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696" r:id="rId5"/>
    <p:sldMasterId id="2147483727" r:id="rId6"/>
  </p:sldMasterIdLst>
  <p:notesMasterIdLst>
    <p:notesMasterId r:id="rId39"/>
  </p:notesMasterIdLst>
  <p:handoutMasterIdLst>
    <p:handoutMasterId r:id="rId40"/>
  </p:handoutMasterIdLst>
  <p:sldIdLst>
    <p:sldId id="257" r:id="rId7"/>
    <p:sldId id="258" r:id="rId8"/>
    <p:sldId id="469" r:id="rId9"/>
    <p:sldId id="260" r:id="rId10"/>
    <p:sldId id="512" r:id="rId11"/>
    <p:sldId id="545" r:id="rId12"/>
    <p:sldId id="543" r:id="rId13"/>
    <p:sldId id="516" r:id="rId14"/>
    <p:sldId id="521" r:id="rId15"/>
    <p:sldId id="520" r:id="rId16"/>
    <p:sldId id="547" r:id="rId17"/>
    <p:sldId id="299" r:id="rId18"/>
    <p:sldId id="517" r:id="rId19"/>
    <p:sldId id="486" r:id="rId20"/>
    <p:sldId id="542" r:id="rId21"/>
    <p:sldId id="546" r:id="rId22"/>
    <p:sldId id="316" r:id="rId23"/>
    <p:sldId id="448" r:id="rId24"/>
    <p:sldId id="350" r:id="rId25"/>
    <p:sldId id="332" r:id="rId26"/>
    <p:sldId id="376" r:id="rId27"/>
    <p:sldId id="447" r:id="rId28"/>
    <p:sldId id="425" r:id="rId29"/>
    <p:sldId id="356" r:id="rId30"/>
    <p:sldId id="279" r:id="rId31"/>
    <p:sldId id="369" r:id="rId32"/>
    <p:sldId id="375" r:id="rId33"/>
    <p:sldId id="409" r:id="rId34"/>
    <p:sldId id="465" r:id="rId35"/>
    <p:sldId id="514" r:id="rId36"/>
    <p:sldId id="511" r:id="rId37"/>
    <p:sldId id="330" r:id="rId38"/>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27"/>
    <a:srgbClr val="008000"/>
    <a:srgbClr val="6D8277"/>
    <a:srgbClr val="636566"/>
    <a:srgbClr val="3B68FC"/>
    <a:srgbClr val="006633"/>
    <a:srgbClr val="D2A808"/>
    <a:srgbClr val="074366"/>
    <a:srgbClr val="000014"/>
    <a:srgbClr val="0C21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E3A25D-232B-D4AC-8910-981AB83FB835}" v="9" dt="2025-09-15T17:41:08.837"/>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27" autoAdjust="0"/>
    <p:restoredTop sz="59080" autoAdjust="0"/>
  </p:normalViewPr>
  <p:slideViewPr>
    <p:cSldViewPr snapToGrid="0">
      <p:cViewPr varScale="1">
        <p:scale>
          <a:sx n="61" d="100"/>
          <a:sy n="61" d="100"/>
        </p:scale>
        <p:origin x="2190" y="78"/>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82" d="100"/>
          <a:sy n="82"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y King" userId="S::abby.king@everence.com::a5eae45b-b8a7-44e6-a860-0674ceae9a73" providerId="AD" clId="Web-{72BE82F4-9965-6C4D-258D-E667A866D5F0}"/>
    <pc:docChg chg="modSld">
      <pc:chgData name="Abby King" userId="S::abby.king@everence.com::a5eae45b-b8a7-44e6-a860-0674ceae9a73" providerId="AD" clId="Web-{72BE82F4-9965-6C4D-258D-E667A866D5F0}" dt="2025-09-10T18:04:54.548" v="3" actId="20577"/>
      <pc:docMkLst>
        <pc:docMk/>
      </pc:docMkLst>
      <pc:sldChg chg="modSp">
        <pc:chgData name="Abby King" userId="S::abby.king@everence.com::a5eae45b-b8a7-44e6-a860-0674ceae9a73" providerId="AD" clId="Web-{72BE82F4-9965-6C4D-258D-E667A866D5F0}" dt="2025-09-10T18:04:54.548" v="3" actId="20577"/>
        <pc:sldMkLst>
          <pc:docMk/>
          <pc:sldMk cId="0" sldId="316"/>
        </pc:sldMkLst>
        <pc:spChg chg="mod">
          <ac:chgData name="Abby King" userId="S::abby.king@everence.com::a5eae45b-b8a7-44e6-a860-0674ceae9a73" providerId="AD" clId="Web-{72BE82F4-9965-6C4D-258D-E667A866D5F0}" dt="2025-09-10T18:04:54.548" v="3" actId="20577"/>
          <ac:spMkLst>
            <pc:docMk/>
            <pc:sldMk cId="0" sldId="316"/>
            <ac:spMk id="136195" creationId="{00000000-0000-0000-0000-000000000000}"/>
          </ac:spMkLst>
        </pc:spChg>
      </pc:sldChg>
    </pc:docChg>
  </pc:docChgLst>
  <pc:docChgLst>
    <pc:chgData name="Caroline Greaser" userId="S::caroline.greaser@everence.com::4768c633-ff99-48e7-9544-3ccb1f793b52" providerId="AD" clId="Web-{573F05B5-DB2D-57A8-871B-CC65B70B9637}"/>
    <pc:docChg chg="modSld">
      <pc:chgData name="Caroline Greaser" userId="S::caroline.greaser@everence.com::4768c633-ff99-48e7-9544-3ccb1f793b52" providerId="AD" clId="Web-{573F05B5-DB2D-57A8-871B-CC65B70B9637}" dt="2025-09-10T17:34:10.778" v="0" actId="20577"/>
      <pc:docMkLst>
        <pc:docMk/>
      </pc:docMkLst>
      <pc:sldChg chg="modSp">
        <pc:chgData name="Caroline Greaser" userId="S::caroline.greaser@everence.com::4768c633-ff99-48e7-9544-3ccb1f793b52" providerId="AD" clId="Web-{573F05B5-DB2D-57A8-871B-CC65B70B9637}" dt="2025-09-10T17:34:10.778" v="0" actId="20577"/>
        <pc:sldMkLst>
          <pc:docMk/>
          <pc:sldMk cId="1212741151" sldId="543"/>
        </pc:sldMkLst>
        <pc:spChg chg="mod">
          <ac:chgData name="Caroline Greaser" userId="S::caroline.greaser@everence.com::4768c633-ff99-48e7-9544-3ccb1f793b52" providerId="AD" clId="Web-{573F05B5-DB2D-57A8-871B-CC65B70B9637}" dt="2025-09-10T17:34:10.778" v="0" actId="20577"/>
          <ac:spMkLst>
            <pc:docMk/>
            <pc:sldMk cId="1212741151" sldId="543"/>
            <ac:spMk id="4" creationId="{64D0145F-F0BA-741D-176B-496102A433AD}"/>
          </ac:spMkLst>
        </pc:spChg>
      </pc:sldChg>
    </pc:docChg>
  </pc:docChgLst>
  <pc:docChgLst>
    <pc:chgData name="Caroline Greaser" userId="S::caroline.greaser@everence.com::4768c633-ff99-48e7-9544-3ccb1f793b52" providerId="AD" clId="Web-{43E3A25D-232B-D4AC-8910-981AB83FB835}"/>
    <pc:docChg chg="modSld">
      <pc:chgData name="Caroline Greaser" userId="S::caroline.greaser@everence.com::4768c633-ff99-48e7-9544-3ccb1f793b52" providerId="AD" clId="Web-{43E3A25D-232B-D4AC-8910-981AB83FB835}" dt="2025-09-15T17:41:08.837" v="3" actId="20577"/>
      <pc:docMkLst>
        <pc:docMk/>
      </pc:docMkLst>
      <pc:sldChg chg="modSp">
        <pc:chgData name="Caroline Greaser" userId="S::caroline.greaser@everence.com::4768c633-ff99-48e7-9544-3ccb1f793b52" providerId="AD" clId="Web-{43E3A25D-232B-D4AC-8910-981AB83FB835}" dt="2025-09-15T17:41:08.837" v="3" actId="20577"/>
        <pc:sldMkLst>
          <pc:docMk/>
          <pc:sldMk cId="1212741151" sldId="543"/>
        </pc:sldMkLst>
        <pc:spChg chg="mod">
          <ac:chgData name="Caroline Greaser" userId="S::caroline.greaser@everence.com::4768c633-ff99-48e7-9544-3ccb1f793b52" providerId="AD" clId="Web-{43E3A25D-232B-D4AC-8910-981AB83FB835}" dt="2025-09-15T17:41:08.837" v="3" actId="20577"/>
          <ac:spMkLst>
            <pc:docMk/>
            <pc:sldMk cId="1212741151" sldId="543"/>
            <ac:spMk id="4" creationId="{64D0145F-F0BA-741D-176B-496102A433AD}"/>
          </ac:spMkLst>
        </pc:spChg>
      </pc:sldChg>
      <pc:sldChg chg="modSp">
        <pc:chgData name="Caroline Greaser" userId="S::caroline.greaser@everence.com::4768c633-ff99-48e7-9544-3ccb1f793b52" providerId="AD" clId="Web-{43E3A25D-232B-D4AC-8910-981AB83FB835}" dt="2025-09-15T17:40:44.180" v="1" actId="20577"/>
        <pc:sldMkLst>
          <pc:docMk/>
          <pc:sldMk cId="2685260602" sldId="547"/>
        </pc:sldMkLst>
        <pc:spChg chg="mod">
          <ac:chgData name="Caroline Greaser" userId="S::caroline.greaser@everence.com::4768c633-ff99-48e7-9544-3ccb1f793b52" providerId="AD" clId="Web-{43E3A25D-232B-D4AC-8910-981AB83FB835}" dt="2025-09-15T17:40:44.180" v="1" actId="20577"/>
          <ac:spMkLst>
            <pc:docMk/>
            <pc:sldMk cId="2685260602" sldId="547"/>
            <ac:spMk id="4" creationId="{A09B2811-CCCA-96E6-A85C-B1C2EDB3D26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68796EA6-6F25-4F19-87BA-7ADCC16DAEFF}" type="datetimeFigureOut">
              <a:rPr lang="en-US" smtClean="0"/>
              <a:t>9/15/2025</a:t>
            </a:fld>
            <a:endParaRPr lang="en-US" dirty="0"/>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39C172E-A8B5-46F6-B05C-DFA3E2E0F207}" type="datetimeFigureOut">
              <a:rPr lang="en-US" smtClean="0"/>
              <a:t>9/15/2025</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resources.freewill.com/donor-cultivation-tips-for-major-gift-prospects"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lp.freewill.com/survey-template-how-to-effectively-survey-your-supporters-during-covid-19" TargetMode="External"/><Relationship Id="rId4" Type="http://schemas.openxmlformats.org/officeDocument/2006/relationships/hyperlink" Target="https://resources.freewill.com/virtual-fundraising-events-sample-run-of-show"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6000" y="468313"/>
            <a:ext cx="5013325" cy="2820987"/>
          </a:xfrm>
        </p:spPr>
      </p:sp>
      <p:sp>
        <p:nvSpPr>
          <p:cNvPr id="3" name="Notes Placeholder 2"/>
          <p:cNvSpPr>
            <a:spLocks noGrp="1"/>
          </p:cNvSpPr>
          <p:nvPr>
            <p:ph type="body" idx="1"/>
          </p:nvPr>
        </p:nvSpPr>
        <p:spPr>
          <a:xfrm>
            <a:off x="1016000" y="3463924"/>
            <a:ext cx="5451475" cy="548078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Welcome everyone! I’m Leigh Ann Jacobson, and I’ve spent most of my career helping mission-driven organizations raise funds in ways that reflect their values. I truly believe philanthropy happens </a:t>
            </a:r>
            <a:r>
              <a:rPr lang="en-US" sz="1400" b="1" dirty="0"/>
              <a:t>b</a:t>
            </a:r>
            <a:r>
              <a:rPr lang="en-US" sz="1400" b="1" i="0" dirty="0">
                <a:solidFill>
                  <a:schemeClr val="tx2"/>
                </a:solidFill>
                <a:effectLst/>
                <a:latin typeface="Georgia" panose="02040502050405020303" pitchFamily="18" charset="0"/>
              </a:rPr>
              <a:t>eyond the development office and every leader plays a role in fundraising success!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i="0" dirty="0">
              <a:solidFill>
                <a:schemeClr val="tx2"/>
              </a:solidFill>
              <a:effectLst/>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“This session is about moving from a </a:t>
            </a:r>
            <a:r>
              <a:rPr lang="en-US" sz="1400" i="1" dirty="0"/>
              <a:t>departmental view</a:t>
            </a:r>
            <a:r>
              <a:rPr lang="en-US" sz="1400" dirty="0"/>
              <a:t> of fundraising to a </a:t>
            </a:r>
            <a:r>
              <a:rPr lang="en-US" sz="1400" i="1" dirty="0"/>
              <a:t>culture of generosity.</a:t>
            </a:r>
            <a:r>
              <a:rPr lang="en-US" sz="1400" dirty="0"/>
              <a:t> Fundraising isn’t just the development office’s job — it’s a shared ministry.”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i="0" dirty="0">
              <a:solidFill>
                <a:schemeClr val="tx2"/>
              </a:solidFill>
              <a:effectLst/>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dirty="0"/>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C63B2-9CC7-C917-3E2D-D1D274F5F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2705F-5A0D-64A0-761A-63FB043E1D32}"/>
              </a:ext>
            </a:extLst>
          </p:cNvPr>
          <p:cNvSpPr>
            <a:spLocks noGrp="1" noRot="1" noChangeAspect="1"/>
          </p:cNvSpPr>
          <p:nvPr>
            <p:ph type="sldImg"/>
          </p:nvPr>
        </p:nvSpPr>
        <p:spPr>
          <a:xfrm>
            <a:off x="731838" y="661988"/>
            <a:ext cx="5759450" cy="3240087"/>
          </a:xfrm>
        </p:spPr>
      </p:sp>
      <p:sp>
        <p:nvSpPr>
          <p:cNvPr id="3" name="Notes Placeholder 2">
            <a:extLst>
              <a:ext uri="{FF2B5EF4-FFF2-40B4-BE49-F238E27FC236}">
                <a16:creationId xmlns:a16="http://schemas.microsoft.com/office/drawing/2014/main" id="{48CF4014-8397-67D0-E097-EC4EC6E648EF}"/>
              </a:ext>
            </a:extLst>
          </p:cNvPr>
          <p:cNvSpPr>
            <a:spLocks noGrp="1"/>
          </p:cNvSpPr>
          <p:nvPr>
            <p:ph type="body" idx="1"/>
          </p:nvPr>
        </p:nvSpPr>
        <p:spPr>
          <a:xfrm>
            <a:off x="731520" y="3916323"/>
            <a:ext cx="5852160" cy="5022889"/>
          </a:xfrm>
        </p:spPr>
        <p:txBody>
          <a:bodyPr/>
          <a:lstStyle/>
          <a:p>
            <a:pPr>
              <a:spcAft>
                <a:spcPts val="634"/>
              </a:spcAft>
            </a:pPr>
            <a:r>
              <a:rPr lang="en-US" sz="4400" b="1" i="1" dirty="0"/>
              <a:t>How do we put this action?? (see values language handout)</a:t>
            </a:r>
          </a:p>
          <a:p>
            <a:pPr>
              <a:spcAft>
                <a:spcPts val="634"/>
              </a:spcAft>
            </a:pPr>
            <a:endParaRPr lang="en-US" sz="4400" b="1" i="1" dirty="0"/>
          </a:p>
          <a:p>
            <a:r>
              <a:rPr lang="en-US" sz="4400" b="1" dirty="0"/>
              <a:t>Frame your ask in values language</a:t>
            </a:r>
            <a:r>
              <a:rPr lang="en-US" sz="4400" dirty="0"/>
              <a:t>: Instead of “We need $100K for this program,” say, “Your generosity helps ensure every student has the dignity of access to education, regardless of their means.”</a:t>
            </a:r>
          </a:p>
          <a:p>
            <a:endParaRPr lang="en-US" sz="4400" dirty="0"/>
          </a:p>
          <a:p>
            <a:r>
              <a:rPr lang="en-US" sz="4400" b="1" dirty="0"/>
              <a:t>Mission-first messaging</a:t>
            </a:r>
            <a:r>
              <a:rPr lang="en-US" sz="4400" dirty="0"/>
              <a:t>: Anchor </a:t>
            </a:r>
            <a:r>
              <a:rPr lang="en-US" sz="4400" i="1" dirty="0"/>
              <a:t>why the work matters</a:t>
            </a:r>
            <a:r>
              <a:rPr lang="en-US" sz="4400" dirty="0"/>
              <a:t>, not just </a:t>
            </a:r>
            <a:r>
              <a:rPr lang="en-US" sz="4400" i="1" dirty="0"/>
              <a:t>what the work does</a:t>
            </a:r>
            <a:r>
              <a:rPr lang="en-US" sz="4400" dirty="0"/>
              <a:t>.</a:t>
            </a:r>
          </a:p>
          <a:p>
            <a:endParaRPr lang="en-US" sz="4400" dirty="0"/>
          </a:p>
          <a:p>
            <a:r>
              <a:rPr lang="en-US" sz="4400" b="1" dirty="0"/>
              <a:t>Bridge faith to outcomes</a:t>
            </a:r>
            <a:r>
              <a:rPr lang="en-US" sz="4400" dirty="0"/>
              <a:t>: Make the case that the donor’s values live on through impact stories—students, families, and communities transformed.</a:t>
            </a:r>
          </a:p>
          <a:p>
            <a:pPr>
              <a:spcAft>
                <a:spcPts val="634"/>
              </a:spcAft>
            </a:pPr>
            <a:endParaRPr lang="en-US" sz="3200" i="1" dirty="0"/>
          </a:p>
        </p:txBody>
      </p:sp>
      <p:sp>
        <p:nvSpPr>
          <p:cNvPr id="4" name="Slide Number Placeholder 3">
            <a:extLst>
              <a:ext uri="{FF2B5EF4-FFF2-40B4-BE49-F238E27FC236}">
                <a16:creationId xmlns:a16="http://schemas.microsoft.com/office/drawing/2014/main" id="{45078CB5-DFC3-944E-D6E1-0C1626915243}"/>
              </a:ext>
            </a:extLst>
          </p:cNvPr>
          <p:cNvSpPr>
            <a:spLocks noGrp="1"/>
          </p:cNvSpPr>
          <p:nvPr>
            <p:ph type="sldNum" sz="quarter" idx="10"/>
          </p:nvPr>
        </p:nvSpPr>
        <p:spPr/>
        <p:txBody>
          <a:bodyPr/>
          <a:lstStyle/>
          <a:p>
            <a:fld id="{CF2FD335-6D8E-486A-8F5F-DFC7325903FF}" type="slidenum">
              <a:rPr lang="en-US" smtClean="0"/>
              <a:t>10</a:t>
            </a:fld>
            <a:endParaRPr lang="en-US" dirty="0"/>
          </a:p>
        </p:txBody>
      </p:sp>
    </p:spTree>
    <p:extLst>
      <p:ext uri="{BB962C8B-B14F-4D97-AF65-F5344CB8AC3E}">
        <p14:creationId xmlns:p14="http://schemas.microsoft.com/office/powerpoint/2010/main" val="3231899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422275"/>
            <a:ext cx="6502400" cy="3657600"/>
          </a:xfrm>
        </p:spPr>
      </p:sp>
      <p:sp>
        <p:nvSpPr>
          <p:cNvPr id="3" name="Notes Placeholder 2"/>
          <p:cNvSpPr>
            <a:spLocks noGrp="1"/>
          </p:cNvSpPr>
          <p:nvPr>
            <p:ph type="body" idx="1"/>
          </p:nvPr>
        </p:nvSpPr>
        <p:spPr>
          <a:xfrm>
            <a:off x="512366" y="4229862"/>
            <a:ext cx="6508421" cy="5138198"/>
          </a:xfrm>
        </p:spPr>
        <p:txBody>
          <a:bodyPr/>
          <a:lstStyle/>
          <a:p>
            <a:r>
              <a:rPr lang="en-US" sz="2400" b="1" dirty="0"/>
              <a:t>Interactive Component (5–7 minutes)</a:t>
            </a:r>
          </a:p>
          <a:p>
            <a:endParaRPr lang="en-US" sz="2400" b="1" dirty="0"/>
          </a:p>
          <a:p>
            <a:r>
              <a:rPr lang="en-US" sz="2400" b="1" dirty="0"/>
              <a:t>Prompt</a:t>
            </a:r>
            <a:r>
              <a:rPr lang="en-US" sz="2400" dirty="0"/>
              <a:t>: “Think of your top 3 donors. What values drive their giving? How does your organization reflect those values in your communication?”</a:t>
            </a:r>
          </a:p>
          <a:p>
            <a:endParaRPr lang="en-US" sz="2400" b="1" dirty="0"/>
          </a:p>
          <a:p>
            <a:r>
              <a:rPr lang="en-US" sz="2400" b="1" dirty="0"/>
              <a:t>Activity</a:t>
            </a:r>
            <a:r>
              <a:rPr lang="en-US" sz="2400" dirty="0"/>
              <a:t>: </a:t>
            </a:r>
            <a:r>
              <a:rPr lang="en-US" sz="2400" b="1" dirty="0"/>
              <a:t>Pair &amp; Share: Reframe an appeal in values language. </a:t>
            </a:r>
            <a:r>
              <a:rPr lang="en-US" sz="2400" dirty="0"/>
              <a:t>Ask participants to pair up and draft one sentence rephrasing an appeal to connect a donor’s values to the mission.</a:t>
            </a:r>
          </a:p>
          <a:p>
            <a:endParaRPr lang="en-US" sz="2400" dirty="0"/>
          </a:p>
          <a:p>
            <a:r>
              <a:rPr lang="en-US" sz="2400" b="1" dirty="0"/>
              <a:t>Report out</a:t>
            </a:r>
            <a:r>
              <a:rPr lang="en-US" sz="2400" dirty="0"/>
              <a:t>: Invite 2–3 examples—highlight how even small shifts in wording move the conversation toward transformational giving.</a:t>
            </a:r>
          </a:p>
          <a:p>
            <a:endParaRPr lang="en-US" sz="24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25BADBE-3AD4-0243-AF31-A5B836E6E5A9}" type="slidenum">
              <a:rPr lang="en-US" smtClean="0"/>
              <a:t>11</a:t>
            </a:fld>
            <a:endParaRPr lang="en-US" dirty="0"/>
          </a:p>
        </p:txBody>
      </p:sp>
    </p:spTree>
    <p:extLst>
      <p:ext uri="{BB962C8B-B14F-4D97-AF65-F5344CB8AC3E}">
        <p14:creationId xmlns:p14="http://schemas.microsoft.com/office/powerpoint/2010/main" val="3760032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0305D91-3130-A640-B7CF-31279F46F0C0}" type="slidenum">
              <a:rPr lang="en-US"/>
              <a:pPr>
                <a:defRPr/>
              </a:pPr>
              <a:t>12</a:t>
            </a:fld>
            <a:endParaRPr lang="en-US" dirty="0"/>
          </a:p>
        </p:txBody>
      </p:sp>
      <p:sp>
        <p:nvSpPr>
          <p:cNvPr id="1372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37219" name="Rectangle 3"/>
          <p:cNvSpPr>
            <a:spLocks noGrp="1" noChangeArrowheads="1"/>
          </p:cNvSpPr>
          <p:nvPr>
            <p:ph type="body" idx="1"/>
          </p:nvPr>
        </p:nvSpPr>
        <p:spPr/>
        <p:txBody>
          <a:bodyPr/>
          <a:lstStyle/>
          <a:p>
            <a:pPr marL="0" indent="0">
              <a:buNone/>
              <a:defRPr/>
            </a:pPr>
            <a:r>
              <a:rPr lang="en-US" b="1" dirty="0">
                <a:solidFill>
                  <a:schemeClr val="accent2"/>
                </a:solidFill>
              </a:rPr>
              <a:t>Fundraising as shared ministry: a cycle of invitation, gratitude, and stewardship.</a:t>
            </a:r>
          </a:p>
          <a:p>
            <a:pPr marL="0" indent="0">
              <a:buNone/>
              <a:defRPr/>
            </a:pPr>
            <a:endParaRPr lang="en-US" b="1" dirty="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accent2"/>
                </a:solidFill>
              </a:rPr>
              <a:t>And the good news is, when this cycle is done right, </a:t>
            </a:r>
            <a:r>
              <a:rPr lang="en-US" sz="1200" b="0" dirty="0"/>
              <a:t>generosity is sustained </a:t>
            </a:r>
            <a:r>
              <a:rPr lang="en-US" sz="1200" dirty="0"/>
              <a:t>when mission is rooted in values! Let’s look at that data now!</a:t>
            </a:r>
          </a:p>
          <a:p>
            <a:pPr marL="0" indent="0">
              <a:buNone/>
              <a:defRPr/>
            </a:pPr>
            <a:endParaRPr lang="en-US" b="1" dirty="0">
              <a:solidFill>
                <a:schemeClr val="accent2"/>
              </a:solidFill>
            </a:endParaRPr>
          </a:p>
          <a:p>
            <a:pPr eaLnBrk="1" hangingPunct="1">
              <a:defRPr/>
            </a:pPr>
            <a:endParaRPr lang="en-US" dirty="0">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7D401-B6E0-8661-0F4E-A43B66906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5D103-30CD-9BCD-A144-1B6218C84545}"/>
              </a:ext>
            </a:extLst>
          </p:cNvPr>
          <p:cNvSpPr>
            <a:spLocks noGrp="1" noRot="1" noChangeAspect="1"/>
          </p:cNvSpPr>
          <p:nvPr>
            <p:ph type="sldImg"/>
          </p:nvPr>
        </p:nvSpPr>
        <p:spPr>
          <a:xfrm>
            <a:off x="731838" y="434975"/>
            <a:ext cx="5759450" cy="3240088"/>
          </a:xfrm>
        </p:spPr>
      </p:sp>
      <p:sp>
        <p:nvSpPr>
          <p:cNvPr id="3" name="Notes Placeholder 2">
            <a:extLst>
              <a:ext uri="{FF2B5EF4-FFF2-40B4-BE49-F238E27FC236}">
                <a16:creationId xmlns:a16="http://schemas.microsoft.com/office/drawing/2014/main" id="{6FE4A578-67FD-F52E-FD0C-5C49F5DC5048}"/>
              </a:ext>
            </a:extLst>
          </p:cNvPr>
          <p:cNvSpPr>
            <a:spLocks noGrp="1"/>
          </p:cNvSpPr>
          <p:nvPr>
            <p:ph type="body" idx="1"/>
          </p:nvPr>
        </p:nvSpPr>
        <p:spPr>
          <a:xfrm>
            <a:off x="731520" y="3675063"/>
            <a:ext cx="5852160" cy="5354637"/>
          </a:xfrm>
        </p:spPr>
        <p:txBody>
          <a:bodyPr/>
          <a:lstStyle/>
          <a:p>
            <a:pPr>
              <a:buFont typeface="Wingdings" panose="05000000000000000000" pitchFamily="2" charset="2"/>
              <a:buNone/>
            </a:pPr>
            <a:r>
              <a:rPr lang="en-US" sz="1600" dirty="0"/>
              <a:t>“Data confirms: generosity is sustained when mission is rooted in values.”</a:t>
            </a:r>
          </a:p>
          <a:p>
            <a:pPr>
              <a:buFont typeface="Wingdings" panose="05000000000000000000" pitchFamily="2" charset="2"/>
              <a:buNone/>
            </a:pPr>
            <a:endParaRPr lang="en-US" sz="1600" dirty="0"/>
          </a:p>
          <a:p>
            <a:pPr>
              <a:spcAft>
                <a:spcPts val="1200"/>
              </a:spcAft>
              <a:buNone/>
            </a:pPr>
            <a:r>
              <a:rPr lang="en-US" sz="1600" b="1" dirty="0"/>
              <a:t>Key Insights &amp; Trends</a:t>
            </a:r>
          </a:p>
          <a:p>
            <a:pPr>
              <a:spcAft>
                <a:spcPts val="1200"/>
              </a:spcAft>
              <a:buFont typeface="+mj-lt"/>
              <a:buAutoNum type="arabicPeriod"/>
            </a:pPr>
            <a:r>
              <a:rPr lang="en-US" sz="1600" b="1" dirty="0"/>
              <a:t>Mission-Focused Growth</a:t>
            </a:r>
            <a:r>
              <a:rPr lang="en-US" sz="1600" dirty="0"/>
              <a:t>: Donor enthusiasm for education, social good (public-society benefit), global relief (international affairs), arts, and environment continues to rise sharply—especially in areas that resonate with value-driven or impact-oriented causes. </a:t>
            </a:r>
          </a:p>
          <a:p>
            <a:pPr>
              <a:spcAft>
                <a:spcPts val="1200"/>
              </a:spcAft>
              <a:buFont typeface="+mj-lt"/>
              <a:buAutoNum type="arabicPeriod"/>
            </a:pPr>
            <a:r>
              <a:rPr lang="en-US" sz="1600" b="1" dirty="0"/>
              <a:t>Sustained Individual &amp; Corporate Giving</a:t>
            </a:r>
            <a:r>
              <a:rPr lang="en-US" sz="1600" dirty="0"/>
              <a:t>: Individual donors fueled most of the growth, supported by strong financial markets. Corporate philanthropy also rose notably, reflecting steady economic confidence. </a:t>
            </a:r>
          </a:p>
          <a:p>
            <a:pPr>
              <a:spcAft>
                <a:spcPts val="1200"/>
              </a:spcAft>
              <a:buFont typeface="+mj-lt"/>
              <a:buAutoNum type="arabicPeriod"/>
            </a:pPr>
            <a:r>
              <a:rPr lang="en-US" sz="1600" b="1" dirty="0"/>
              <a:t>Shifts in Sources</a:t>
            </a:r>
            <a:r>
              <a:rPr lang="en-US" sz="1600" dirty="0"/>
              <a:t>: While individuals still dominate, corporate and foundation sources are representing a larger or stable share of total philanthropy. Meanwhile, </a:t>
            </a:r>
            <a:r>
              <a:rPr lang="en-US" sz="1600" i="1" dirty="0"/>
              <a:t>bequests</a:t>
            </a:r>
            <a:r>
              <a:rPr lang="en-US" sz="1600" dirty="0"/>
              <a:t> are declining. </a:t>
            </a:r>
          </a:p>
          <a:p>
            <a:pPr>
              <a:spcAft>
                <a:spcPts val="1200"/>
              </a:spcAft>
              <a:buFont typeface="+mj-lt"/>
              <a:buAutoNum type="arabicPeriod"/>
            </a:pPr>
            <a:r>
              <a:rPr lang="en-US" sz="1600" b="1" dirty="0"/>
              <a:t>Decline in Religious Giving</a:t>
            </a:r>
            <a:r>
              <a:rPr lang="en-US" sz="1600" dirty="0"/>
              <a:t>: Although still a significant slice of the pie, religious giving declined by </a:t>
            </a:r>
            <a:r>
              <a:rPr lang="en-US" sz="1600" b="1" dirty="0"/>
              <a:t>1%</a:t>
            </a:r>
            <a:r>
              <a:rPr lang="en-US" sz="1600" dirty="0"/>
              <a:t> in real terms, highlighting a long-term downward trend. </a:t>
            </a:r>
          </a:p>
          <a:p>
            <a:endParaRPr lang="en-US" sz="1600" dirty="0"/>
          </a:p>
        </p:txBody>
      </p:sp>
      <p:sp>
        <p:nvSpPr>
          <p:cNvPr id="4" name="Slide Number Placeholder 3">
            <a:extLst>
              <a:ext uri="{FF2B5EF4-FFF2-40B4-BE49-F238E27FC236}">
                <a16:creationId xmlns:a16="http://schemas.microsoft.com/office/drawing/2014/main" id="{69D3E8EE-E009-0485-F0CD-9AC4E0D394F5}"/>
              </a:ext>
            </a:extLst>
          </p:cNvPr>
          <p:cNvSpPr>
            <a:spLocks noGrp="1"/>
          </p:cNvSpPr>
          <p:nvPr>
            <p:ph type="sldNum" sz="quarter" idx="5"/>
          </p:nvPr>
        </p:nvSpPr>
        <p:spPr/>
        <p:txBody>
          <a:bodyPr/>
          <a:lstStyle/>
          <a:p>
            <a:fld id="{32674CE4-FBD8-4481-AEFB-CA53E599A745}" type="slidenum">
              <a:rPr lang="en-US" smtClean="0"/>
              <a:t>13</a:t>
            </a:fld>
            <a:endParaRPr lang="en-US" dirty="0"/>
          </a:p>
        </p:txBody>
      </p:sp>
    </p:spTree>
    <p:extLst>
      <p:ext uri="{BB962C8B-B14F-4D97-AF65-F5344CB8AC3E}">
        <p14:creationId xmlns:p14="http://schemas.microsoft.com/office/powerpoint/2010/main" val="3130997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434975"/>
            <a:ext cx="5759450" cy="3240088"/>
          </a:xfrm>
        </p:spPr>
      </p:sp>
      <p:sp>
        <p:nvSpPr>
          <p:cNvPr id="3" name="Notes Placeholder 2"/>
          <p:cNvSpPr>
            <a:spLocks noGrp="1"/>
          </p:cNvSpPr>
          <p:nvPr>
            <p:ph type="body" idx="1"/>
          </p:nvPr>
        </p:nvSpPr>
        <p:spPr>
          <a:xfrm>
            <a:off x="731520" y="3675063"/>
            <a:ext cx="5852160" cy="5354637"/>
          </a:xfrm>
        </p:spPr>
        <p:txBody>
          <a:bodyPr/>
          <a:lstStyle/>
          <a:p>
            <a:pPr>
              <a:buFont typeface="Wingdings" panose="05000000000000000000" pitchFamily="2" charset="2"/>
              <a:buNone/>
            </a:pP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cap="none" normalizeH="0" baseline="0" dirty="0">
                <a:ln>
                  <a:noFill/>
                </a:ln>
                <a:solidFill>
                  <a:schemeClr val="bg2"/>
                </a:solidFill>
                <a:effectLst/>
                <a:latin typeface="Arial" panose="020B0604020202020204" pitchFamily="34" charset="0"/>
              </a:rPr>
              <a:t>Total Charitable Giving</a:t>
            </a:r>
            <a:r>
              <a:rPr kumimoji="0" lang="en-US" altLang="en-US" sz="1200" b="0" i="0" u="none" strike="noStrike" cap="none" normalizeH="0" baseline="0" dirty="0">
                <a:ln>
                  <a:noFill/>
                </a:ln>
                <a:solidFill>
                  <a:schemeClr val="bg2"/>
                </a:solidFill>
                <a:effectLst/>
                <a:latin typeface="Arial" panose="020B0604020202020204" pitchFamily="34" charset="0"/>
              </a:rPr>
              <a:t> reached a new high of </a:t>
            </a:r>
            <a:r>
              <a:rPr kumimoji="0" lang="en-US" altLang="en-US" sz="1200" b="1" i="0" u="none" strike="noStrike" cap="none" normalizeH="0" baseline="0" dirty="0">
                <a:ln>
                  <a:noFill/>
                </a:ln>
                <a:solidFill>
                  <a:schemeClr val="bg2"/>
                </a:solidFill>
                <a:effectLst/>
                <a:latin typeface="Arial" panose="020B0604020202020204" pitchFamily="34" charset="0"/>
              </a:rPr>
              <a:t>$592.5 billion</a:t>
            </a:r>
            <a:r>
              <a:rPr kumimoji="0" lang="en-US" altLang="en-US" sz="1200" b="0" i="0" u="none" strike="noStrike" cap="none" normalizeH="0" baseline="0" dirty="0">
                <a:ln>
                  <a:noFill/>
                </a:ln>
                <a:solidFill>
                  <a:schemeClr val="bg2"/>
                </a:solidFill>
                <a:effectLst/>
                <a:latin typeface="Arial" panose="020B0604020202020204" pitchFamily="34" charset="0"/>
              </a:rPr>
              <a:t> in 2024, growing </a:t>
            </a:r>
            <a:r>
              <a:rPr kumimoji="0" lang="en-US" altLang="en-US" sz="1200" b="1" i="0" u="none" strike="noStrike" cap="none" normalizeH="0" baseline="0" dirty="0">
                <a:ln>
                  <a:noFill/>
                </a:ln>
                <a:solidFill>
                  <a:schemeClr val="bg2"/>
                </a:solidFill>
                <a:effectLst/>
                <a:latin typeface="Arial" panose="020B0604020202020204" pitchFamily="34" charset="0"/>
              </a:rPr>
              <a:t>6.3%</a:t>
            </a:r>
            <a:r>
              <a:rPr kumimoji="0" lang="en-US" altLang="en-US" sz="1200" b="0" i="0" u="none" strike="noStrike" cap="none" normalizeH="0" baseline="0" dirty="0">
                <a:ln>
                  <a:noFill/>
                </a:ln>
                <a:solidFill>
                  <a:schemeClr val="bg2"/>
                </a:solidFill>
                <a:effectLst/>
                <a:latin typeface="Arial" panose="020B0604020202020204" pitchFamily="34" charset="0"/>
              </a:rPr>
              <a:t> in current dollars and </a:t>
            </a:r>
            <a:r>
              <a:rPr kumimoji="0" lang="en-US" altLang="en-US" sz="1200" b="1" i="0" u="none" strike="noStrike" cap="none" normalizeH="0" baseline="0" dirty="0">
                <a:ln>
                  <a:noFill/>
                </a:ln>
                <a:solidFill>
                  <a:schemeClr val="bg2"/>
                </a:solidFill>
                <a:effectLst/>
                <a:latin typeface="Arial" panose="020B0604020202020204" pitchFamily="34" charset="0"/>
              </a:rPr>
              <a:t>3.3%</a:t>
            </a:r>
            <a:r>
              <a:rPr kumimoji="0" lang="en-US" altLang="en-US" sz="1200" b="0" i="0" u="none" strike="noStrike" cap="none" normalizeH="0" baseline="0" dirty="0">
                <a:ln>
                  <a:noFill/>
                </a:ln>
                <a:solidFill>
                  <a:schemeClr val="bg2"/>
                </a:solidFill>
                <a:effectLst/>
                <a:latin typeface="Arial" panose="020B0604020202020204" pitchFamily="34" charset="0"/>
              </a:rPr>
              <a:t> adjusted for inflation.  **</a:t>
            </a:r>
            <a:r>
              <a:rPr lang="en-US" sz="1200" b="0" i="0" kern="1200" dirty="0">
                <a:solidFill>
                  <a:schemeClr val="tx1"/>
                </a:solidFill>
                <a:effectLst/>
                <a:latin typeface="+mn-lt"/>
                <a:ea typeface="+mn-ea"/>
                <a:cs typeface="+mn-cs"/>
              </a:rPr>
              <a:t>For the first time in three years, giving grew in inflation adjusted dollars as well (growing 3.3% in 2024), increasing the ability of nonprofits to deliver more on their missions. This is consistent with the average growth in giving of 5.5%.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2024 giving data confirms what many in the nonprofit sector have long believed: Generosity is not a fleeting response to crisis—it’s a sustained commitment. Donors’ desire to improve the world is deeply rooted. While it may waver amidst economic uncertainty, when paired with a strong economy, generosity becomes a catalyst for growth.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914400" rtl="0" eaLnBrk="0" fontAlgn="base" latinLnBrk="0" hangingPunct="0">
              <a:lnSpc>
                <a:spcPct val="100000"/>
              </a:lnSpc>
              <a:spcBef>
                <a:spcPct val="0"/>
              </a:spcBef>
              <a:spcAft>
                <a:spcPts val="1200"/>
              </a:spcAft>
              <a:buClrTx/>
              <a:buSzTx/>
              <a:buNone/>
              <a:tabLst/>
            </a:pPr>
            <a:r>
              <a:rPr kumimoji="0" lang="en-US" altLang="en-US" sz="2400" b="1" i="0" u="none" strike="noStrike" cap="none" normalizeH="0" baseline="0" dirty="0">
                <a:ln>
                  <a:noFill/>
                </a:ln>
                <a:solidFill>
                  <a:schemeClr val="tx1"/>
                </a:solidFill>
                <a:effectLst/>
                <a:latin typeface="Arial" panose="020B0604020202020204" pitchFamily="34" charset="0"/>
              </a:rPr>
              <a:t>By Source:</a:t>
            </a:r>
            <a:endParaRPr kumimoji="0" lang="en-US" altLang="en-US" sz="2400" b="0" i="0" u="none" strike="noStrike" cap="none" normalizeH="0" baseline="0" dirty="0">
              <a:ln>
                <a:noFill/>
              </a:ln>
              <a:solidFill>
                <a:schemeClr val="tx1"/>
              </a:solidFill>
              <a:effectLst/>
              <a:latin typeface="Arial" panose="020B0604020202020204" pitchFamily="34" charset="0"/>
            </a:endParaRPr>
          </a:p>
          <a:p>
            <a:pPr lvl="1" eaLnBrk="0" fontAlgn="base" hangingPunct="0">
              <a:lnSpc>
                <a:spcPct val="100000"/>
              </a:lnSpc>
              <a:spcBef>
                <a:spcPct val="0"/>
              </a:spcBef>
              <a:spcAft>
                <a:spcPts val="1200"/>
              </a:spcAft>
            </a:pPr>
            <a:r>
              <a:rPr kumimoji="0" lang="en-US" altLang="en-US" b="1" i="0" u="none" strike="noStrike" cap="none" normalizeH="0" baseline="0" dirty="0">
                <a:ln>
                  <a:noFill/>
                </a:ln>
                <a:solidFill>
                  <a:schemeClr val="tx1"/>
                </a:solidFill>
                <a:effectLst/>
                <a:latin typeface="Arial" panose="020B0604020202020204" pitchFamily="34" charset="0"/>
              </a:rPr>
              <a:t>Individual Giving</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b="1" i="0" u="none" strike="noStrike" cap="none" normalizeH="0" baseline="0" dirty="0">
                <a:ln>
                  <a:noFill/>
                </a:ln>
                <a:solidFill>
                  <a:schemeClr val="tx1"/>
                </a:solidFill>
                <a:effectLst/>
                <a:latin typeface="Arial" panose="020B0604020202020204" pitchFamily="34" charset="0"/>
              </a:rPr>
              <a:t>$392.5 billion</a:t>
            </a:r>
            <a:r>
              <a:rPr kumimoji="0" lang="en-US" altLang="en-US" b="0" i="0" u="none" strike="noStrike" cap="none" normalizeH="0" baseline="0" dirty="0">
                <a:ln>
                  <a:noFill/>
                </a:ln>
                <a:solidFill>
                  <a:schemeClr val="tx1"/>
                </a:solidFill>
                <a:effectLst/>
                <a:latin typeface="Arial" panose="020B0604020202020204" pitchFamily="34" charset="0"/>
              </a:rPr>
              <a:t> (8.2% growth current, 5.1% real) — remains the largest contributor at </a:t>
            </a:r>
            <a:r>
              <a:rPr kumimoji="0" lang="en-US" altLang="en-US" b="1" i="0" u="none" strike="noStrike" cap="none" normalizeH="0" baseline="0" dirty="0">
                <a:ln>
                  <a:noFill/>
                </a:ln>
                <a:solidFill>
                  <a:schemeClr val="tx1"/>
                </a:solidFill>
                <a:effectLst/>
                <a:latin typeface="Arial" panose="020B0604020202020204" pitchFamily="34" charset="0"/>
              </a:rPr>
              <a:t>66%</a:t>
            </a:r>
            <a:r>
              <a:rPr kumimoji="0" lang="en-US" altLang="en-US" b="0" i="0" u="none" strike="noStrike" cap="none" normalizeH="0" baseline="0" dirty="0">
                <a:ln>
                  <a:noFill/>
                </a:ln>
                <a:solidFill>
                  <a:schemeClr val="tx1"/>
                </a:solidFill>
                <a:effectLst/>
                <a:latin typeface="Arial" panose="020B0604020202020204" pitchFamily="34" charset="0"/>
              </a:rPr>
              <a:t> of total donations. </a:t>
            </a:r>
          </a:p>
          <a:p>
            <a:pPr lvl="1" eaLnBrk="0" fontAlgn="base" hangingPunct="0">
              <a:lnSpc>
                <a:spcPct val="100000"/>
              </a:lnSpc>
              <a:spcBef>
                <a:spcPct val="0"/>
              </a:spcBef>
              <a:spcAft>
                <a:spcPts val="1200"/>
              </a:spcAft>
            </a:pPr>
            <a:r>
              <a:rPr kumimoji="0" lang="en-US" altLang="en-US" b="1" i="0" u="none" strike="noStrike" cap="none" normalizeH="0" baseline="0" dirty="0">
                <a:ln>
                  <a:noFill/>
                </a:ln>
                <a:solidFill>
                  <a:schemeClr val="tx1"/>
                </a:solidFill>
                <a:effectLst/>
                <a:latin typeface="Arial" panose="020B0604020202020204" pitchFamily="34" charset="0"/>
              </a:rPr>
              <a:t>Corporate Giving</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b="1" i="0" u="none" strike="noStrike" cap="none" normalizeH="0" baseline="0" dirty="0">
                <a:ln>
                  <a:noFill/>
                </a:ln>
                <a:solidFill>
                  <a:schemeClr val="tx1"/>
                </a:solidFill>
                <a:effectLst/>
                <a:latin typeface="Arial" panose="020B0604020202020204" pitchFamily="34" charset="0"/>
              </a:rPr>
              <a:t>$44.4 billion</a:t>
            </a:r>
            <a:r>
              <a:rPr kumimoji="0" lang="en-US" altLang="en-US" b="0" i="0" u="none" strike="noStrike" cap="none" normalizeH="0" baseline="0" dirty="0">
                <a:ln>
                  <a:noFill/>
                </a:ln>
                <a:solidFill>
                  <a:schemeClr val="tx1"/>
                </a:solidFill>
                <a:effectLst/>
                <a:latin typeface="Arial" panose="020B0604020202020204" pitchFamily="34" charset="0"/>
              </a:rPr>
              <a:t>, up </a:t>
            </a:r>
            <a:r>
              <a:rPr kumimoji="0" lang="en-US" altLang="en-US" b="1" i="0" u="none" strike="noStrike" cap="none" normalizeH="0" baseline="0" dirty="0">
                <a:ln>
                  <a:noFill/>
                </a:ln>
                <a:solidFill>
                  <a:schemeClr val="tx1"/>
                </a:solidFill>
                <a:effectLst/>
                <a:latin typeface="Arial" panose="020B0604020202020204" pitchFamily="34" charset="0"/>
              </a:rPr>
              <a:t>9.1%</a:t>
            </a:r>
            <a:r>
              <a:rPr kumimoji="0" lang="en-US" altLang="en-US" b="0" i="0" u="none" strike="noStrike" cap="none" normalizeH="0" baseline="0" dirty="0">
                <a:ln>
                  <a:noFill/>
                </a:ln>
                <a:solidFill>
                  <a:schemeClr val="tx1"/>
                </a:solidFill>
                <a:effectLst/>
                <a:latin typeface="Arial" panose="020B0604020202020204" pitchFamily="34" charset="0"/>
              </a:rPr>
              <a:t> current and </a:t>
            </a:r>
            <a:r>
              <a:rPr kumimoji="0" lang="en-US" altLang="en-US" b="1" i="0" u="none" strike="noStrike" cap="none" normalizeH="0" baseline="0" dirty="0">
                <a:ln>
                  <a:noFill/>
                </a:ln>
                <a:solidFill>
                  <a:schemeClr val="tx1"/>
                </a:solidFill>
                <a:effectLst/>
                <a:latin typeface="Arial" panose="020B0604020202020204" pitchFamily="34" charset="0"/>
              </a:rPr>
              <a:t>6.0%</a:t>
            </a:r>
            <a:r>
              <a:rPr kumimoji="0" lang="en-US" altLang="en-US" b="0" i="0" u="none" strike="noStrike" cap="none" normalizeH="0" baseline="0" dirty="0">
                <a:ln>
                  <a:noFill/>
                </a:ln>
                <a:solidFill>
                  <a:schemeClr val="tx1"/>
                </a:solidFill>
                <a:effectLst/>
                <a:latin typeface="Arial" panose="020B0604020202020204" pitchFamily="34" charset="0"/>
              </a:rPr>
              <a:t> real. </a:t>
            </a:r>
          </a:p>
          <a:p>
            <a:pPr lvl="1" eaLnBrk="0" fontAlgn="base" hangingPunct="0">
              <a:lnSpc>
                <a:spcPct val="100000"/>
              </a:lnSpc>
              <a:spcBef>
                <a:spcPct val="0"/>
              </a:spcBef>
              <a:spcAft>
                <a:spcPts val="1200"/>
              </a:spcAft>
            </a:pPr>
            <a:r>
              <a:rPr kumimoji="0" lang="en-US" altLang="en-US" b="1" i="0" u="none" strike="noStrike" cap="none" normalizeH="0" baseline="0" dirty="0">
                <a:ln>
                  <a:noFill/>
                </a:ln>
                <a:solidFill>
                  <a:schemeClr val="tx1"/>
                </a:solidFill>
                <a:effectLst/>
                <a:latin typeface="Arial" panose="020B0604020202020204" pitchFamily="34" charset="0"/>
              </a:rPr>
              <a:t>Foundations</a:t>
            </a:r>
            <a:r>
              <a:rPr kumimoji="0" lang="en-US" altLang="en-US" b="0" i="0" u="none" strike="noStrike" cap="none" normalizeH="0" baseline="0" dirty="0">
                <a:ln>
                  <a:noFill/>
                </a:ln>
                <a:solidFill>
                  <a:schemeClr val="tx1"/>
                </a:solidFill>
                <a:effectLst/>
                <a:latin typeface="Arial" panose="020B0604020202020204" pitchFamily="34" charset="0"/>
              </a:rPr>
              <a:t>: around </a:t>
            </a:r>
            <a:r>
              <a:rPr kumimoji="0" lang="en-US" altLang="en-US" b="1" i="0" u="none" strike="noStrike" cap="none" normalizeH="0" baseline="0" dirty="0">
                <a:ln>
                  <a:noFill/>
                </a:ln>
                <a:solidFill>
                  <a:schemeClr val="tx1"/>
                </a:solidFill>
                <a:effectLst/>
                <a:latin typeface="Arial" panose="020B0604020202020204" pitchFamily="34" charset="0"/>
              </a:rPr>
              <a:t>$109.8 billion</a:t>
            </a:r>
            <a:r>
              <a:rPr kumimoji="0" lang="en-US" altLang="en-US" b="0" i="0" u="none" strike="noStrike" cap="none" normalizeH="0" baseline="0" dirty="0">
                <a:ln>
                  <a:noFill/>
                </a:ln>
                <a:solidFill>
                  <a:schemeClr val="tx1"/>
                </a:solidFill>
                <a:effectLst/>
                <a:latin typeface="Arial" panose="020B0604020202020204" pitchFamily="34" charset="0"/>
              </a:rPr>
              <a:t>, up </a:t>
            </a:r>
            <a:r>
              <a:rPr kumimoji="0" lang="en-US" altLang="en-US" b="1" i="0" u="none" strike="noStrike" cap="none" normalizeH="0" baseline="0" dirty="0">
                <a:ln>
                  <a:noFill/>
                </a:ln>
                <a:solidFill>
                  <a:schemeClr val="tx1"/>
                </a:solidFill>
                <a:effectLst/>
                <a:latin typeface="Arial" panose="020B0604020202020204" pitchFamily="34" charset="0"/>
              </a:rPr>
              <a:t>2.4%</a:t>
            </a:r>
            <a:r>
              <a:rPr kumimoji="0" lang="en-US" altLang="en-US" b="0" i="0" u="none" strike="noStrike" cap="none" normalizeH="0" baseline="0" dirty="0">
                <a:ln>
                  <a:noFill/>
                </a:ln>
                <a:solidFill>
                  <a:schemeClr val="tx1"/>
                </a:solidFill>
                <a:effectLst/>
                <a:latin typeface="Arial" panose="020B0604020202020204" pitchFamily="34" charset="0"/>
              </a:rPr>
              <a:t> current but flat or slightly down when inflation-adjusted</a:t>
            </a:r>
            <a:endParaRPr lang="en-US" altLang="en-US" dirty="0">
              <a:latin typeface="Arial" panose="020B0604020202020204" pitchFamily="34" charset="0"/>
            </a:endParaRPr>
          </a:p>
          <a:p>
            <a:pPr lvl="1" eaLnBrk="0" fontAlgn="base" hangingPunct="0">
              <a:lnSpc>
                <a:spcPct val="100000"/>
              </a:lnSpc>
              <a:spcBef>
                <a:spcPct val="0"/>
              </a:spcBef>
              <a:spcAft>
                <a:spcPts val="1200"/>
              </a:spcAft>
            </a:pPr>
            <a:r>
              <a:rPr kumimoji="0" lang="en-US" altLang="en-US" b="1" i="0" u="none" strike="noStrike" cap="none" normalizeH="0" baseline="0" dirty="0">
                <a:ln>
                  <a:noFill/>
                </a:ln>
                <a:solidFill>
                  <a:schemeClr val="tx1"/>
                </a:solidFill>
                <a:effectLst/>
                <a:latin typeface="Arial" panose="020B0604020202020204" pitchFamily="34" charset="0"/>
              </a:rPr>
              <a:t>Bequests</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b="1" i="0" u="none" strike="noStrike" cap="none" normalizeH="0" baseline="0" dirty="0">
                <a:ln>
                  <a:noFill/>
                </a:ln>
                <a:solidFill>
                  <a:schemeClr val="tx1"/>
                </a:solidFill>
                <a:effectLst/>
                <a:latin typeface="Arial" panose="020B0604020202020204" pitchFamily="34" charset="0"/>
              </a:rPr>
              <a:t>$45.8 billion</a:t>
            </a:r>
            <a:r>
              <a:rPr kumimoji="0" lang="en-US" altLang="en-US" b="0" i="0" u="none" strike="noStrike" cap="none" normalizeH="0" baseline="0" dirty="0">
                <a:ln>
                  <a:noFill/>
                </a:ln>
                <a:solidFill>
                  <a:schemeClr val="tx1"/>
                </a:solidFill>
                <a:effectLst/>
                <a:latin typeface="Arial" panose="020B0604020202020204" pitchFamily="34" charset="0"/>
              </a:rPr>
              <a:t>, declining </a:t>
            </a:r>
            <a:r>
              <a:rPr kumimoji="0" lang="en-US" altLang="en-US" b="1" i="0" u="none" strike="noStrike" cap="none" normalizeH="0" baseline="0" dirty="0">
                <a:ln>
                  <a:noFill/>
                </a:ln>
                <a:solidFill>
                  <a:schemeClr val="tx1"/>
                </a:solidFill>
                <a:effectLst/>
                <a:latin typeface="Arial" panose="020B0604020202020204" pitchFamily="34" charset="0"/>
              </a:rPr>
              <a:t>1.6%</a:t>
            </a:r>
            <a:r>
              <a:rPr kumimoji="0" lang="en-US" altLang="en-US" b="0" i="0" u="none" strike="noStrike" cap="none" normalizeH="0" baseline="0" dirty="0">
                <a:ln>
                  <a:noFill/>
                </a:ln>
                <a:solidFill>
                  <a:schemeClr val="tx1"/>
                </a:solidFill>
                <a:effectLst/>
                <a:latin typeface="Arial" panose="020B0604020202020204" pitchFamily="34" charset="0"/>
              </a:rPr>
              <a:t> current and </a:t>
            </a:r>
            <a:r>
              <a:rPr kumimoji="0" lang="en-US" altLang="en-US" b="1" i="0" u="none" strike="noStrike" cap="none" normalizeH="0" baseline="0" dirty="0">
                <a:ln>
                  <a:noFill/>
                </a:ln>
                <a:solidFill>
                  <a:schemeClr val="tx1"/>
                </a:solidFill>
                <a:effectLst/>
                <a:latin typeface="Arial" panose="020B0604020202020204" pitchFamily="34" charset="0"/>
              </a:rPr>
              <a:t>4.4%</a:t>
            </a:r>
            <a:r>
              <a:rPr kumimoji="0" lang="en-US" altLang="en-US" b="0" i="0" u="none" strike="noStrike" cap="none" normalizeH="0" baseline="0" dirty="0">
                <a:ln>
                  <a:noFill/>
                </a:ln>
                <a:solidFill>
                  <a:schemeClr val="tx1"/>
                </a:solidFill>
                <a:effectLst/>
                <a:latin typeface="Arial" panose="020B0604020202020204" pitchFamily="34" charset="0"/>
              </a:rPr>
              <a:t> real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p:txBody>
      </p:sp>
      <p:sp>
        <p:nvSpPr>
          <p:cNvPr id="4" name="Slide Number Placeholder 3"/>
          <p:cNvSpPr>
            <a:spLocks noGrp="1"/>
          </p:cNvSpPr>
          <p:nvPr>
            <p:ph type="sldNum" sz="quarter" idx="5"/>
          </p:nvPr>
        </p:nvSpPr>
        <p:spPr/>
        <p:txBody>
          <a:bodyPr/>
          <a:lstStyle/>
          <a:p>
            <a:fld id="{32674CE4-FBD8-4481-AEFB-CA53E599A745}" type="slidenum">
              <a:rPr lang="en-US" smtClean="0"/>
              <a:t>14</a:t>
            </a:fld>
            <a:endParaRPr lang="en-US" dirty="0"/>
          </a:p>
        </p:txBody>
      </p:sp>
    </p:spTree>
    <p:extLst>
      <p:ext uri="{BB962C8B-B14F-4D97-AF65-F5344CB8AC3E}">
        <p14:creationId xmlns:p14="http://schemas.microsoft.com/office/powerpoint/2010/main" val="33997779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7B240-BAF9-7ABF-8ACB-ADA0752B90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12E1EA-F9DA-1B45-9853-5BB0265B3A38}"/>
              </a:ext>
            </a:extLst>
          </p:cNvPr>
          <p:cNvSpPr>
            <a:spLocks noGrp="1" noRot="1" noChangeAspect="1"/>
          </p:cNvSpPr>
          <p:nvPr>
            <p:ph type="sldImg"/>
          </p:nvPr>
        </p:nvSpPr>
        <p:spPr>
          <a:xfrm>
            <a:off x="731838" y="434975"/>
            <a:ext cx="5759450" cy="3240088"/>
          </a:xfrm>
        </p:spPr>
      </p:sp>
      <p:sp>
        <p:nvSpPr>
          <p:cNvPr id="3" name="Notes Placeholder 2">
            <a:extLst>
              <a:ext uri="{FF2B5EF4-FFF2-40B4-BE49-F238E27FC236}">
                <a16:creationId xmlns:a16="http://schemas.microsoft.com/office/drawing/2014/main" id="{9DBECE9A-A80B-31BD-AED5-25F671803269}"/>
              </a:ext>
            </a:extLst>
          </p:cNvPr>
          <p:cNvSpPr>
            <a:spLocks noGrp="1"/>
          </p:cNvSpPr>
          <p:nvPr>
            <p:ph type="body" idx="1"/>
          </p:nvPr>
        </p:nvSpPr>
        <p:spPr>
          <a:xfrm>
            <a:off x="731520" y="3675063"/>
            <a:ext cx="5852160" cy="5354637"/>
          </a:xfrm>
        </p:spPr>
        <p:txBody>
          <a:bodyPr/>
          <a:lstStyle/>
          <a:p>
            <a:pPr>
              <a:buFont typeface="Wingdings" panose="05000000000000000000" pitchFamily="2" charset="2"/>
              <a:buNone/>
            </a:pP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“Faithfulness in small things → abundance.”</a:t>
            </a:r>
          </a:p>
        </p:txBody>
      </p:sp>
      <p:sp>
        <p:nvSpPr>
          <p:cNvPr id="4" name="Slide Number Placeholder 3">
            <a:extLst>
              <a:ext uri="{FF2B5EF4-FFF2-40B4-BE49-F238E27FC236}">
                <a16:creationId xmlns:a16="http://schemas.microsoft.com/office/drawing/2014/main" id="{088AB594-AC9E-CEB6-11BB-1338452D4301}"/>
              </a:ext>
            </a:extLst>
          </p:cNvPr>
          <p:cNvSpPr>
            <a:spLocks noGrp="1"/>
          </p:cNvSpPr>
          <p:nvPr>
            <p:ph type="sldNum" sz="quarter" idx="5"/>
          </p:nvPr>
        </p:nvSpPr>
        <p:spPr/>
        <p:txBody>
          <a:bodyPr/>
          <a:lstStyle/>
          <a:p>
            <a:fld id="{32674CE4-FBD8-4481-AEFB-CA53E599A745}" type="slidenum">
              <a:rPr lang="en-US" smtClean="0"/>
              <a:t>15</a:t>
            </a:fld>
            <a:endParaRPr lang="en-US" dirty="0"/>
          </a:p>
        </p:txBody>
      </p:sp>
    </p:spTree>
    <p:extLst>
      <p:ext uri="{BB962C8B-B14F-4D97-AF65-F5344CB8AC3E}">
        <p14:creationId xmlns:p14="http://schemas.microsoft.com/office/powerpoint/2010/main" val="2461319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15993" algn="l"/>
            <a:r>
              <a:rPr lang="en-US" sz="1200" dirty="0"/>
              <a:t>A fundraising strategy </a:t>
            </a:r>
            <a:r>
              <a:rPr lang="en-US" sz="1200" b="1" dirty="0"/>
              <a:t>dictates how your organization will generate funds in the short, medium, and long term</a:t>
            </a:r>
            <a:r>
              <a:rPr lang="en-US" sz="1200" dirty="0"/>
              <a:t>.</a:t>
            </a:r>
          </a:p>
          <a:p>
            <a:pPr marL="115993" algn="l"/>
            <a:endParaRPr lang="en-US" sz="1200" dirty="0"/>
          </a:p>
          <a:p>
            <a:pPr marL="115993" algn="l"/>
            <a:r>
              <a:rPr lang="en-US" sz="1200" dirty="0"/>
              <a:t>It should form an integral part of your wider strategic plan and be formed around your organization's vision and mission.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FD335-6D8E-486A-8F5F-DFC7325903FF}"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441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DB2DB9C-7321-4040-847D-4160FF10CBB0}" type="slidenum">
              <a:rPr lang="en-US"/>
              <a:pPr>
                <a:defRPr/>
              </a:pPr>
              <a:t>17</a:t>
            </a:fld>
            <a:endParaRPr lang="en-US" dirty="0"/>
          </a:p>
        </p:txBody>
      </p:sp>
      <p:sp>
        <p:nvSpPr>
          <p:cNvPr id="137218" name="Rectangle 2"/>
          <p:cNvSpPr>
            <a:spLocks noGrp="1" noRot="1" noChangeAspect="1" noChangeArrowheads="1" noTextEdit="1"/>
          </p:cNvSpPr>
          <p:nvPr>
            <p:ph type="sldImg"/>
          </p:nvPr>
        </p:nvSpPr>
        <p:spPr>
          <a:xfrm>
            <a:off x="731838" y="411163"/>
            <a:ext cx="5759450" cy="3240087"/>
          </a:xfrm>
          <a:ln/>
          <a:extLst>
            <a:ext uri="{FAA26D3D-D897-4be2-8F04-BA451C77F1D7}">
              <ma14:placeholderFlag xmlns:ma14="http://schemas.microsoft.com/office/mac/drawingml/2011/main" xmlns="" val="1"/>
            </a:ext>
          </a:extLst>
        </p:spPr>
      </p:sp>
      <p:sp>
        <p:nvSpPr>
          <p:cNvPr id="137219" name="Rectangle 3"/>
          <p:cNvSpPr>
            <a:spLocks noGrp="1" noChangeArrowheads="1"/>
          </p:cNvSpPr>
          <p:nvPr>
            <p:ph type="body" idx="1"/>
          </p:nvPr>
        </p:nvSpPr>
        <p:spPr>
          <a:xfrm>
            <a:off x="823912" y="3651250"/>
            <a:ext cx="5852160" cy="5218430"/>
          </a:xfrm>
        </p:spPr>
        <p:txBody>
          <a:bodyPr/>
          <a:lstStyle/>
          <a:p>
            <a:pPr>
              <a:defRPr/>
            </a:pPr>
            <a:r>
              <a:rPr lang="en-US" sz="1800" dirty="0"/>
              <a:t>“Our case is a testimony — a way to witness God’s work through story.”</a:t>
            </a:r>
          </a:p>
          <a:p>
            <a:pPr>
              <a:defRPr/>
            </a:pPr>
            <a:endParaRPr lang="en-US" sz="1800" u="sng" dirty="0"/>
          </a:p>
          <a:p>
            <a:pPr>
              <a:spcBef>
                <a:spcPts val="600"/>
              </a:spcBef>
              <a:spcAft>
                <a:spcPts val="1200"/>
              </a:spcAft>
              <a:buFont typeface="Arial" panose="020B0604020202020204" pitchFamily="34" charset="0"/>
              <a:buChar char="•"/>
              <a:defRPr/>
            </a:pPr>
            <a:r>
              <a:rPr lang="en-US" dirty="0"/>
              <a:t>Together, co-create your Case for Support</a:t>
            </a:r>
          </a:p>
          <a:p>
            <a:pPr>
              <a:spcBef>
                <a:spcPts val="600"/>
              </a:spcBef>
              <a:spcAft>
                <a:spcPts val="1200"/>
              </a:spcAft>
              <a:buFont typeface="Arial" panose="020B0604020202020204" pitchFamily="34" charset="0"/>
              <a:buChar char="•"/>
              <a:defRPr/>
            </a:pPr>
            <a:r>
              <a:rPr lang="en-US" dirty="0"/>
              <a:t>Fundamental principle of fundraising</a:t>
            </a:r>
          </a:p>
          <a:p>
            <a:pPr marL="704088" lvl="2" indent="0">
              <a:spcBef>
                <a:spcPts val="600"/>
              </a:spcBef>
              <a:spcAft>
                <a:spcPts val="1200"/>
              </a:spcAft>
              <a:buNone/>
              <a:defRPr/>
            </a:pPr>
            <a:r>
              <a:rPr lang="en-US" sz="2800" dirty="0"/>
              <a:t>     “</a:t>
            </a:r>
            <a:r>
              <a:rPr lang="en-US" sz="2800" b="1" dirty="0"/>
              <a:t>People give to people</a:t>
            </a:r>
            <a:r>
              <a:rPr lang="en-US" sz="2800" dirty="0"/>
              <a:t>”</a:t>
            </a:r>
          </a:p>
          <a:p>
            <a:pPr>
              <a:spcBef>
                <a:spcPts val="600"/>
              </a:spcBef>
              <a:spcAft>
                <a:spcPts val="1200"/>
              </a:spcAft>
              <a:defRPr/>
            </a:pPr>
            <a:r>
              <a:rPr lang="en-US" dirty="0"/>
              <a:t>Hope-filled stories, donor as co-laborer.</a:t>
            </a:r>
          </a:p>
          <a:p>
            <a:pPr>
              <a:spcBef>
                <a:spcPts val="600"/>
              </a:spcBef>
              <a:spcAft>
                <a:spcPts val="1200"/>
              </a:spcAft>
              <a:defRPr/>
            </a:pPr>
            <a:r>
              <a:rPr lang="en-US" dirty="0"/>
              <a:t>Steward (thank) your donors again — </a:t>
            </a:r>
            <a:r>
              <a:rPr lang="en-US" i="1" dirty="0"/>
              <a:t>and again</a:t>
            </a:r>
            <a:r>
              <a:rPr lang="en-US" dirty="0"/>
              <a:t>!</a:t>
            </a:r>
          </a:p>
          <a:p>
            <a:pPr eaLnBrk="1" hangingPunct="1">
              <a:defRPr/>
            </a:pPr>
            <a:endParaRPr lang="en-US" dirty="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171450"/>
            <a:ext cx="6508750" cy="3660775"/>
          </a:xfrm>
        </p:spPr>
      </p:sp>
      <p:sp>
        <p:nvSpPr>
          <p:cNvPr id="3" name="Notes Placeholder 2"/>
          <p:cNvSpPr>
            <a:spLocks noGrp="1"/>
          </p:cNvSpPr>
          <p:nvPr>
            <p:ph type="body" idx="1"/>
          </p:nvPr>
        </p:nvSpPr>
        <p:spPr>
          <a:xfrm>
            <a:off x="484188" y="3924707"/>
            <a:ext cx="6508750" cy="4499203"/>
          </a:xfrm>
        </p:spPr>
        <p:txBody>
          <a:bodyPr/>
          <a:lstStyle/>
          <a:p>
            <a:r>
              <a:rPr lang="en-US" sz="1600" dirty="0"/>
              <a:t>Fundraising professionals often refer to this work as “friend-raising” because it is all about relationships. </a:t>
            </a:r>
          </a:p>
          <a:p>
            <a:endParaRPr lang="en-US" sz="1600" dirty="0"/>
          </a:p>
          <a:p>
            <a:r>
              <a:rPr lang="en-US" sz="1600" b="1" dirty="0"/>
              <a:t>The traditional fundraising model as it relates to individual donors is The Giving Pyramid (LEFT). </a:t>
            </a:r>
            <a:r>
              <a:rPr lang="en-US" sz="1600" dirty="0"/>
              <a:t>The idea is that there are different amounts of donors and different donor amounts within the pyramid. At the bottom of the pyramid are the largest number of donors giving the smallest charitable gifts. As you move up the pyramid, there are fewer donors giving more money.</a:t>
            </a:r>
          </a:p>
          <a:p>
            <a:endParaRPr lang="en-US" sz="1600" dirty="0"/>
          </a:p>
          <a:p>
            <a:r>
              <a:rPr lang="en-US" sz="1600" dirty="0"/>
              <a:t>For me, this visual model does not convey the spirit of fundraising. For me, </a:t>
            </a:r>
            <a:r>
              <a:rPr lang="en-US" sz="1600" b="1" dirty="0"/>
              <a:t>fundraising and relationship-building are about bringing current and prospective donors closer to the inner circle of the organization. I like to think of it as spheres of influence. </a:t>
            </a:r>
            <a:r>
              <a:rPr lang="en-US" sz="1600" u="sng" dirty="0"/>
              <a:t>The idea is that the closer someone feels to the organization, the more likely he or she is willing to give in frequency and/or dollar amounts.</a:t>
            </a:r>
          </a:p>
        </p:txBody>
      </p:sp>
      <p:sp>
        <p:nvSpPr>
          <p:cNvPr id="4" name="Slide Number Placeholder 3"/>
          <p:cNvSpPr>
            <a:spLocks noGrp="1"/>
          </p:cNvSpPr>
          <p:nvPr>
            <p:ph type="sldNum" sz="quarter" idx="10"/>
          </p:nvPr>
        </p:nvSpPr>
        <p:spPr/>
        <p:txBody>
          <a:bodyPr/>
          <a:lstStyle/>
          <a:p>
            <a:fld id="{E25BADBE-3AD4-0243-AF31-A5B836E6E5A9}" type="slidenum">
              <a:rPr lang="en-US" smtClean="0"/>
              <a:t>18</a:t>
            </a:fld>
            <a:endParaRPr lang="en-US" dirty="0"/>
          </a:p>
        </p:txBody>
      </p:sp>
    </p:spTree>
    <p:extLst>
      <p:ext uri="{BB962C8B-B14F-4D97-AF65-F5344CB8AC3E}">
        <p14:creationId xmlns:p14="http://schemas.microsoft.com/office/powerpoint/2010/main" val="3134503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086E81-CAD3-DE45-9460-682F960B61DE}"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0114" name="Rectangle 2"/>
          <p:cNvSpPr>
            <a:spLocks noGrp="1" noRot="1" noChangeAspect="1" noChangeArrowheads="1" noTextEdit="1"/>
          </p:cNvSpPr>
          <p:nvPr>
            <p:ph type="sldImg"/>
          </p:nvPr>
        </p:nvSpPr>
        <p:spPr>
          <a:xfrm>
            <a:off x="731838" y="549275"/>
            <a:ext cx="5759450" cy="3240088"/>
          </a:xfrm>
          <a:ln/>
          <a:extLst>
            <a:ext uri="{FAA26D3D-D897-4be2-8F04-BA451C77F1D7}">
              <ma14:placeholderFlag xmlns:ma14="http://schemas.microsoft.com/office/mac/drawingml/2011/main" xmlns="" val="1"/>
            </a:ext>
          </a:extLst>
        </p:spPr>
      </p:sp>
      <p:sp>
        <p:nvSpPr>
          <p:cNvPr id="90115" name="Rectangle 3"/>
          <p:cNvSpPr>
            <a:spLocks noGrp="1" noChangeArrowheads="1"/>
          </p:cNvSpPr>
          <p:nvPr>
            <p:ph type="body" idx="1"/>
          </p:nvPr>
        </p:nvSpPr>
        <p:spPr>
          <a:xfrm>
            <a:off x="731838" y="3921601"/>
            <a:ext cx="6023292" cy="5290979"/>
          </a:xfrm>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400" b="1" i="0" kern="1200" dirty="0">
                <a:solidFill>
                  <a:schemeClr val="tx1"/>
                </a:solidFill>
                <a:effectLst/>
                <a:latin typeface="+mn-lt"/>
                <a:ea typeface="+mn-ea"/>
                <a:cs typeface="+mn-cs"/>
              </a:rPr>
              <a:t>Identification: </a:t>
            </a:r>
            <a:r>
              <a:rPr lang="en-US" sz="1400" b="0" i="0" kern="1200" dirty="0">
                <a:solidFill>
                  <a:schemeClr val="tx1"/>
                </a:solidFill>
                <a:effectLst/>
                <a:latin typeface="+mn-lt"/>
                <a:ea typeface="+mn-ea"/>
                <a:cs typeface="+mn-cs"/>
              </a:rPr>
              <a:t>Finding out who your donors and prospects are -- At the most basic level, this includes demographic data like age, gender identity, socioeconomic status, and location. For planned and major gift donors, you should also dig deeper to identify their interests and values.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400" b="0" i="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400" b="1" i="0" kern="1200" dirty="0">
                <a:solidFill>
                  <a:schemeClr val="tx1"/>
                </a:solidFill>
                <a:effectLst/>
                <a:latin typeface="+mn-lt"/>
                <a:ea typeface="+mn-ea"/>
                <a:cs typeface="+mn-cs"/>
              </a:rPr>
              <a:t>Qualification: </a:t>
            </a:r>
            <a:r>
              <a:rPr lang="en-US" sz="1400" b="0" i="0" kern="1200" dirty="0">
                <a:solidFill>
                  <a:schemeClr val="tx1"/>
                </a:solidFill>
                <a:effectLst/>
                <a:latin typeface="+mn-lt"/>
                <a:ea typeface="+mn-ea"/>
                <a:cs typeface="+mn-cs"/>
              </a:rPr>
              <a:t>Evaluate your donors and prospects. Information that is particularly helpful to keep in mind includes: giving history, financial resources, areas of involvement, and interests. Wealth screenings help qualify as well.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400" b="0" i="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400" b="1" i="0" kern="1200" dirty="0">
                <a:solidFill>
                  <a:schemeClr val="tx1"/>
                </a:solidFill>
                <a:effectLst/>
                <a:latin typeface="+mn-lt"/>
                <a:ea typeface="+mn-ea"/>
                <a:cs typeface="+mn-cs"/>
              </a:rPr>
              <a:t>Cultivation: Engage donors and prospects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tx1"/>
                </a:solidFill>
                <a:effectLst/>
                <a:latin typeface="+mn-lt"/>
                <a:ea typeface="+mn-ea"/>
                <a:cs typeface="+mn-cs"/>
              </a:rPr>
              <a:t>To </a:t>
            </a:r>
            <a:r>
              <a:rPr lang="en-US" sz="1400" b="0" i="0" u="none" strike="noStrik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cultivate</a:t>
            </a:r>
            <a:r>
              <a:rPr lang="en-US" sz="1400" b="0" i="0" kern="1200" dirty="0">
                <a:solidFill>
                  <a:schemeClr val="tx1"/>
                </a:solidFill>
                <a:effectLst/>
                <a:latin typeface="+mn-lt"/>
                <a:ea typeface="+mn-ea"/>
                <a:cs typeface="+mn-cs"/>
              </a:rPr>
              <a:t> your donors and prospects, share resources, articles, and stories about the topics that matter most to them, invite them to </a:t>
            </a:r>
            <a:r>
              <a:rPr lang="en-US" sz="1400" b="0" i="0" u="none" strike="noStrike" kern="1200" dirty="0">
                <a:solidFill>
                  <a:schemeClr val="tx1"/>
                </a:solidFill>
                <a:effectLst/>
                <a:latin typeface="+mn-lt"/>
                <a:ea typeface="+mn-ea"/>
                <a:cs typeface="+mn-cs"/>
                <a:hlinkClick r:id="rId4">
                  <a:extLst>
                    <a:ext uri="{A12FA001-AC4F-418D-AE19-62706E023703}">
                      <ahyp:hlinkClr xmlns:ahyp="http://schemas.microsoft.com/office/drawing/2018/hyperlinkcolor" val="tx"/>
                    </a:ext>
                  </a:extLst>
                </a:hlinkClick>
              </a:rPr>
              <a:t>activities and events</a:t>
            </a:r>
            <a:r>
              <a:rPr lang="en-US" sz="1400" b="0" i="0" kern="1200" dirty="0">
                <a:solidFill>
                  <a:schemeClr val="tx1"/>
                </a:solidFill>
                <a:effectLst/>
                <a:latin typeface="+mn-lt"/>
                <a:ea typeface="+mn-ea"/>
                <a:cs typeface="+mn-cs"/>
              </a:rPr>
              <a:t>, ask them to share their thoughts and opinions </a:t>
            </a:r>
            <a:r>
              <a:rPr lang="en-US" sz="1400" b="0" i="0" u="none" strike="noStrike" kern="1200" dirty="0">
                <a:solidFill>
                  <a:schemeClr val="tx1"/>
                </a:solidFill>
                <a:effectLst/>
                <a:latin typeface="+mn-lt"/>
                <a:ea typeface="+mn-ea"/>
                <a:cs typeface="+mn-cs"/>
                <a:hlinkClick r:id="rId5">
                  <a:extLst>
                    <a:ext uri="{A12FA001-AC4F-418D-AE19-62706E023703}">
                      <ahyp:hlinkClr xmlns:ahyp="http://schemas.microsoft.com/office/drawing/2018/hyperlinkcolor" val="tx"/>
                    </a:ext>
                  </a:extLst>
                </a:hlinkClick>
              </a:rPr>
              <a:t>through a survey</a:t>
            </a:r>
            <a:r>
              <a:rPr lang="en-US" sz="1400" b="0" i="0" kern="1200" dirty="0">
                <a:solidFill>
                  <a:schemeClr val="tx1"/>
                </a:solidFill>
                <a:effectLst/>
                <a:latin typeface="+mn-lt"/>
                <a:ea typeface="+mn-ea"/>
                <a:cs typeface="+mn-cs"/>
              </a:rPr>
              <a:t>, involve them in your social networks, and if you haven’t already, meet with them for a one-on-one conversation where you can get to know them better.</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4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kern="1200" dirty="0">
                <a:solidFill>
                  <a:schemeClr val="tx1"/>
                </a:solidFill>
                <a:effectLst/>
                <a:latin typeface="+mn-lt"/>
                <a:ea typeface="+mn-ea"/>
                <a:cs typeface="+mn-cs"/>
              </a:rPr>
              <a:t>4. Solicitation: Ask for donations based on what you know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chemeClr val="tx1"/>
                </a:solidFill>
                <a:effectLst/>
                <a:latin typeface="+mn-lt"/>
                <a:ea typeface="+mn-ea"/>
                <a:cs typeface="+mn-cs"/>
              </a:rPr>
              <a:t>*** EXTRA STEP: Recognition: Acknowledge your donor’s contributions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kern="1200" dirty="0">
                <a:solidFill>
                  <a:schemeClr val="tx1"/>
                </a:solidFill>
                <a:effectLst/>
                <a:latin typeface="+mn-lt"/>
                <a:ea typeface="+mn-ea"/>
                <a:cs typeface="+mn-cs"/>
              </a:rPr>
              <a:t>6. Stewardship: Build on your relationship</a:t>
            </a:r>
          </a:p>
          <a:p>
            <a:pPr eaLnBrk="1" hangingPunct="1">
              <a:defRPr/>
            </a:pPr>
            <a:endParaRPr lang="en-US" dirty="0">
              <a:cs typeface="+mn-cs"/>
            </a:endParaRPr>
          </a:p>
        </p:txBody>
      </p:sp>
    </p:spTree>
    <p:extLst>
      <p:ext uri="{BB962C8B-B14F-4D97-AF65-F5344CB8AC3E}">
        <p14:creationId xmlns:p14="http://schemas.microsoft.com/office/powerpoint/2010/main" val="841724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5513" y="492125"/>
            <a:ext cx="5759450" cy="3240088"/>
          </a:xfrm>
        </p:spPr>
      </p:sp>
      <p:sp>
        <p:nvSpPr>
          <p:cNvPr id="3" name="Notes Placeholder 2"/>
          <p:cNvSpPr>
            <a:spLocks noGrp="1"/>
          </p:cNvSpPr>
          <p:nvPr>
            <p:ph type="body" idx="1"/>
          </p:nvPr>
        </p:nvSpPr>
        <p:spPr>
          <a:xfrm>
            <a:off x="268605" y="3731895"/>
            <a:ext cx="6777990" cy="5000625"/>
          </a:xfrm>
        </p:spPr>
        <p:txBody>
          <a:bodyPr/>
          <a:lstStyle/>
          <a:p>
            <a:pPr marL="37087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b="1" dirty="0"/>
              <a:t>“Lord Jesus, we thank You for the gift of this day and for the work set before us. Help us to walk in Your ways with humility and love. Keep us faithful in serving one another, and may our lives bring glory to God. Amen.”</a:t>
            </a:r>
          </a:p>
          <a:p>
            <a:pPr marL="370870" indent="0">
              <a:spcAft>
                <a:spcPts val="600"/>
              </a:spcAft>
              <a:buFont typeface="Arial" panose="020B0604020202020204" pitchFamily="34" charset="0"/>
              <a:buNone/>
            </a:pPr>
            <a:endParaRPr lang="en-US" sz="1400" dirty="0"/>
          </a:p>
          <a:p>
            <a:pPr marL="370870" indent="0">
              <a:spcAft>
                <a:spcPts val="600"/>
              </a:spcAft>
              <a:buFont typeface="Arial" panose="020B0604020202020204" pitchFamily="34" charset="0"/>
              <a:buNone/>
            </a:pPr>
            <a:endParaRPr lang="en-US" sz="1400" dirty="0"/>
          </a:p>
          <a:p>
            <a:pPr marL="661190" indent="-290320">
              <a:spcAft>
                <a:spcPts val="600"/>
              </a:spcAft>
              <a:buFont typeface="Arial" panose="020B0604020202020204" pitchFamily="34" charset="0"/>
              <a:buChar char="•"/>
            </a:pPr>
            <a:r>
              <a:rPr lang="en-US" sz="1400" dirty="0"/>
              <a:t>Fund Development Executive and Consultant with over 25+ years of experience.</a:t>
            </a:r>
          </a:p>
          <a:p>
            <a:pPr marL="661190" indent="-290320">
              <a:spcAft>
                <a:spcPts val="600"/>
              </a:spcAft>
              <a:buFont typeface="Arial" panose="020B0604020202020204" pitchFamily="34" charset="0"/>
              <a:buChar char="•"/>
            </a:pPr>
            <a:r>
              <a:rPr lang="en-US" sz="1400" dirty="0"/>
              <a:t>Founder &amp; Principal of Jacobson Group Consulting. </a:t>
            </a:r>
          </a:p>
          <a:p>
            <a:pPr marL="661190" indent="-290320">
              <a:spcAft>
                <a:spcPts val="600"/>
              </a:spcAft>
              <a:buFont typeface="Arial" panose="020B0604020202020204" pitchFamily="34" charset="0"/>
              <a:buChar char="•"/>
            </a:pPr>
            <a:r>
              <a:rPr lang="en-US" sz="1400" dirty="0"/>
              <a:t>Keynote and plenary speaker on strategic marketing, nonprofit management, and fundraising topics</a:t>
            </a:r>
          </a:p>
          <a:p>
            <a:pPr marL="661190" indent="-290320">
              <a:spcAft>
                <a:spcPts val="600"/>
              </a:spcAft>
              <a:buFont typeface="Arial" panose="020B0604020202020204" pitchFamily="34" charset="0"/>
              <a:buChar char="•"/>
            </a:pPr>
            <a:r>
              <a:rPr lang="en-US" sz="1400" dirty="0"/>
              <a:t>Accomplished fundraiser with a track record of securing seven-figure gifts </a:t>
            </a:r>
          </a:p>
          <a:p>
            <a:pPr marL="661190" indent="-290320">
              <a:spcAft>
                <a:spcPts val="600"/>
              </a:spcAft>
              <a:buFont typeface="Arial" panose="020B0604020202020204" pitchFamily="34" charset="0"/>
              <a:buChar char="•"/>
            </a:pPr>
            <a:r>
              <a:rPr lang="en-US" sz="1400" dirty="0"/>
              <a:t>Niche in helping nonprofits with limited resources make an extensive impact</a:t>
            </a:r>
          </a:p>
          <a:p>
            <a:pPr marL="661190" indent="-290320">
              <a:spcAft>
                <a:spcPts val="600"/>
              </a:spcAft>
              <a:buFont typeface="Arial" panose="020B0604020202020204" pitchFamily="34" charset="0"/>
              <a:buChar char="•"/>
            </a:pPr>
            <a:r>
              <a:rPr lang="en-US" sz="1400" dirty="0"/>
              <a:t>Decades of board level leadership with AFP (Association of Fundraising Professionals)</a:t>
            </a:r>
          </a:p>
          <a:p>
            <a:pPr marL="661190" indent="-290320">
              <a:spcAft>
                <a:spcPts val="600"/>
              </a:spcAft>
              <a:buFont typeface="Arial" panose="020B0604020202020204" pitchFamily="34" charset="0"/>
              <a:buChar char="•"/>
            </a:pPr>
            <a:r>
              <a:rPr lang="en-US" sz="1400" dirty="0"/>
              <a:t>University of Notre Dame, Mendoza College of Business, Certificate in Executive Management and Yellow Belt Lean Six Sigma; Arcadia University, M.A. English; King's College, B.A. English</a:t>
            </a:r>
          </a:p>
        </p:txBody>
      </p:sp>
      <p:sp>
        <p:nvSpPr>
          <p:cNvPr id="4" name="Slide Number Placeholder 3"/>
          <p:cNvSpPr>
            <a:spLocks noGrp="1"/>
          </p:cNvSpPr>
          <p:nvPr>
            <p:ph type="sldNum" sz="quarter" idx="10"/>
          </p:nvPr>
        </p:nvSpPr>
        <p:spPr/>
        <p:txBody>
          <a:bodyPr/>
          <a:lstStyle/>
          <a:p>
            <a:fld id="{CF2FD335-6D8E-486A-8F5F-DFC7325903FF}" type="slidenum">
              <a:rPr lang="en-US" smtClean="0"/>
              <a:t>2</a:t>
            </a:fld>
            <a:endParaRPr lang="en-US" dirty="0"/>
          </a:p>
        </p:txBody>
      </p:sp>
    </p:spTree>
    <p:extLst>
      <p:ext uri="{BB962C8B-B14F-4D97-AF65-F5344CB8AC3E}">
        <p14:creationId xmlns:p14="http://schemas.microsoft.com/office/powerpoint/2010/main" val="118867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163513"/>
            <a:ext cx="6197600" cy="3486150"/>
          </a:xfrm>
        </p:spPr>
      </p:sp>
      <p:sp>
        <p:nvSpPr>
          <p:cNvPr id="3" name="Notes Placeholder 2"/>
          <p:cNvSpPr>
            <a:spLocks noGrp="1"/>
          </p:cNvSpPr>
          <p:nvPr>
            <p:ph type="body" idx="1"/>
          </p:nvPr>
        </p:nvSpPr>
        <p:spPr>
          <a:xfrm>
            <a:off x="216361" y="3737816"/>
            <a:ext cx="6547786" cy="5459475"/>
          </a:xfrm>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en-US" sz="1200" b="1" dirty="0"/>
              <a:t>Set your Goals and Expectations </a:t>
            </a:r>
            <a:r>
              <a:rPr lang="en-US" sz="1200" dirty="0"/>
              <a:t>What is your scale?  A frequent comment is “my organization is not that big.”  Today we want you to think “deep” not “big.”  There are few gigantic non-profits, however small &amp; impactful is great!  Changing lives in your hometown or neighborhood is great!  Define what you want to accomplish by what “impact” do we want to have?  Is everyone in your organization on-board. </a:t>
            </a:r>
            <a:r>
              <a:rPr lang="en-US" sz="1600" dirty="0"/>
              <a:t>What’s it like when the CFO/Finance isn’t in the game? y</a:t>
            </a:r>
            <a:r>
              <a:rPr kumimoji="0" lang="en-US" sz="1600" b="0" i="0" u="none" strike="noStrike" kern="1200" cap="none" spc="0" normalizeH="0" baseline="0" noProof="0" dirty="0">
                <a:ln>
                  <a:noFill/>
                </a:ln>
                <a:solidFill>
                  <a:prstClr val="black"/>
                </a:solidFill>
                <a:effectLst/>
                <a:uLnTx/>
                <a:uFillTx/>
                <a:latin typeface="+mn-lt"/>
                <a:ea typeface="+mn-ea"/>
                <a:cs typeface="+mn-cs"/>
              </a:rPr>
              <a:t>our expectations must align with your goals, and most importantly, your resources! </a:t>
            </a:r>
          </a:p>
          <a:p>
            <a:pPr marL="228600" indent="-228600">
              <a:buAutoNum type="alphaUcPeriod"/>
            </a:pP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p>
            <a:pPr marL="228600" indent="-228600">
              <a:buAutoNum type="alphaUcPeriod"/>
            </a:pPr>
            <a:r>
              <a:rPr lang="en-US" sz="1600" b="1" dirty="0"/>
              <a:t>We get what we MEASURE.  If it’s really important, you will measure it!  </a:t>
            </a:r>
            <a:r>
              <a:rPr lang="en-US" sz="1600" dirty="0"/>
              <a:t>So what things are really important to set up as measurable expectations in your plan. How many of you have step trackers on today? You’re measuring your steps because it’s important to you. Take Weight Watchers for example. Why do they have weekly weigh-ins?  Because the really important outcome is weight loss. </a:t>
            </a:r>
            <a:r>
              <a:rPr lang="en-US" sz="1600" b="1" dirty="0"/>
              <a:t>Take time to log the results and compare the actual vs. planned. </a:t>
            </a:r>
            <a:r>
              <a:rPr lang="en-US" sz="1600" dirty="0"/>
              <a:t> What things are really important here?  Review whether or not you completed the activities necessary to have the opportunity to reach your goals.</a:t>
            </a:r>
          </a:p>
          <a:p>
            <a:pPr marL="742950" lvl="1" indent="-285750" algn="l">
              <a:buFont typeface="Arial" panose="020B0604020202020204" pitchFamily="34" charset="0"/>
              <a:buChar char="•"/>
            </a:pPr>
            <a:r>
              <a:rPr lang="en-US" sz="1600" dirty="0"/>
              <a:t># Donor Count, % Participation, how many donors you acquire, how many you retain, how many you upgrade (measured as Acquisition, Renewal, and Upgrade rates)</a:t>
            </a:r>
          </a:p>
          <a:p>
            <a:pPr marL="742950" lvl="1" indent="-285750">
              <a:buFont typeface="Arial" panose="020B0604020202020204" pitchFamily="34" charset="0"/>
              <a:buChar char="•"/>
            </a:pPr>
            <a:r>
              <a:rPr lang="en-US" sz="1600" dirty="0"/>
              <a:t>Human beings adjust their behavior based on what they’re measured against – how do you create stewardship processes that are built-into the donor cycle that are measured? </a:t>
            </a:r>
          </a:p>
          <a:p>
            <a:pPr marL="742950" lvl="1" indent="-285750">
              <a:buFont typeface="Arial" panose="020B0604020202020204" pitchFamily="34" charset="0"/>
              <a:buChar char="•"/>
            </a:pPr>
            <a:r>
              <a:rPr lang="en-US" sz="1600" dirty="0"/>
              <a:t>Communicate the measurements up, down, and across the organization</a:t>
            </a:r>
          </a:p>
          <a:p>
            <a:pPr marL="228600" indent="-228600">
              <a:buAutoNum type="alphaUcPeriod"/>
            </a:pPr>
            <a:endParaRPr lang="en-US" sz="1200" dirty="0"/>
          </a:p>
          <a:p>
            <a:pPr marL="342900" marR="0" lvl="0" indent="-342900" algn="l" defTabSz="914400" rtl="0" eaLnBrk="1" fontAlgn="auto" latinLnBrk="0" hangingPunct="1">
              <a:lnSpc>
                <a:spcPct val="100000"/>
              </a:lnSpc>
              <a:spcBef>
                <a:spcPts val="0"/>
              </a:spcBef>
              <a:spcAft>
                <a:spcPts val="0"/>
              </a:spcAft>
              <a:buClrTx/>
              <a:buSzTx/>
              <a:buFontTx/>
              <a:buAutoNum type="alphaUcPeriod" startAt="3"/>
              <a:tabLst/>
              <a:defRPr/>
            </a:pPr>
            <a:r>
              <a:rPr lang="en-US" sz="1200" b="1" dirty="0"/>
              <a:t>Systematize Weekly “RAPs”</a:t>
            </a:r>
          </a:p>
          <a:p>
            <a:pPr marL="0" indent="0">
              <a:buNone/>
            </a:pPr>
            <a:r>
              <a:rPr lang="en-US" sz="1200" dirty="0"/>
              <a:t>The weekly “RAP’s” are the basic building block for performance management.  Review and Plan.  Review the previous week.  Plan for the next week</a:t>
            </a:r>
            <a:r>
              <a:rPr lang="en-US" sz="1200" u="sng" dirty="0"/>
              <a:t>.  @ND, development team followed Six Sigma guidelines </a:t>
            </a:r>
            <a:r>
              <a:rPr lang="en-US" sz="1200" dirty="0"/>
              <a:t>(yellow belt). And our team had twice weekly 15 min standing SCRUM meetings. The meetings, the agenda, the questions simply become expected. Planning goes from being an annual activity to a weekly activity. </a:t>
            </a:r>
            <a:r>
              <a:rPr lang="en-US" sz="1200" b="1" dirty="0"/>
              <a:t>Better Focus = Better Results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25BADBE-3AD4-0243-AF31-A5B836E6E5A9}" type="slidenum">
              <a:rPr lang="en-US" smtClean="0"/>
              <a:t>20</a:t>
            </a:fld>
            <a:endParaRPr lang="en-US" dirty="0"/>
          </a:p>
        </p:txBody>
      </p:sp>
    </p:spTree>
    <p:extLst>
      <p:ext uri="{BB962C8B-B14F-4D97-AF65-F5344CB8AC3E}">
        <p14:creationId xmlns:p14="http://schemas.microsoft.com/office/powerpoint/2010/main" val="2596425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dirty="0"/>
              <a:t>“Boards are called to steward generosity as ministry partners, not just governors.”</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1200" dirty="0"/>
              <a:t>Your BEST board would be one that’s “On Board” vs. on the board. A board that is comprised of a blend of </a:t>
            </a:r>
            <a:r>
              <a:rPr lang="en-US" sz="1200" i="1" dirty="0">
                <a:solidFill>
                  <a:schemeClr val="accent1"/>
                </a:solidFill>
              </a:rPr>
              <a:t>Influential, affluent, passionate, and committed members.</a:t>
            </a:r>
          </a:p>
          <a:p>
            <a:pPr marL="0" indent="0">
              <a:spcAft>
                <a:spcPts val="1200"/>
              </a:spcAft>
              <a:buFont typeface="Arial" panose="020B0604020202020204" pitchFamily="34" charset="0"/>
              <a:buNone/>
            </a:pPr>
            <a:endParaRPr lang="en-US" sz="1200" dirty="0"/>
          </a:p>
          <a:p>
            <a:pPr marL="457200" indent="-457200">
              <a:spcAft>
                <a:spcPts val="1200"/>
              </a:spcAft>
              <a:buFont typeface="Arial" panose="020B0604020202020204" pitchFamily="34" charset="0"/>
              <a:buChar char="•"/>
            </a:pPr>
            <a:r>
              <a:rPr lang="en-US" sz="1200" dirty="0">
                <a:solidFill>
                  <a:schemeClr val="tx2"/>
                </a:solidFill>
              </a:rPr>
              <a:t>Lead with a Culture of Philanthropy mindset</a:t>
            </a:r>
          </a:p>
          <a:p>
            <a:pPr marL="457200" indent="-457200">
              <a:spcAft>
                <a:spcPts val="1200"/>
              </a:spcAft>
              <a:buFont typeface="Arial" panose="020B0604020202020204" pitchFamily="34" charset="0"/>
              <a:buChar char="•"/>
            </a:pPr>
            <a:r>
              <a:rPr lang="en-US" sz="1200" dirty="0">
                <a:solidFill>
                  <a:schemeClr val="tx2"/>
                </a:solidFill>
              </a:rPr>
              <a:t>Steward generosity as a ministry partner</a:t>
            </a:r>
          </a:p>
          <a:p>
            <a:pPr marL="457200" indent="-457200">
              <a:spcAft>
                <a:spcPts val="1200"/>
              </a:spcAft>
              <a:buFont typeface="Arial" panose="020B0604020202020204" pitchFamily="34" charset="0"/>
              <a:buChar char="•"/>
            </a:pPr>
            <a:r>
              <a:rPr lang="en-US" sz="1200" dirty="0">
                <a:solidFill>
                  <a:schemeClr val="tx2"/>
                </a:solidFill>
              </a:rPr>
              <a:t>Hold each other accountable for success </a:t>
            </a:r>
          </a:p>
          <a:p>
            <a:pPr marL="457200" indent="-457200">
              <a:spcAft>
                <a:spcPts val="1200"/>
              </a:spcAft>
              <a:buFont typeface="Arial" panose="020B0604020202020204" pitchFamily="34" charset="0"/>
              <a:buChar char="•"/>
            </a:pPr>
            <a:r>
              <a:rPr lang="en-US" sz="1200" dirty="0">
                <a:solidFill>
                  <a:schemeClr val="tx2"/>
                </a:solidFill>
              </a:rPr>
              <a:t>Use their talents to make a real difference</a:t>
            </a:r>
          </a:p>
          <a:p>
            <a:pPr marL="457200" indent="-457200">
              <a:spcAft>
                <a:spcPts val="1200"/>
              </a:spcAft>
              <a:buFont typeface="Arial" panose="020B0604020202020204" pitchFamily="34" charset="0"/>
              <a:buChar char="•"/>
            </a:pPr>
            <a:r>
              <a:rPr lang="en-US" sz="1200" dirty="0">
                <a:solidFill>
                  <a:schemeClr val="tx2"/>
                </a:solidFill>
              </a:rPr>
              <a:t>Engage in meaningful work with substantive dialogue </a:t>
            </a:r>
          </a:p>
          <a:p>
            <a:pPr marL="457200" indent="-457200">
              <a:spcAft>
                <a:spcPts val="1200"/>
              </a:spcAft>
              <a:buFont typeface="Arial" panose="020B0604020202020204" pitchFamily="34" charset="0"/>
              <a:buChar char="•"/>
            </a:pPr>
            <a:r>
              <a:rPr lang="en-US" sz="1200" dirty="0">
                <a:solidFill>
                  <a:schemeClr val="tx2"/>
                </a:solidFill>
              </a:rPr>
              <a:t>Find joy in their service</a:t>
            </a:r>
          </a:p>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21</a:t>
            </a:fld>
            <a:endParaRPr lang="en-US" dirty="0"/>
          </a:p>
        </p:txBody>
      </p:sp>
    </p:spTree>
    <p:extLst>
      <p:ext uri="{BB962C8B-B14F-4D97-AF65-F5344CB8AC3E}">
        <p14:creationId xmlns:p14="http://schemas.microsoft.com/office/powerpoint/2010/main" val="9915671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163513"/>
            <a:ext cx="6197600" cy="3486150"/>
          </a:xfrm>
        </p:spPr>
      </p:sp>
      <p:sp>
        <p:nvSpPr>
          <p:cNvPr id="3" name="Notes Placeholder 2"/>
          <p:cNvSpPr>
            <a:spLocks noGrp="1"/>
          </p:cNvSpPr>
          <p:nvPr>
            <p:ph type="body" idx="1"/>
          </p:nvPr>
        </p:nvSpPr>
        <p:spPr>
          <a:xfrm>
            <a:off x="216361" y="3737816"/>
            <a:ext cx="6547786" cy="5459475"/>
          </a:xfrm>
        </p:spPr>
        <p:txBody>
          <a:bodyPr/>
          <a:lstStyle/>
          <a:p>
            <a:r>
              <a:rPr lang="en-US" sz="1200" b="0" i="0" kern="1200" dirty="0">
                <a:solidFill>
                  <a:schemeClr val="tx1"/>
                </a:solidFill>
                <a:effectLst/>
                <a:latin typeface="+mn-lt"/>
                <a:ea typeface="+mn-ea"/>
                <a:cs typeface="+mn-cs"/>
              </a:rPr>
              <a:t>So how does this happen? How do organizations get people to give and build lifelong loyalty to a mission?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Often nonprofit boards will hire an executive director or development director or even have a department of fundraising professionals to make it happen, and boards/volunteers will think they are off the hook from fundraising because they don’t have to actively solicit. Fundraising is more than making an ask!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fact, organizations need all hands on deck with fundraising. Fortunately, there are many ways for board members and volunteers and other employees of the organization to get involved with the process of fundraising, which generally boils down to three steps: prospecting, cultivation, and stewardship.</a:t>
            </a:r>
          </a:p>
        </p:txBody>
      </p:sp>
      <p:sp>
        <p:nvSpPr>
          <p:cNvPr id="4" name="Slide Number Placeholder 3"/>
          <p:cNvSpPr>
            <a:spLocks noGrp="1"/>
          </p:cNvSpPr>
          <p:nvPr>
            <p:ph type="sldNum" sz="quarter" idx="10"/>
          </p:nvPr>
        </p:nvSpPr>
        <p:spPr/>
        <p:txBody>
          <a:bodyPr/>
          <a:lstStyle/>
          <a:p>
            <a:fld id="{E25BADBE-3AD4-0243-AF31-A5B836E6E5A9}" type="slidenum">
              <a:rPr lang="en-US" smtClean="0"/>
              <a:t>22</a:t>
            </a:fld>
            <a:endParaRPr lang="en-US" dirty="0"/>
          </a:p>
        </p:txBody>
      </p:sp>
    </p:spTree>
    <p:extLst>
      <p:ext uri="{BB962C8B-B14F-4D97-AF65-F5344CB8AC3E}">
        <p14:creationId xmlns:p14="http://schemas.microsoft.com/office/powerpoint/2010/main" val="3543019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Profiling and segmentation </a:t>
            </a:r>
            <a:r>
              <a:rPr lang="en-US" dirty="0"/>
              <a:t>takes a more sophisticated look at donors and focuses on finding the right combination of factors including the: </a:t>
            </a:r>
            <a:r>
              <a:rPr lang="en-US" b="1" dirty="0"/>
              <a:t>Right donor; Right purpose; Right amount; Right solicitor; Right time and of course the Right Story. </a:t>
            </a:r>
          </a:p>
          <a:p>
            <a:endParaRPr lang="en-US" dirty="0">
              <a:solidFill>
                <a:srgbClr val="000000"/>
              </a:solidFill>
            </a:endParaRPr>
          </a:p>
          <a:p>
            <a:r>
              <a:rPr lang="en-US" dirty="0"/>
              <a:t>Whether your Face-to-face with a donor, speaking to groups, writing direct mail letters, case statements, or developing online content …</a:t>
            </a:r>
            <a:r>
              <a:rPr lang="en-US" dirty="0">
                <a:solidFill>
                  <a:srgbClr val="000000"/>
                </a:solidFill>
              </a:rPr>
              <a:t> Profiling and Segmentation isn’t just nice, it’s necessary! Sometimes it can be overlooked due to lack of staff, re-prioritization, or the timing of the appeal has you racing against the clock.  Make the time! Knowing your donors inclination to give, segmenting your database, and crafting the appeal and the ask with emotional narrative are all crucial steps in the planning process. Question: do any of you segment by constituency code? By donors or nondonors? By volunteers or clients? How about those who have attended your events?</a:t>
            </a:r>
          </a:p>
          <a:p>
            <a:endParaRPr lang="en-US" dirty="0"/>
          </a:p>
          <a:p>
            <a:pPr marL="1257300" lvl="2" indent="-342900">
              <a:buFont typeface="Arial" panose="020B0604020202020204" pitchFamily="34" charset="0"/>
              <a:buChar char="•"/>
            </a:pPr>
            <a:r>
              <a:rPr lang="en-US" b="1" dirty="0"/>
              <a:t>Segmentation</a:t>
            </a:r>
            <a:r>
              <a:rPr lang="en-US" sz="2200" dirty="0"/>
              <a:t>1 year lapsed (LYBUNT) — </a:t>
            </a:r>
            <a:r>
              <a:rPr lang="en-US" sz="1900" i="1" dirty="0">
                <a:solidFill>
                  <a:schemeClr val="accent3"/>
                </a:solidFill>
              </a:rPr>
              <a:t>this group is usually on cue to give at the end of the year</a:t>
            </a:r>
            <a:endParaRPr lang="en-US" sz="2200" i="1" dirty="0">
              <a:solidFill>
                <a:schemeClr val="accent3"/>
              </a:solidFill>
            </a:endParaRPr>
          </a:p>
          <a:p>
            <a:pPr marL="1257300" lvl="2" indent="-342900">
              <a:buFont typeface="Arial" panose="020B0604020202020204" pitchFamily="34" charset="0"/>
              <a:buChar char="•"/>
            </a:pPr>
            <a:r>
              <a:rPr lang="en-US" sz="2200" dirty="0"/>
              <a:t>First-time donors in the past year — </a:t>
            </a:r>
            <a:r>
              <a:rPr lang="en-US" sz="1900" i="1" dirty="0">
                <a:solidFill>
                  <a:schemeClr val="accent3"/>
                </a:solidFill>
              </a:rPr>
              <a:t>spend more time with this group</a:t>
            </a:r>
            <a:endParaRPr lang="en-US" sz="1900" dirty="0">
              <a:solidFill>
                <a:schemeClr val="accent3"/>
              </a:solidFill>
            </a:endParaRPr>
          </a:p>
          <a:p>
            <a:pPr marL="1257300" lvl="2" indent="-342900">
              <a:buFont typeface="Arial" panose="020B0604020202020204" pitchFamily="34" charset="0"/>
              <a:buChar char="•"/>
            </a:pPr>
            <a:r>
              <a:rPr lang="en-US" sz="2200" dirty="0"/>
              <a:t>Multiple year in a row givers — </a:t>
            </a:r>
            <a:r>
              <a:rPr lang="en-US" sz="1900" i="1" dirty="0">
                <a:solidFill>
                  <a:schemeClr val="accent3"/>
                </a:solidFill>
              </a:rPr>
              <a:t>think recurring gifts</a:t>
            </a:r>
          </a:p>
          <a:p>
            <a:pPr marL="1257300" lvl="2" indent="-342900">
              <a:buFont typeface="Arial" panose="020B0604020202020204" pitchFamily="34" charset="0"/>
              <a:buChar char="•"/>
            </a:pPr>
            <a:r>
              <a:rPr lang="en-US" sz="2200" dirty="0"/>
              <a:t>Bonus: Major donors — </a:t>
            </a:r>
            <a:r>
              <a:rPr lang="en-US" sz="1900" i="1" dirty="0">
                <a:solidFill>
                  <a:schemeClr val="accent3"/>
                </a:solidFill>
              </a:rPr>
              <a:t>segment for portfolio assignment and attention</a:t>
            </a:r>
            <a:endParaRPr lang="en-US" sz="2200" i="1" dirty="0">
              <a:solidFill>
                <a:schemeClr val="accent3"/>
              </a:solidFill>
            </a:endParaRPr>
          </a:p>
          <a:p>
            <a:pPr marL="1257300" lvl="2" indent="-342900">
              <a:buFont typeface="Arial" panose="020B0604020202020204" pitchFamily="34" charset="0"/>
              <a:buChar char="•"/>
            </a:pPr>
            <a:r>
              <a:rPr lang="en-US" sz="2200" dirty="0"/>
              <a:t>Gave sometime in the last several years (SYBUNT)</a:t>
            </a:r>
          </a:p>
          <a:p>
            <a:pPr marL="239141" indent="0">
              <a:spcAft>
                <a:spcPts val="1800"/>
              </a:spcAft>
              <a:buNone/>
            </a:pPr>
            <a:endParaRPr lang="en-US" b="1" dirty="0"/>
          </a:p>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23</a:t>
            </a:fld>
            <a:endParaRPr lang="en-US" dirty="0"/>
          </a:p>
        </p:txBody>
      </p:sp>
    </p:spTree>
    <p:extLst>
      <p:ext uri="{BB962C8B-B14F-4D97-AF65-F5344CB8AC3E}">
        <p14:creationId xmlns:p14="http://schemas.microsoft.com/office/powerpoint/2010/main" val="264829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6888" y="320675"/>
            <a:ext cx="6410325" cy="3605213"/>
          </a:xfrm>
        </p:spPr>
      </p:sp>
      <p:sp>
        <p:nvSpPr>
          <p:cNvPr id="3" name="Notes Placeholder 2"/>
          <p:cNvSpPr>
            <a:spLocks noGrp="1"/>
          </p:cNvSpPr>
          <p:nvPr>
            <p:ph type="body" idx="1"/>
          </p:nvPr>
        </p:nvSpPr>
        <p:spPr>
          <a:xfrm>
            <a:off x="889636" y="3926523"/>
            <a:ext cx="5852160" cy="4645977"/>
          </a:xfrm>
        </p:spPr>
        <p:txBody>
          <a:bodyPr/>
          <a:lstStyle/>
          <a:p>
            <a:r>
              <a:rPr lang="en-US" sz="2000" b="1" dirty="0">
                <a:highlight>
                  <a:srgbClr val="FFFF00"/>
                </a:highlight>
              </a:rPr>
              <a:t>STATE FACT: (READ)</a:t>
            </a:r>
          </a:p>
          <a:p>
            <a:r>
              <a:rPr lang="en-US" sz="2000" b="1" dirty="0"/>
              <a:t>In a recent State of Nonprofit Marketing Report published by Salesforce.org, only 33.6% of #donors agree and 6.4% strongly agree that “the communications I received from the #nonprofit were personalized for me.” </a:t>
            </a:r>
          </a:p>
          <a:p>
            <a:br>
              <a:rPr lang="en-US" sz="2000" dirty="0"/>
            </a:br>
            <a:r>
              <a:rPr lang="en-US" sz="2000" dirty="0"/>
              <a:t>Those numbers aren’t okay. So 60% of donors feel letters aren’t personalized.</a:t>
            </a:r>
          </a:p>
          <a:p>
            <a:endParaRPr lang="en-US" sz="2000" dirty="0"/>
          </a:p>
          <a:p>
            <a:r>
              <a:rPr lang="en-US" sz="2000" dirty="0"/>
              <a:t>Communicate with your donors and prospects in a personal way—which, in turn, will help your organization attract, engage, steward, and retain the constituents that support the great work that you do.</a:t>
            </a:r>
          </a:p>
          <a:p>
            <a:pPr>
              <a:lnSpc>
                <a:spcPct val="80000"/>
              </a:lnSpc>
              <a:spcAft>
                <a:spcPts val="634"/>
              </a:spcAft>
              <a:defRPr/>
            </a:pPr>
            <a:endParaRPr lang="en-US" dirty="0"/>
          </a:p>
          <a:p>
            <a:pPr>
              <a:lnSpc>
                <a:spcPct val="80000"/>
              </a:lnSpc>
              <a:spcAft>
                <a:spcPts val="634"/>
              </a:spcAft>
              <a:defRPr/>
            </a:pPr>
            <a:r>
              <a:rPr lang="en-US" dirty="0">
                <a:highlight>
                  <a:srgbClr val="FFFF00"/>
                </a:highlight>
              </a:rPr>
              <a:t>Activity: </a:t>
            </a:r>
            <a:r>
              <a:rPr lang="en-US" dirty="0"/>
              <a:t>ask participants to share one way they can “climb the ladder” with a donor this year.</a:t>
            </a:r>
          </a:p>
        </p:txBody>
      </p:sp>
      <p:sp>
        <p:nvSpPr>
          <p:cNvPr id="4" name="Slide Number Placeholder 3"/>
          <p:cNvSpPr>
            <a:spLocks noGrp="1"/>
          </p:cNvSpPr>
          <p:nvPr>
            <p:ph type="sldNum" sz="quarter" idx="5"/>
          </p:nvPr>
        </p:nvSpPr>
        <p:spPr/>
        <p:txBody>
          <a:bodyPr/>
          <a:lstStyle/>
          <a:p>
            <a:fld id="{32674CE4-FBD8-4481-AEFB-CA53E599A745}" type="slidenum">
              <a:rPr lang="en-US" smtClean="0"/>
              <a:t>24</a:t>
            </a:fld>
            <a:endParaRPr lang="en-US" dirty="0"/>
          </a:p>
        </p:txBody>
      </p:sp>
    </p:spTree>
    <p:extLst>
      <p:ext uri="{BB962C8B-B14F-4D97-AF65-F5344CB8AC3E}">
        <p14:creationId xmlns:p14="http://schemas.microsoft.com/office/powerpoint/2010/main" val="6352408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4320541"/>
            <a:ext cx="5920740" cy="3240087"/>
          </a:xfrm>
        </p:spPr>
        <p:txBody>
          <a:bodyPr/>
          <a:lstStyle/>
          <a:p>
            <a:pPr defTabSz="966612">
              <a:defRPr/>
            </a:pPr>
            <a:r>
              <a:rPr lang="en-US" sz="1800" i="1" dirty="0"/>
              <a:t>Giving USA 2022 </a:t>
            </a:r>
            <a:r>
              <a:rPr lang="en-US" sz="1800" dirty="0"/>
              <a:t>includes data on donor behavior that will help you understand what is important to donors and ultimately where to focus your time. </a:t>
            </a:r>
          </a:p>
          <a:p>
            <a:pPr defTabSz="966612">
              <a:defRPr/>
            </a:pPr>
            <a:endParaRPr lang="en-US" sz="1800" dirty="0"/>
          </a:p>
          <a:p>
            <a:pPr defTabSz="966612">
              <a:defRPr/>
            </a:pPr>
            <a:r>
              <a:rPr lang="en-US" sz="1800" b="1" dirty="0"/>
              <a:t>For example, the consistent decrease in year-over-year donor retention underscores that nonprofits need to invest in stewardship, </a:t>
            </a:r>
            <a:r>
              <a:rPr lang="en-US" sz="1800" dirty="0"/>
              <a:t>thanking past supporters, showing appreciation, and demonstrating impact (retention rate obtained from the Fundraising Effectiveness Project</a:t>
            </a:r>
            <a:r>
              <a:rPr lang="en-US" sz="1800" i="1" dirty="0"/>
              <a:t>).</a:t>
            </a:r>
          </a:p>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25</a:t>
            </a:fld>
            <a:endParaRPr lang="en-US" dirty="0"/>
          </a:p>
        </p:txBody>
      </p:sp>
    </p:spTree>
    <p:extLst>
      <p:ext uri="{BB962C8B-B14F-4D97-AF65-F5344CB8AC3E}">
        <p14:creationId xmlns:p14="http://schemas.microsoft.com/office/powerpoint/2010/main" val="22401810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highlight>
                  <a:srgbClr val="FFFF00"/>
                </a:highlight>
              </a:rPr>
              <a:t>Most important Practice of all!  </a:t>
            </a:r>
          </a:p>
          <a:p>
            <a:r>
              <a:rPr lang="en-US" i="0" dirty="0">
                <a:highlight>
                  <a:srgbClr val="FFFF00"/>
                </a:highlight>
              </a:rPr>
              <a:t>[Query the room] </a:t>
            </a:r>
            <a:r>
              <a:rPr lang="en-US" i="0" dirty="0"/>
              <a:t>for acknowledgement process and timing. </a:t>
            </a:r>
          </a:p>
          <a:p>
            <a:endParaRPr lang="en-US" i="0" dirty="0"/>
          </a:p>
          <a:p>
            <a:r>
              <a:rPr lang="en-US" i="0" dirty="0"/>
              <a:t>Thank donor for the impact, not just the money. Thank them for their trust. Thank them for joining you on your mission to___________.</a:t>
            </a:r>
          </a:p>
        </p:txBody>
      </p:sp>
      <p:sp>
        <p:nvSpPr>
          <p:cNvPr id="4" name="Slide Number Placeholder 3"/>
          <p:cNvSpPr>
            <a:spLocks noGrp="1"/>
          </p:cNvSpPr>
          <p:nvPr>
            <p:ph type="sldNum" sz="quarter" idx="5"/>
          </p:nvPr>
        </p:nvSpPr>
        <p:spPr/>
        <p:txBody>
          <a:bodyPr/>
          <a:lstStyle/>
          <a:p>
            <a:fld id="{32674CE4-FBD8-4481-AEFB-CA53E599A745}" type="slidenum">
              <a:rPr lang="en-US" smtClean="0"/>
              <a:t>26</a:t>
            </a:fld>
            <a:endParaRPr lang="en-US" dirty="0"/>
          </a:p>
        </p:txBody>
      </p:sp>
    </p:spTree>
    <p:extLst>
      <p:ext uri="{BB962C8B-B14F-4D97-AF65-F5344CB8AC3E}">
        <p14:creationId xmlns:p14="http://schemas.microsoft.com/office/powerpoint/2010/main" val="27341862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600"/>
              </a:spcAft>
              <a:buFont typeface="Arial" panose="020B0604020202020204" pitchFamily="34" charset="0"/>
              <a:buNone/>
            </a:pPr>
            <a:r>
              <a:rPr lang="en-US" dirty="0"/>
              <a:t>Practices of Stewardship</a:t>
            </a:r>
            <a:endParaRPr lang="en-US" sz="1200" dirty="0"/>
          </a:p>
          <a:p>
            <a:pPr marL="171450" indent="-171450">
              <a:spcAft>
                <a:spcPts val="600"/>
              </a:spcAft>
              <a:buFont typeface="Arial" panose="020B0604020202020204" pitchFamily="34" charset="0"/>
              <a:buChar char="•"/>
            </a:pPr>
            <a:r>
              <a:rPr lang="en-US" sz="1200" dirty="0"/>
              <a:t>Don’t just thank donors for their money ... </a:t>
            </a:r>
            <a:r>
              <a:rPr lang="en-US" sz="1200" b="1" dirty="0"/>
              <a:t>thank them for the impact and experiences their investment brings </a:t>
            </a:r>
            <a:r>
              <a:rPr lang="en-US" sz="1200" dirty="0"/>
              <a:t>to your program and service recipients. </a:t>
            </a:r>
          </a:p>
          <a:p>
            <a:pPr marL="171450" indent="-171450">
              <a:spcAft>
                <a:spcPts val="600"/>
              </a:spcAft>
              <a:buFont typeface="Arial" panose="020B0604020202020204" pitchFamily="34" charset="0"/>
              <a:buChar char="•"/>
            </a:pPr>
            <a:r>
              <a:rPr lang="en-US" sz="1200" dirty="0"/>
              <a:t>Provide </a:t>
            </a:r>
            <a:r>
              <a:rPr lang="en-US" sz="1200" b="1" dirty="0"/>
              <a:t>timely, thoughtful and well-crafted </a:t>
            </a:r>
            <a:r>
              <a:rPr lang="en-US" sz="1200" dirty="0"/>
              <a:t>information to donors, clearly demonstrating the significance of their gift(s)</a:t>
            </a:r>
          </a:p>
          <a:p>
            <a:pPr marL="171450" indent="-171450">
              <a:spcAft>
                <a:spcPts val="600"/>
              </a:spcAft>
              <a:buFont typeface="Arial" panose="020B0604020202020204" pitchFamily="34" charset="0"/>
              <a:buChar char="•"/>
            </a:pPr>
            <a:r>
              <a:rPr lang="en-US" sz="1200" dirty="0"/>
              <a:t>Ensure that restricted and endowed funds are administered according to the </a:t>
            </a:r>
            <a:r>
              <a:rPr lang="en-US" sz="1200" b="1" dirty="0"/>
              <a:t>donor’s intent </a:t>
            </a:r>
          </a:p>
          <a:p>
            <a:pPr marL="171450" indent="-171450">
              <a:spcAft>
                <a:spcPts val="600"/>
              </a:spcAft>
              <a:buFont typeface="Arial" panose="020B0604020202020204" pitchFamily="34" charset="0"/>
              <a:buChar char="•"/>
            </a:pPr>
            <a:r>
              <a:rPr lang="en-US" sz="1200" dirty="0"/>
              <a:t>Perform </a:t>
            </a:r>
            <a:r>
              <a:rPr lang="en-US" sz="1200" b="1" dirty="0"/>
              <a:t>stewardship activities </a:t>
            </a:r>
            <a:r>
              <a:rPr lang="en-US" sz="1200" dirty="0"/>
              <a:t>all year long (annual reporting, processes and procedures)</a:t>
            </a:r>
          </a:p>
          <a:p>
            <a:pPr marL="171450" indent="-171450">
              <a:spcAft>
                <a:spcPts val="600"/>
              </a:spcAft>
              <a:buFont typeface="Arial" panose="020B0604020202020204" pitchFamily="34" charset="0"/>
              <a:buChar char="•"/>
            </a:pPr>
            <a:r>
              <a:rPr lang="en-US" sz="1200" dirty="0"/>
              <a:t>View stewardship as </a:t>
            </a:r>
            <a:r>
              <a:rPr lang="en-US" sz="1200" b="1" dirty="0"/>
              <a:t>part of the cycle</a:t>
            </a:r>
            <a:r>
              <a:rPr lang="en-US" sz="1200" dirty="0"/>
              <a:t>, along with identification, cultivation, solicitation, …</a:t>
            </a:r>
          </a:p>
          <a:p>
            <a:pPr marL="171450" indent="-171450">
              <a:spcAft>
                <a:spcPts val="600"/>
              </a:spcAft>
              <a:buFont typeface="Arial" panose="020B0604020202020204" pitchFamily="34" charset="0"/>
              <a:buChar char="•"/>
            </a:pPr>
            <a:r>
              <a:rPr lang="en-US" sz="1200" dirty="0"/>
              <a:t>Seek to include </a:t>
            </a:r>
            <a:r>
              <a:rPr lang="en-US" sz="1200" b="1" dirty="0"/>
              <a:t>stewardship in the greater organizational community </a:t>
            </a:r>
            <a:r>
              <a:rPr lang="en-US" sz="1200" dirty="0"/>
              <a:t>of leaders</a:t>
            </a:r>
          </a:p>
          <a:p>
            <a:pPr>
              <a:spcAft>
                <a:spcPts val="600"/>
              </a:spcAft>
            </a:pPr>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27</a:t>
            </a:fld>
            <a:endParaRPr lang="en-US" dirty="0"/>
          </a:p>
        </p:txBody>
      </p:sp>
    </p:spTree>
    <p:extLst>
      <p:ext uri="{BB962C8B-B14F-4D97-AF65-F5344CB8AC3E}">
        <p14:creationId xmlns:p14="http://schemas.microsoft.com/office/powerpoint/2010/main" val="20858044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Our work is to deepen their connections with our outcomes – </a:t>
            </a:r>
            <a:r>
              <a:rPr lang="en-US" sz="1200" b="0" i="1" u="none" strike="noStrike" kern="1200" dirty="0">
                <a:solidFill>
                  <a:schemeClr val="tx1"/>
                </a:solidFill>
                <a:effectLst/>
                <a:latin typeface="+mn-lt"/>
                <a:ea typeface="+mn-ea"/>
                <a:cs typeface="+mn-cs"/>
              </a:rPr>
              <a:t>the outcomes they fund</a:t>
            </a:r>
            <a:r>
              <a:rPr lang="en-US" sz="1200" b="0" i="0" u="none" strike="noStrike" kern="1200" dirty="0">
                <a:solidFill>
                  <a:schemeClr val="tx1"/>
                </a:solidFill>
                <a:effectLst/>
                <a:latin typeface="+mn-lt"/>
                <a:ea typeface="+mn-ea"/>
                <a:cs typeface="+mn-cs"/>
              </a:rPr>
              <a:t> – and to increase their philanthropy in making the world a better place.</a:t>
            </a:r>
          </a:p>
          <a:p>
            <a:pPr marL="171450" indent="-171450" rtl="0" fontAlgn="base">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285750" indent="-285750" fontAlgn="base">
              <a:buFont typeface="Arial" panose="020B0604020202020204" pitchFamily="34" charset="0"/>
              <a:buChar char="•"/>
            </a:pPr>
            <a:r>
              <a:rPr lang="en-US" dirty="0">
                <a:solidFill>
                  <a:schemeClr val="tx2"/>
                </a:solidFill>
              </a:rPr>
              <a:t>Donors give to make the world a better place. We have a significant body of knowledge and plenty of best practices – enough to keep any of us busy for a long time with a lot of donors. These guide us toward authentic, sincere appreciation of donors and management of what messages we send them, how well we keep records, and how we manage relationships.</a:t>
            </a:r>
          </a:p>
          <a:p>
            <a:pPr marL="285750" indent="-285750" fontAlgn="base">
              <a:buFont typeface="Arial" panose="020B0604020202020204" pitchFamily="34" charset="0"/>
              <a:buChar char="•"/>
            </a:pPr>
            <a:endParaRPr lang="en-US" dirty="0">
              <a:solidFill>
                <a:schemeClr val="tx2"/>
              </a:solidFill>
            </a:endParaRPr>
          </a:p>
          <a:p>
            <a:pPr algn="ctr" fontAlgn="base"/>
            <a:r>
              <a:rPr lang="en-US" sz="1600" b="1" spc="200" dirty="0">
                <a:solidFill>
                  <a:schemeClr val="accent2"/>
                </a:solidFill>
              </a:rPr>
              <a:t>Time, talent, and treasure …</a:t>
            </a:r>
          </a:p>
          <a:p>
            <a:pPr algn="ctr" fontAlgn="base"/>
            <a:r>
              <a:rPr lang="en-US" sz="1600" b="1" spc="200" dirty="0">
                <a:solidFill>
                  <a:schemeClr val="accent2"/>
                </a:solidFill>
              </a:rPr>
              <a:t>… testimony, ties, and trust!</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0" indent="0" fontAlgn="base">
              <a:spcAft>
                <a:spcPts val="600"/>
              </a:spcAft>
              <a:buClr>
                <a:schemeClr val="accent2"/>
              </a:buClr>
              <a:buFont typeface="Wingdings" panose="05000000000000000000" pitchFamily="2" charset="2"/>
              <a:buNone/>
            </a:pPr>
            <a:endParaRPr lang="en-US" sz="1000" b="0" i="0" kern="1200" dirty="0">
              <a:solidFill>
                <a:schemeClr val="tx2"/>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2674CE4-FBD8-4481-AEFB-CA53E599A745}" type="slidenum">
              <a:rPr lang="en-US" smtClean="0"/>
              <a:t>28</a:t>
            </a:fld>
            <a:endParaRPr lang="en-US" dirty="0"/>
          </a:p>
        </p:txBody>
      </p:sp>
    </p:spTree>
    <p:extLst>
      <p:ext uri="{BB962C8B-B14F-4D97-AF65-F5344CB8AC3E}">
        <p14:creationId xmlns:p14="http://schemas.microsoft.com/office/powerpoint/2010/main" val="1226594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122238"/>
            <a:ext cx="6505575" cy="3659187"/>
          </a:xfrm>
        </p:spPr>
      </p:sp>
      <p:sp>
        <p:nvSpPr>
          <p:cNvPr id="3" name="Notes Placeholder 2"/>
          <p:cNvSpPr>
            <a:spLocks noGrp="1"/>
          </p:cNvSpPr>
          <p:nvPr>
            <p:ph type="body" idx="1"/>
          </p:nvPr>
        </p:nvSpPr>
        <p:spPr>
          <a:xfrm>
            <a:off x="609599" y="3781425"/>
            <a:ext cx="6096001" cy="4539053"/>
          </a:xfrm>
        </p:spPr>
        <p:txBody>
          <a:bodyPr/>
          <a:lstStyle/>
          <a:p>
            <a:pPr marL="0" lvl="2" algn="ctr"/>
            <a:endParaRPr lang="en-US" sz="2100" dirty="0"/>
          </a:p>
          <a:p>
            <a:pPr marL="0" lvl="2" algn="ctr"/>
            <a:r>
              <a:rPr lang="en-US" sz="2100" b="1" i="1" dirty="0">
                <a:solidFill>
                  <a:srgbClr val="002060"/>
                </a:solidFill>
              </a:rPr>
              <a:t>This has been my faith anchor!</a:t>
            </a:r>
          </a:p>
          <a:p>
            <a:pPr marL="0" lvl="2" algn="ctr"/>
            <a:endParaRPr lang="en-US" sz="2100" b="1" i="1" dirty="0">
              <a:solidFill>
                <a:srgbClr val="002060"/>
              </a:solidFill>
            </a:endParaRPr>
          </a:p>
          <a:p>
            <a:pPr marL="0" lvl="2" algn="ctr"/>
            <a:r>
              <a:rPr lang="en-US" sz="2100" b="1" i="1" dirty="0">
                <a:solidFill>
                  <a:srgbClr val="002060"/>
                </a:solidFill>
              </a:rPr>
              <a:t>“ Focus on the people first, not the numbers,</a:t>
            </a:r>
          </a:p>
          <a:p>
            <a:pPr marL="0" lvl="2" algn="ctr"/>
            <a:r>
              <a:rPr lang="en-US" sz="2100" b="1" i="1" dirty="0">
                <a:solidFill>
                  <a:srgbClr val="002060"/>
                </a:solidFill>
              </a:rPr>
              <a:t> and the numbers will take care of themselves.”</a:t>
            </a:r>
          </a:p>
          <a:p>
            <a:pPr marL="0" lvl="2" algn="ctr"/>
            <a:endParaRPr lang="en-US" sz="2100" b="1" i="1" dirty="0">
              <a:solidFill>
                <a:srgbClr val="002060"/>
              </a:solidFill>
            </a:endParaRPr>
          </a:p>
          <a:p>
            <a:pPr marL="0" lvl="2" algn="ctr"/>
            <a:r>
              <a:rPr lang="en-US" sz="2100" dirty="0"/>
              <a:t>All the research, queries, and data analysis, </a:t>
            </a:r>
            <a:r>
              <a:rPr lang="en-US" sz="2100" i="1" dirty="0"/>
              <a:t>no matter how extensive</a:t>
            </a:r>
            <a:r>
              <a:rPr lang="en-US" sz="2100" dirty="0"/>
              <a:t>, cannot substitute for the knowledge gained through personal, meaningful interactions with our donors and prospects!</a:t>
            </a:r>
          </a:p>
        </p:txBody>
      </p:sp>
      <p:sp>
        <p:nvSpPr>
          <p:cNvPr id="4" name="Slide Number Placeholder 3"/>
          <p:cNvSpPr>
            <a:spLocks noGrp="1"/>
          </p:cNvSpPr>
          <p:nvPr>
            <p:ph type="sldNum" sz="quarter" idx="10"/>
          </p:nvPr>
        </p:nvSpPr>
        <p:spPr/>
        <p:txBody>
          <a:bodyPr/>
          <a:lstStyle/>
          <a:p>
            <a:fld id="{E25BADBE-3AD4-0243-AF31-A5B836E6E5A9}" type="slidenum">
              <a:rPr lang="en-US" smtClean="0"/>
              <a:t>29</a:t>
            </a:fld>
            <a:endParaRPr lang="en-US" dirty="0"/>
          </a:p>
        </p:txBody>
      </p:sp>
    </p:spTree>
    <p:extLst>
      <p:ext uri="{BB962C8B-B14F-4D97-AF65-F5344CB8AC3E}">
        <p14:creationId xmlns:p14="http://schemas.microsoft.com/office/powerpoint/2010/main" val="1540941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How many CEO or Executive Directors here today?</a:t>
            </a:r>
          </a:p>
          <a:p>
            <a:r>
              <a:rPr lang="en-US" sz="2000" dirty="0"/>
              <a:t>How many staff? </a:t>
            </a:r>
          </a:p>
          <a:p>
            <a:r>
              <a:rPr lang="en-US" sz="2000" dirty="0"/>
              <a:t>How many board or volunteers?</a:t>
            </a:r>
          </a:p>
          <a:p>
            <a:r>
              <a:rPr lang="en-US" sz="2000" dirty="0"/>
              <a:t>How many under 5 years of development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ASK THEM TO SPEAK: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Some from each organization tell me about your organization and who’s with you today.</a:t>
            </a:r>
          </a:p>
          <a:p>
            <a:r>
              <a:rPr lang="en-US" sz="2000" dirty="0"/>
              <a:t>Name 1 thing you hope to get out today’s workshop</a:t>
            </a:r>
          </a:p>
          <a:p>
            <a:endParaRPr lang="en-US" sz="2000" dirty="0"/>
          </a:p>
          <a:p>
            <a:r>
              <a:rPr lang="en-US" sz="2000" dirty="0"/>
              <a:t>Ask: </a:t>
            </a:r>
            <a:r>
              <a:rPr lang="en-US" sz="2000" i="1" dirty="0"/>
              <a:t>“In your organization, who outside the development office has inspired generosity?”</a:t>
            </a:r>
            <a:endParaRPr lang="en-US" sz="2000" dirty="0"/>
          </a:p>
        </p:txBody>
      </p:sp>
      <p:sp>
        <p:nvSpPr>
          <p:cNvPr id="4" name="Slide Number Placeholder 3"/>
          <p:cNvSpPr>
            <a:spLocks noGrp="1"/>
          </p:cNvSpPr>
          <p:nvPr>
            <p:ph type="sldNum" sz="quarter" idx="10"/>
          </p:nvPr>
        </p:nvSpPr>
        <p:spPr/>
        <p:txBody>
          <a:bodyPr/>
          <a:lstStyle/>
          <a:p>
            <a:fld id="{CF2FD335-6D8E-486A-8F5F-DFC7325903FF}" type="slidenum">
              <a:rPr lang="en-US" smtClean="0"/>
              <a:t>3</a:t>
            </a:fld>
            <a:endParaRPr lang="en-US" dirty="0"/>
          </a:p>
        </p:txBody>
      </p:sp>
    </p:spTree>
    <p:extLst>
      <p:ext uri="{BB962C8B-B14F-4D97-AF65-F5344CB8AC3E}">
        <p14:creationId xmlns:p14="http://schemas.microsoft.com/office/powerpoint/2010/main" val="14967565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54006-C754-5B47-65C2-2116947BF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EE5F9-7442-68DA-8C89-5E244006CDD3}"/>
              </a:ext>
            </a:extLst>
          </p:cNvPr>
          <p:cNvSpPr>
            <a:spLocks noGrp="1" noRot="1" noChangeAspect="1"/>
          </p:cNvSpPr>
          <p:nvPr>
            <p:ph type="sldImg"/>
          </p:nvPr>
        </p:nvSpPr>
        <p:spPr>
          <a:xfrm>
            <a:off x="731838" y="661988"/>
            <a:ext cx="5759450" cy="3240087"/>
          </a:xfrm>
        </p:spPr>
      </p:sp>
      <p:sp>
        <p:nvSpPr>
          <p:cNvPr id="3" name="Notes Placeholder 2">
            <a:extLst>
              <a:ext uri="{FF2B5EF4-FFF2-40B4-BE49-F238E27FC236}">
                <a16:creationId xmlns:a16="http://schemas.microsoft.com/office/drawing/2014/main" id="{814A626C-1068-6D9F-BC7B-54B6C7EA71AC}"/>
              </a:ext>
            </a:extLst>
          </p:cNvPr>
          <p:cNvSpPr>
            <a:spLocks noGrp="1"/>
          </p:cNvSpPr>
          <p:nvPr>
            <p:ph type="body" idx="1"/>
          </p:nvPr>
        </p:nvSpPr>
        <p:spPr>
          <a:xfrm>
            <a:off x="731520" y="3916323"/>
            <a:ext cx="5852160" cy="5022889"/>
          </a:xfrm>
        </p:spPr>
        <p:txBody>
          <a:bodyPr/>
          <a:lstStyle/>
          <a:p>
            <a:pPr>
              <a:spcAft>
                <a:spcPts val="634"/>
              </a:spcAft>
            </a:pPr>
            <a:r>
              <a:rPr lang="en-US" sz="3200" dirty="0"/>
              <a:t>This is one of the ways I live out my faith—by offering my time and expertise as a gift to those whose work is bringing hope, equity, and transformation. I believe deeply in investing in those who are lifting others up. For me, it’s a faith-filled gift to you—an opportunity to invest in changemakers like you who are advancing values I hold dear: compassion, equity, access, and opportunity.</a:t>
            </a:r>
            <a:endParaRPr lang="en-US" sz="3200" i="1" dirty="0"/>
          </a:p>
        </p:txBody>
      </p:sp>
      <p:sp>
        <p:nvSpPr>
          <p:cNvPr id="4" name="Slide Number Placeholder 3">
            <a:extLst>
              <a:ext uri="{FF2B5EF4-FFF2-40B4-BE49-F238E27FC236}">
                <a16:creationId xmlns:a16="http://schemas.microsoft.com/office/drawing/2014/main" id="{1AF0975D-BA8C-C33C-8BEC-C770930BFEF0}"/>
              </a:ext>
            </a:extLst>
          </p:cNvPr>
          <p:cNvSpPr>
            <a:spLocks noGrp="1"/>
          </p:cNvSpPr>
          <p:nvPr>
            <p:ph type="sldNum" sz="quarter" idx="10"/>
          </p:nvPr>
        </p:nvSpPr>
        <p:spPr/>
        <p:txBody>
          <a:bodyPr/>
          <a:lstStyle/>
          <a:p>
            <a:fld id="{CF2FD335-6D8E-486A-8F5F-DFC7325903FF}" type="slidenum">
              <a:rPr lang="en-US" smtClean="0"/>
              <a:t>30</a:t>
            </a:fld>
            <a:endParaRPr lang="en-US" dirty="0"/>
          </a:p>
        </p:txBody>
      </p:sp>
    </p:spTree>
    <p:extLst>
      <p:ext uri="{BB962C8B-B14F-4D97-AF65-F5344CB8AC3E}">
        <p14:creationId xmlns:p14="http://schemas.microsoft.com/office/powerpoint/2010/main" val="7964461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6633"/>
                </a:solidFill>
                <a:effectLst/>
                <a:uLnTx/>
                <a:uFillTx/>
                <a:latin typeface="Playfair Display"/>
                <a:ea typeface="+mn-ea"/>
                <a:cs typeface="+mn-cs"/>
              </a:rPr>
              <a:t>Let’s end where we started…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6633"/>
              </a:solidFill>
              <a:effectLst/>
              <a:uLnTx/>
              <a:uFillTx/>
              <a:latin typeface="Playfair Display"/>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6633"/>
                </a:solidFill>
                <a:effectLst/>
                <a:uLnTx/>
                <a:uFillTx/>
                <a:latin typeface="Playfair Display"/>
                <a:ea typeface="+mn-ea"/>
                <a:cs typeface="+mn-cs"/>
              </a:rPr>
              <a:t>“Faith asks us to take small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6633"/>
                </a:solidFill>
                <a:effectLst/>
                <a:uLnTx/>
                <a:uFillTx/>
                <a:latin typeface="Playfair Display"/>
                <a:ea typeface="+mn-ea"/>
                <a:cs typeface="+mn-cs"/>
              </a:rPr>
              <a:t>steps daily — seeds of generosity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6633"/>
                </a:solidFill>
                <a:effectLst/>
                <a:uLnTx/>
                <a:uFillTx/>
                <a:latin typeface="Playfair Display"/>
                <a:ea typeface="+mn-ea"/>
                <a:cs typeface="+mn-cs"/>
              </a:rPr>
              <a:t>that grow into abundance.”</a:t>
            </a:r>
          </a:p>
          <a:p>
            <a:pPr>
              <a:spcAft>
                <a:spcPts val="634"/>
              </a:spcAft>
            </a:pPr>
            <a:endParaRPr lang="en-US" sz="3200" i="1" dirty="0"/>
          </a:p>
          <a:p>
            <a:pPr>
              <a:spcAft>
                <a:spcPts val="634"/>
              </a:spcAft>
            </a:pPr>
            <a:r>
              <a:rPr lang="en-US" sz="3200" i="1" dirty="0"/>
              <a:t>Go back to 2-degree shift – ask what they’ll take back! </a:t>
            </a:r>
          </a:p>
        </p:txBody>
      </p:sp>
      <p:sp>
        <p:nvSpPr>
          <p:cNvPr id="4" name="Slide Number Placeholder 3"/>
          <p:cNvSpPr>
            <a:spLocks noGrp="1"/>
          </p:cNvSpPr>
          <p:nvPr>
            <p:ph type="sldNum" sz="quarter" idx="10"/>
          </p:nvPr>
        </p:nvSpPr>
        <p:spPr/>
        <p:txBody>
          <a:bodyPr/>
          <a:lstStyle/>
          <a:p>
            <a:fld id="{CF2FD335-6D8E-486A-8F5F-DFC7325903FF}" type="slidenum">
              <a:rPr lang="en-US" smtClean="0"/>
              <a:t>31</a:t>
            </a:fld>
            <a:endParaRPr lang="en-US" dirty="0"/>
          </a:p>
        </p:txBody>
      </p:sp>
    </p:spTree>
    <p:extLst>
      <p:ext uri="{BB962C8B-B14F-4D97-AF65-F5344CB8AC3E}">
        <p14:creationId xmlns:p14="http://schemas.microsoft.com/office/powerpoint/2010/main" val="2456822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32674CE4-FBD8-4481-AEFB-CA53E599A745}" type="slidenum">
              <a:rPr lang="en-US" smtClean="0"/>
              <a:t>32</a:t>
            </a:fld>
            <a:endParaRPr lang="en-US" dirty="0"/>
          </a:p>
        </p:txBody>
      </p:sp>
    </p:spTree>
    <p:extLst>
      <p:ext uri="{BB962C8B-B14F-4D97-AF65-F5344CB8AC3E}">
        <p14:creationId xmlns:p14="http://schemas.microsoft.com/office/powerpoint/2010/main" val="3225663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I’m so honored to be with you today as we explore how every leader plays a role in fundraising success. How every leader’s faith-inspired living plays a role in fundraising success. </a:t>
            </a:r>
            <a:r>
              <a:rPr lang="en-US" sz="1200" i="1" dirty="0"/>
              <a:t>“I see philanthropy as ministry in 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It’s especially meaningful to do this in partnership with </a:t>
            </a:r>
            <a:r>
              <a:rPr lang="en-US" sz="1200" dirty="0" err="1"/>
              <a:t>Everence</a:t>
            </a:r>
            <a:r>
              <a:rPr lang="en-US" sz="1200" dirty="0"/>
              <a:t>, whose mission—</a:t>
            </a:r>
            <a:r>
              <a:rPr lang="en-US" sz="1200" i="1" dirty="0"/>
              <a:t>Together, we empower financial well-being for faith-inspired living</a:t>
            </a:r>
            <a:r>
              <a:rPr lang="en-US" sz="1200" dirty="0"/>
              <a:t>—beautifully reinforces that our work as fundraisers is a form of faith in action.</a:t>
            </a:r>
          </a:p>
          <a:p>
            <a:endParaRPr lang="en-US" dirty="0"/>
          </a:p>
          <a:p>
            <a:r>
              <a:rPr lang="en-US" dirty="0">
                <a:highlight>
                  <a:srgbClr val="FFFF00"/>
                </a:highlight>
              </a:rPr>
              <a:t>Quick icebreaker</a:t>
            </a:r>
            <a:r>
              <a:rPr lang="en-US" dirty="0"/>
              <a:t>:</a:t>
            </a:r>
          </a:p>
        </p:txBody>
      </p:sp>
      <p:sp>
        <p:nvSpPr>
          <p:cNvPr id="4" name="Slide Number Placeholder 3"/>
          <p:cNvSpPr>
            <a:spLocks noGrp="1"/>
          </p:cNvSpPr>
          <p:nvPr>
            <p:ph type="sldNum" sz="quarter" idx="10"/>
          </p:nvPr>
        </p:nvSpPr>
        <p:spPr/>
        <p:txBody>
          <a:bodyPr/>
          <a:lstStyle/>
          <a:p>
            <a:fld id="{CF2FD335-6D8E-486A-8F5F-DFC7325903FF}" type="slidenum">
              <a:rPr lang="en-US" smtClean="0"/>
              <a:t>4</a:t>
            </a:fld>
            <a:endParaRPr lang="en-US" dirty="0"/>
          </a:p>
        </p:txBody>
      </p:sp>
    </p:spTree>
    <p:extLst>
      <p:ext uri="{BB962C8B-B14F-4D97-AF65-F5344CB8AC3E}">
        <p14:creationId xmlns:p14="http://schemas.microsoft.com/office/powerpoint/2010/main" val="3069441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61988"/>
            <a:ext cx="5759450" cy="3240087"/>
          </a:xfrm>
        </p:spPr>
      </p:sp>
      <p:sp>
        <p:nvSpPr>
          <p:cNvPr id="3" name="Notes Placeholder 2"/>
          <p:cNvSpPr>
            <a:spLocks noGrp="1"/>
          </p:cNvSpPr>
          <p:nvPr>
            <p:ph type="body" idx="1"/>
          </p:nvPr>
        </p:nvSpPr>
        <p:spPr>
          <a:xfrm>
            <a:off x="731520" y="3916323"/>
            <a:ext cx="5852160" cy="5022889"/>
          </a:xfrm>
        </p:spPr>
        <p:txBody>
          <a:bodyPr/>
          <a:lstStyle/>
          <a:p>
            <a:r>
              <a:rPr lang="en-US" sz="3200" b="1" dirty="0"/>
              <a:t>Speaker Notes (Approx. 3–4 minutes):</a:t>
            </a:r>
          </a:p>
          <a:p>
            <a:r>
              <a:rPr lang="en-US" sz="3200" b="1" dirty="0"/>
              <a:t>Set the Frame</a:t>
            </a:r>
            <a:endParaRPr lang="en-US" sz="3200" dirty="0"/>
          </a:p>
          <a:p>
            <a:r>
              <a:rPr lang="en-US" sz="3200" dirty="0"/>
              <a:t>“Everyone has a role: presidents, pastors, board chairs, faculty, volunteers. Each touchpoint is ministry.”</a:t>
            </a:r>
          </a:p>
          <a:p>
            <a:endParaRPr lang="en-US" sz="3200" b="1" dirty="0"/>
          </a:p>
          <a:p>
            <a:r>
              <a:rPr lang="en-US" sz="3200" b="1" dirty="0"/>
              <a:t>Today, we will focus on these key objectives:</a:t>
            </a:r>
          </a:p>
          <a:p>
            <a:pPr marL="457200" lvl="0" indent="-457200" eaLnBrk="0" fontAlgn="base" hangingPunct="0">
              <a:lnSpc>
                <a:spcPct val="100000"/>
              </a:lnSpc>
              <a:spcBef>
                <a:spcPct val="0"/>
              </a:spcBef>
              <a:spcAft>
                <a:spcPts val="2400"/>
              </a:spcAft>
              <a:buFont typeface="+mj-lt"/>
              <a:buAutoNum type="arabicPeriod"/>
            </a:pPr>
            <a:r>
              <a:rPr lang="en-US" altLang="en-US" sz="3200" dirty="0">
                <a:latin typeface="Arial" panose="020B0604020202020204" pitchFamily="34" charset="0"/>
              </a:rPr>
              <a:t>Reframe fundraising as a shared ministry of generosity.</a:t>
            </a:r>
          </a:p>
          <a:p>
            <a:pPr marL="457200" lvl="0" indent="-457200" eaLnBrk="0" fontAlgn="base" hangingPunct="0">
              <a:lnSpc>
                <a:spcPct val="100000"/>
              </a:lnSpc>
              <a:spcBef>
                <a:spcPct val="0"/>
              </a:spcBef>
              <a:spcAft>
                <a:spcPts val="2400"/>
              </a:spcAft>
              <a:buFont typeface="+mj-lt"/>
              <a:buAutoNum type="arabicPeriod"/>
            </a:pPr>
            <a:r>
              <a:rPr lang="en-US" altLang="en-US" sz="3200" dirty="0">
                <a:latin typeface="Arial" panose="020B0604020202020204" pitchFamily="34" charset="0"/>
              </a:rPr>
              <a:t>Understand how every leader can model, advocate, and inspire giving.</a:t>
            </a:r>
          </a:p>
          <a:p>
            <a:pPr marL="457200" lvl="0" indent="-457200" eaLnBrk="0" fontAlgn="base" hangingPunct="0">
              <a:lnSpc>
                <a:spcPct val="100000"/>
              </a:lnSpc>
              <a:spcBef>
                <a:spcPct val="0"/>
              </a:spcBef>
              <a:spcAft>
                <a:spcPts val="2400"/>
              </a:spcAft>
              <a:buFont typeface="+mj-lt"/>
              <a:buAutoNum type="arabicPeriod"/>
            </a:pPr>
            <a:r>
              <a:rPr lang="en-US" altLang="en-US" sz="3200" dirty="0">
                <a:latin typeface="Arial" panose="020B0604020202020204" pitchFamily="34" charset="0"/>
              </a:rPr>
              <a:t>Identify practical roles for board, staff, pastors, and volunteers.</a:t>
            </a:r>
          </a:p>
          <a:p>
            <a:pPr marL="457200" lvl="0" indent="-457200" eaLnBrk="0" fontAlgn="base" hangingPunct="0">
              <a:lnSpc>
                <a:spcPct val="100000"/>
              </a:lnSpc>
              <a:spcBef>
                <a:spcPct val="0"/>
              </a:spcBef>
              <a:spcAft>
                <a:spcPts val="2400"/>
              </a:spcAft>
              <a:buFont typeface="+mj-lt"/>
              <a:buAutoNum type="arabicPeriod"/>
            </a:pPr>
            <a:r>
              <a:rPr lang="en-US" altLang="en-US" sz="3200" dirty="0">
                <a:latin typeface="Arial" panose="020B0604020202020204" pitchFamily="34" charset="0"/>
              </a:rPr>
              <a:t>Learn to communicate impact in everyday conversations.</a:t>
            </a:r>
          </a:p>
          <a:p>
            <a:pPr marL="457200" lvl="0" indent="-457200" eaLnBrk="0" fontAlgn="base" hangingPunct="0">
              <a:lnSpc>
                <a:spcPct val="100000"/>
              </a:lnSpc>
              <a:spcBef>
                <a:spcPct val="0"/>
              </a:spcBef>
              <a:spcAft>
                <a:spcPts val="2400"/>
              </a:spcAft>
              <a:buFont typeface="+mj-lt"/>
              <a:buAutoNum type="arabicPeriod"/>
            </a:pPr>
            <a:r>
              <a:rPr lang="en-US" altLang="en-US" sz="3200" dirty="0">
                <a:latin typeface="Arial" panose="020B0604020202020204" pitchFamily="34" charset="0"/>
              </a:rPr>
              <a:t>Build a culture of philanthropy that sustains mission.</a:t>
            </a:r>
          </a:p>
          <a:p>
            <a:pPr marL="457200" marR="0" lvl="0" indent="-457200" algn="l" defTabSz="914400" rtl="0" eaLnBrk="0" fontAlgn="base" latinLnBrk="0" hangingPunct="0">
              <a:lnSpc>
                <a:spcPct val="100000"/>
              </a:lnSpc>
              <a:spcBef>
                <a:spcPct val="0"/>
              </a:spcBef>
              <a:spcAft>
                <a:spcPts val="2400"/>
              </a:spcAft>
              <a:buClrTx/>
              <a:buSzTx/>
              <a:buFont typeface="+mj-lt"/>
              <a:buAutoNum type="arabicPeriod"/>
              <a:tabLst/>
              <a:defRPr/>
            </a:pPr>
            <a:r>
              <a:rPr lang="en-US" altLang="en-US" sz="3200" dirty="0">
                <a:latin typeface="Arial" panose="020B0604020202020204" pitchFamily="34" charset="0"/>
              </a:rPr>
              <a:t>Recognize fundraising as discipleship and a way to invite others into God’s work.</a:t>
            </a:r>
          </a:p>
          <a:p>
            <a:pPr marL="457200" lvl="0" indent="-457200" eaLnBrk="0" fontAlgn="base" hangingPunct="0">
              <a:lnSpc>
                <a:spcPct val="100000"/>
              </a:lnSpc>
              <a:spcBef>
                <a:spcPct val="0"/>
              </a:spcBef>
              <a:spcAft>
                <a:spcPts val="2400"/>
              </a:spcAft>
              <a:buFont typeface="+mj-lt"/>
              <a:buAutoNum type="arabicPeriod"/>
            </a:pPr>
            <a:endParaRPr lang="en-US" altLang="en-US" sz="3200" dirty="0">
              <a:latin typeface="Arial" panose="020B0604020202020204" pitchFamily="34" charset="0"/>
            </a:endParaRPr>
          </a:p>
          <a:p>
            <a:pPr>
              <a:spcAft>
                <a:spcPts val="634"/>
              </a:spcAft>
            </a:pPr>
            <a:endParaRPr lang="en-US" sz="3200" i="1" dirty="0"/>
          </a:p>
        </p:txBody>
      </p:sp>
      <p:sp>
        <p:nvSpPr>
          <p:cNvPr id="4" name="Slide Number Placeholder 3"/>
          <p:cNvSpPr>
            <a:spLocks noGrp="1"/>
          </p:cNvSpPr>
          <p:nvPr>
            <p:ph type="sldNum" sz="quarter" idx="10"/>
          </p:nvPr>
        </p:nvSpPr>
        <p:spPr/>
        <p:txBody>
          <a:bodyPr/>
          <a:lstStyle/>
          <a:p>
            <a:fld id="{CF2FD335-6D8E-486A-8F5F-DFC7325903FF}" type="slidenum">
              <a:rPr lang="en-US" smtClean="0"/>
              <a:t>5</a:t>
            </a:fld>
            <a:endParaRPr lang="en-US" dirty="0"/>
          </a:p>
        </p:txBody>
      </p:sp>
    </p:spTree>
    <p:extLst>
      <p:ext uri="{BB962C8B-B14F-4D97-AF65-F5344CB8AC3E}">
        <p14:creationId xmlns:p14="http://schemas.microsoft.com/office/powerpoint/2010/main" val="2994370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422275"/>
            <a:ext cx="6502400" cy="3657600"/>
          </a:xfrm>
        </p:spPr>
      </p:sp>
      <p:sp>
        <p:nvSpPr>
          <p:cNvPr id="3" name="Notes Placeholder 2"/>
          <p:cNvSpPr>
            <a:spLocks noGrp="1"/>
          </p:cNvSpPr>
          <p:nvPr>
            <p:ph type="body" idx="1"/>
          </p:nvPr>
        </p:nvSpPr>
        <p:spPr>
          <a:xfrm>
            <a:off x="512366" y="4229862"/>
            <a:ext cx="6508421" cy="5138198"/>
          </a:xfrm>
        </p:spPr>
        <p:txBody>
          <a:bodyPr/>
          <a:lstStyle/>
          <a:p>
            <a:r>
              <a:rPr lang="en-US" sz="1700" dirty="0"/>
              <a:t>Does anybody here enjoy sailing or boating?</a:t>
            </a:r>
          </a:p>
          <a:p>
            <a:endParaRPr lang="en-US" sz="1700" dirty="0"/>
          </a:p>
          <a:p>
            <a:r>
              <a:rPr lang="en-US" sz="1700" dirty="0"/>
              <a:t>I’d like to introduce the 2 degree shift.  </a:t>
            </a:r>
          </a:p>
          <a:p>
            <a:endParaRPr lang="en-US" sz="1700" dirty="0"/>
          </a:p>
          <a:p>
            <a:r>
              <a:rPr lang="en-US" sz="1700" dirty="0"/>
              <a:t>Think about this…you going to get a boatload of information today.  My challenge to you is to find just a sliver – even if it’s just 2 or 3 things- of what you hear and implement it when you get back to your office.  Those 2 or 3 things can make a big difference! </a:t>
            </a:r>
          </a:p>
          <a:p>
            <a:endParaRPr lang="en-US" sz="1700" dirty="0"/>
          </a:p>
          <a:p>
            <a:r>
              <a:rPr lang="en-US" sz="1700" dirty="0"/>
              <a:t>Think if it in sailing terms.  If you’re sailing along and you adjust your course by just 2 degrees, the change is minimal at first when you first turn the boat.  But as time goes on the IMPACT it has on your course is significant.</a:t>
            </a:r>
          </a:p>
          <a:p>
            <a:endParaRPr lang="en-US" sz="1700" dirty="0"/>
          </a:p>
          <a:p>
            <a:pPr algn="l"/>
            <a:r>
              <a:rPr lang="en-US" sz="1700" b="1" dirty="0">
                <a:highlight>
                  <a:srgbClr val="FFFF00"/>
                </a:highlight>
              </a:rPr>
              <a:t>Click: </a:t>
            </a:r>
            <a:r>
              <a:rPr lang="en-US" sz="1700" b="1" dirty="0"/>
              <a:t>We must remember --</a:t>
            </a:r>
            <a:r>
              <a:rPr lang="en-US" sz="1800" b="1" dirty="0"/>
              <a:t>“Faith asks us to take small steps daily — seeds of generosity that grow into abundance.”</a:t>
            </a:r>
          </a:p>
          <a:p>
            <a:endParaRPr lang="en-US" sz="1700" dirty="0"/>
          </a:p>
        </p:txBody>
      </p:sp>
      <p:sp>
        <p:nvSpPr>
          <p:cNvPr id="4" name="Slide Number Placeholder 3"/>
          <p:cNvSpPr>
            <a:spLocks noGrp="1"/>
          </p:cNvSpPr>
          <p:nvPr>
            <p:ph type="sldNum" sz="quarter" idx="10"/>
          </p:nvPr>
        </p:nvSpPr>
        <p:spPr/>
        <p:txBody>
          <a:bodyPr/>
          <a:lstStyle/>
          <a:p>
            <a:fld id="{E25BADBE-3AD4-0243-AF31-A5B836E6E5A9}" type="slidenum">
              <a:rPr lang="en-US" smtClean="0"/>
              <a:t>6</a:t>
            </a:fld>
            <a:endParaRPr lang="en-US" dirty="0"/>
          </a:p>
        </p:txBody>
      </p:sp>
    </p:spTree>
    <p:extLst>
      <p:ext uri="{BB962C8B-B14F-4D97-AF65-F5344CB8AC3E}">
        <p14:creationId xmlns:p14="http://schemas.microsoft.com/office/powerpoint/2010/main" val="3760032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“Fundraising is inviting others to live generously. Every leader shares in that ministry.”</a:t>
            </a:r>
            <a:endParaRPr kumimoji="0" lang="en-US" altLang="en-US" b="0" i="0" u="none" strike="noStrike" cap="none" normalizeH="0" baseline="0" dirty="0">
              <a:ln>
                <a:noFill/>
              </a:ln>
              <a:solidFill>
                <a:schemeClr val="tx1"/>
              </a:solidFill>
              <a:effectLst/>
              <a:latin typeface="+mn-lt"/>
            </a:endParaRPr>
          </a:p>
          <a:p>
            <a:pPr lvl="0"/>
            <a:endParaRPr kumimoji="0" lang="en-US" altLang="en-US" b="1" i="1" u="none" strike="noStrike" cap="none" normalizeH="0" baseline="0" dirty="0">
              <a:ln>
                <a:noFill/>
              </a:ln>
              <a:solidFill>
                <a:schemeClr val="bg2"/>
              </a:solidFill>
              <a:effectLst/>
              <a:latin typeface="Arial" panose="020B0604020202020204" pitchFamily="34" charset="0"/>
            </a:endParaRPr>
          </a:p>
          <a:p>
            <a:pPr marL="0" indent="0" algn="l" eaLnBrk="0" fontAlgn="base" hangingPunct="0">
              <a:lnSpc>
                <a:spcPct val="100000"/>
              </a:lnSpc>
              <a:spcBef>
                <a:spcPct val="0"/>
              </a:spcBef>
              <a:spcAft>
                <a:spcPts val="2400"/>
              </a:spcAft>
              <a:buNone/>
            </a:pPr>
            <a:r>
              <a:rPr kumimoji="0" lang="en-US" altLang="en-US" sz="1200" b="0" i="0" u="none" strike="noStrike" cap="none" normalizeH="0" baseline="0" dirty="0">
                <a:ln>
                  <a:noFill/>
                </a:ln>
                <a:solidFill>
                  <a:schemeClr val="tx1"/>
                </a:solidFill>
                <a:effectLst/>
                <a:latin typeface="Arial" panose="020B0604020202020204" pitchFamily="34" charset="0"/>
              </a:rPr>
              <a:t>Giving flows from </a:t>
            </a:r>
            <a:r>
              <a:rPr kumimoji="0" lang="en-US" altLang="en-US" sz="1200" b="1" i="0" u="none" strike="noStrike" cap="none" normalizeH="0" baseline="0" dirty="0">
                <a:ln>
                  <a:noFill/>
                </a:ln>
                <a:solidFill>
                  <a:schemeClr val="tx1"/>
                </a:solidFill>
                <a:effectLst/>
                <a:latin typeface="Arial" panose="020B0604020202020204" pitchFamily="34" charset="0"/>
              </a:rPr>
              <a:t>faith and values</a:t>
            </a:r>
            <a:r>
              <a:rPr kumimoji="0" lang="en-US" altLang="en-US" sz="1200" b="0" i="0" u="none" strike="noStrike" cap="none" normalizeH="0" baseline="0" dirty="0">
                <a:ln>
                  <a:noFill/>
                </a:ln>
                <a:solidFill>
                  <a:schemeClr val="tx1"/>
                </a:solidFill>
                <a:effectLst/>
                <a:latin typeface="Arial" panose="020B0604020202020204" pitchFamily="34" charset="0"/>
              </a:rPr>
              <a:t>, not just budgets</a:t>
            </a:r>
          </a:p>
          <a:p>
            <a:pPr marL="0" indent="0" algn="l" eaLnBrk="0" fontAlgn="base" hangingPunct="0">
              <a:lnSpc>
                <a:spcPct val="100000"/>
              </a:lnSpc>
              <a:spcBef>
                <a:spcPct val="0"/>
              </a:spcBef>
              <a:spcAft>
                <a:spcPts val="2400"/>
              </a:spcAft>
              <a:buNone/>
            </a:pPr>
            <a:r>
              <a:rPr kumimoji="0" lang="en-US" altLang="en-US" sz="1200" b="0" i="0" u="none" strike="noStrike" cap="none" normalizeH="0" baseline="0" dirty="0">
                <a:ln>
                  <a:noFill/>
                </a:ln>
                <a:solidFill>
                  <a:schemeClr val="tx1"/>
                </a:solidFill>
                <a:effectLst/>
                <a:latin typeface="Arial" panose="020B0604020202020204" pitchFamily="34" charset="0"/>
              </a:rPr>
              <a:t>Generosity = </a:t>
            </a:r>
            <a:r>
              <a:rPr kumimoji="0" lang="en-US" altLang="en-US" sz="1200" b="1" i="0" u="none" strike="noStrike" cap="none" normalizeH="0" baseline="0" dirty="0">
                <a:ln>
                  <a:noFill/>
                </a:ln>
                <a:solidFill>
                  <a:schemeClr val="tx1"/>
                </a:solidFill>
                <a:effectLst/>
                <a:latin typeface="Arial" panose="020B0604020202020204" pitchFamily="34" charset="0"/>
              </a:rPr>
              <a:t>spiritual practice</a:t>
            </a:r>
            <a:r>
              <a:rPr kumimoji="0" lang="en-US" altLang="en-US" sz="1200" b="0" i="0" u="none" strike="noStrike" cap="none" normalizeH="0" baseline="0" dirty="0">
                <a:ln>
                  <a:noFill/>
                </a:ln>
                <a:solidFill>
                  <a:schemeClr val="tx1"/>
                </a:solidFill>
                <a:effectLst/>
                <a:latin typeface="Arial" panose="020B0604020202020204" pitchFamily="34" charset="0"/>
              </a:rPr>
              <a:t>, not a financial transaction</a:t>
            </a:r>
          </a:p>
          <a:p>
            <a:pPr marL="0" indent="0" algn="l" eaLnBrk="0" fontAlgn="base" hangingPunct="0">
              <a:lnSpc>
                <a:spcPct val="100000"/>
              </a:lnSpc>
              <a:spcBef>
                <a:spcPct val="0"/>
              </a:spcBef>
              <a:spcAft>
                <a:spcPts val="2400"/>
              </a:spcAft>
              <a:buNone/>
            </a:pPr>
            <a:r>
              <a:rPr kumimoji="0" lang="en-US" altLang="en-US" sz="1200" b="0" i="0" u="none" strike="noStrike" cap="none" normalizeH="0" baseline="0" dirty="0">
                <a:ln>
                  <a:noFill/>
                </a:ln>
                <a:solidFill>
                  <a:schemeClr val="tx1"/>
                </a:solidFill>
                <a:effectLst/>
                <a:latin typeface="Arial" panose="020B0604020202020204" pitchFamily="34" charset="0"/>
              </a:rPr>
              <a:t>Leaders</a:t>
            </a:r>
            <a:r>
              <a:rPr kumimoji="0" lang="en-US" altLang="en-US" sz="1200" b="0" i="0" u="none" strike="noStrike" cap="none" normalizeH="0" dirty="0">
                <a:ln>
                  <a:noFill/>
                </a:ln>
                <a:solidFill>
                  <a:schemeClr val="tx1"/>
                </a:solidFill>
                <a:effectLst/>
                <a:latin typeface="Arial" panose="020B0604020202020204" pitchFamily="34" charset="0"/>
              </a:rPr>
              <a:t> model </a:t>
            </a:r>
            <a:r>
              <a:rPr kumimoji="0" lang="en-US" altLang="en-US" sz="1200" b="1" i="0" u="none" strike="noStrike" cap="none" normalizeH="0" dirty="0">
                <a:ln>
                  <a:noFill/>
                </a:ln>
                <a:solidFill>
                  <a:schemeClr val="tx1"/>
                </a:solidFill>
                <a:effectLst/>
                <a:latin typeface="Arial" panose="020B0604020202020204" pitchFamily="34" charset="0"/>
              </a:rPr>
              <a:t>faith in action </a:t>
            </a:r>
            <a:r>
              <a:rPr kumimoji="0" lang="en-US" altLang="en-US" sz="1200" b="0" i="0" u="none" strike="noStrike" cap="none" normalizeH="0" dirty="0">
                <a:ln>
                  <a:noFill/>
                </a:ln>
                <a:solidFill>
                  <a:schemeClr val="tx1"/>
                </a:solidFill>
                <a:effectLst/>
                <a:latin typeface="Arial" panose="020B0604020202020204" pitchFamily="34" charset="0"/>
              </a:rPr>
              <a:t>/ mission in motion</a:t>
            </a:r>
            <a:endParaRPr kumimoji="0" lang="en-US" altLang="en-US" sz="1200" b="0" i="0" u="none" strike="noStrike" cap="none" normalizeH="0" baseline="0" dirty="0">
              <a:ln>
                <a:noFill/>
              </a:ln>
              <a:solidFill>
                <a:schemeClr val="tx1"/>
              </a:solidFill>
              <a:effectLst/>
              <a:latin typeface="Arial" panose="020B0604020202020204" pitchFamily="34" charset="0"/>
            </a:endParaRPr>
          </a:p>
          <a:p>
            <a:pPr lvl="0"/>
            <a:r>
              <a:rPr kumimoji="0" lang="en-US" altLang="en-US" b="1" i="1" u="none" strike="noStrike" cap="none" normalizeH="0" baseline="0" dirty="0">
                <a:ln>
                  <a:noFill/>
                </a:ln>
                <a:solidFill>
                  <a:schemeClr val="bg2"/>
                </a:solidFill>
                <a:effectLst/>
                <a:latin typeface="Arial" panose="020B0604020202020204" pitchFamily="34" charset="0"/>
              </a:rPr>
              <a:t>Our role = invite, listen, inspire</a:t>
            </a:r>
          </a:p>
          <a:p>
            <a:pPr lvl="1"/>
            <a:endParaRPr lang="en-US" dirty="0"/>
          </a:p>
          <a:p>
            <a:endParaRPr lang="en-US" b="1" dirty="0"/>
          </a:p>
          <a:p>
            <a:r>
              <a:rPr lang="en-US" b="0" dirty="0"/>
              <a:t>Can anyone share </a:t>
            </a:r>
            <a:r>
              <a:rPr lang="en-US" dirty="0"/>
              <a:t>a personal example of a donor who described their giving as faith or calling? Or What Scripture/faith principle shapes your view of generosity?</a:t>
            </a:r>
          </a:p>
          <a:p>
            <a:r>
              <a:rPr lang="en-US" b="1" dirty="0">
                <a:highlight>
                  <a:srgbClr val="FFFF00"/>
                </a:highlight>
              </a:rPr>
              <a:t>LAJ story</a:t>
            </a:r>
            <a:r>
              <a:rPr lang="en-US" dirty="0">
                <a:highlight>
                  <a:srgbClr val="FFFF00"/>
                </a:highlight>
              </a:rPr>
              <a:t>: at Notre Dame: </a:t>
            </a:r>
            <a:r>
              <a:rPr lang="en-US" i="1" dirty="0">
                <a:highlight>
                  <a:srgbClr val="FFFF00"/>
                </a:highlight>
              </a:rPr>
              <a:t>“One donor once told me, ‘This gift is not mine—it’s God’s. I’m just returning it to the place where it can do the most good.’ That’s the theology of generosity in action.”</a:t>
            </a:r>
            <a:r>
              <a:rPr lang="en-US" dirty="0">
                <a:highlight>
                  <a:srgbClr val="FFFF00"/>
                </a:highlight>
              </a:rPr>
              <a:t>).</a:t>
            </a:r>
          </a:p>
          <a:p>
            <a:endParaRPr lang="en-US" b="1" dirty="0"/>
          </a:p>
          <a:p>
            <a:r>
              <a:rPr lang="en-US" b="1" dirty="0"/>
              <a:t>LAJ asks: </a:t>
            </a:r>
            <a:r>
              <a:rPr lang="en-US" dirty="0"/>
              <a:t>“What Scripture or faith principle shapes your view of generosity?”</a:t>
            </a:r>
            <a:endParaRPr lang="en-US" b="1" dirty="0"/>
          </a:p>
          <a:p>
            <a:endParaRPr lang="en-US" b="1" dirty="0"/>
          </a:p>
          <a:p>
            <a:r>
              <a:rPr lang="en-US" b="1" dirty="0"/>
              <a:t>Close &amp; Transition</a:t>
            </a:r>
            <a:endParaRPr lang="en-US" dirty="0"/>
          </a:p>
          <a:p>
            <a:r>
              <a:rPr lang="en-US" dirty="0"/>
              <a:t>“If this is our foundation—that fundraising is ministry—then the way we approach fundraising changes. It’s not about asking for money; </a:t>
            </a:r>
            <a:r>
              <a:rPr lang="en-US" b="1" dirty="0"/>
              <a:t>it’s about nurturing a donor’s spiritual journey</a:t>
            </a:r>
            <a:r>
              <a:rPr lang="en-US" dirty="0"/>
              <a:t>. </a:t>
            </a:r>
          </a:p>
          <a:p>
            <a:endParaRPr lang="en-US" dirty="0"/>
          </a:p>
          <a:p>
            <a:r>
              <a:rPr lang="en-US" dirty="0">
                <a:highlight>
                  <a:srgbClr val="FFFF00"/>
                </a:highlight>
              </a:rPr>
              <a:t>Let’s listen to a 2-minute video next that demonstrates this approach. </a:t>
            </a:r>
          </a:p>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7</a:t>
            </a:fld>
            <a:endParaRPr lang="en-US" dirty="0"/>
          </a:p>
        </p:txBody>
      </p:sp>
    </p:spTree>
    <p:extLst>
      <p:ext uri="{BB962C8B-B14F-4D97-AF65-F5344CB8AC3E}">
        <p14:creationId xmlns:p14="http://schemas.microsoft.com/office/powerpoint/2010/main" val="4048532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sz="1200" dirty="0"/>
              <a:t>Play 2-minute video</a:t>
            </a:r>
          </a:p>
          <a:p>
            <a:pPr>
              <a:buFont typeface="Arial" panose="020B0604020202020204" pitchFamily="34" charset="0"/>
              <a:buChar char="•"/>
            </a:pPr>
            <a:endParaRPr lang="en-US" sz="1200" dirty="0"/>
          </a:p>
          <a:p>
            <a:r>
              <a:rPr lang="en-US" sz="1200" b="0" i="0" kern="1200" dirty="0">
                <a:solidFill>
                  <a:schemeClr val="tx1"/>
                </a:solidFill>
                <a:effectLst/>
                <a:latin typeface="+mn-lt"/>
                <a:ea typeface="+mn-ea"/>
                <a:cs typeface="+mn-cs"/>
              </a:rPr>
              <a:t>The reasons behind giving are personal and varied. That’s what World Vision learned in Seattle, where they interviewed several women and men on their reasons for giving. Reasons we heard for giving included feeling good, taking care of each other, giving because they are blessed, and returning the help they have received in the past.</a:t>
            </a:r>
          </a:p>
          <a:p>
            <a:pPr>
              <a:buFont typeface="Arial" panose="020B0604020202020204" pitchFamily="34" charset="0"/>
              <a:buChar cha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dirty="0">
                <a:highlight>
                  <a:srgbClr val="FFFF00"/>
                </a:highlight>
              </a:rPr>
              <a:t>Ask: </a:t>
            </a:r>
            <a:r>
              <a:rPr lang="en-US" sz="1200" i="1" dirty="0"/>
              <a:t>“What values came through?”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a:buFont typeface="Arial" panose="020B0604020202020204" pitchFamily="34" charset="0"/>
              <a:buNone/>
            </a:pPr>
            <a:r>
              <a:rPr lang="en-US" dirty="0">
                <a:highlight>
                  <a:srgbClr val="FFFF00"/>
                </a:highlight>
              </a:rPr>
              <a:t>Ask: </a:t>
            </a:r>
            <a:r>
              <a:rPr lang="en-US" i="1" dirty="0">
                <a:highlight>
                  <a:srgbClr val="FFFF00"/>
                </a:highlight>
              </a:rPr>
              <a:t>“</a:t>
            </a:r>
            <a:r>
              <a:rPr lang="en-US" i="1" dirty="0"/>
              <a:t>Which of these values echo biblical principles of stewardship, blessing, or community?”</a:t>
            </a:r>
          </a:p>
          <a:p>
            <a:endParaRPr lang="en-US" dirty="0"/>
          </a:p>
        </p:txBody>
      </p:sp>
      <p:sp>
        <p:nvSpPr>
          <p:cNvPr id="4" name="Slide Number Placeholder 3"/>
          <p:cNvSpPr>
            <a:spLocks noGrp="1"/>
          </p:cNvSpPr>
          <p:nvPr>
            <p:ph type="sldNum" sz="quarter" idx="5"/>
          </p:nvPr>
        </p:nvSpPr>
        <p:spPr/>
        <p:txBody>
          <a:bodyPr/>
          <a:lstStyle/>
          <a:p>
            <a:fld id="{32674CE4-FBD8-4481-AEFB-CA53E599A745}" type="slidenum">
              <a:rPr lang="en-US" smtClean="0"/>
              <a:t>8</a:t>
            </a:fld>
            <a:endParaRPr lang="en-US" dirty="0"/>
          </a:p>
        </p:txBody>
      </p:sp>
    </p:spTree>
    <p:extLst>
      <p:ext uri="{BB962C8B-B14F-4D97-AF65-F5344CB8AC3E}">
        <p14:creationId xmlns:p14="http://schemas.microsoft.com/office/powerpoint/2010/main" val="1989282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9B30E-B041-F0D9-4A55-BDC81D87B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749433-B383-1EF1-FD68-B35656F43718}"/>
              </a:ext>
            </a:extLst>
          </p:cNvPr>
          <p:cNvSpPr>
            <a:spLocks noGrp="1" noRot="1" noChangeAspect="1"/>
          </p:cNvSpPr>
          <p:nvPr>
            <p:ph type="sldImg"/>
          </p:nvPr>
        </p:nvSpPr>
        <p:spPr>
          <a:xfrm>
            <a:off x="731838" y="661988"/>
            <a:ext cx="5759450" cy="3240087"/>
          </a:xfrm>
        </p:spPr>
      </p:sp>
      <p:sp>
        <p:nvSpPr>
          <p:cNvPr id="3" name="Notes Placeholder 2">
            <a:extLst>
              <a:ext uri="{FF2B5EF4-FFF2-40B4-BE49-F238E27FC236}">
                <a16:creationId xmlns:a16="http://schemas.microsoft.com/office/drawing/2014/main" id="{A7AE8BB0-18DB-437D-4707-5D8EBD403F1B}"/>
              </a:ext>
            </a:extLst>
          </p:cNvPr>
          <p:cNvSpPr>
            <a:spLocks noGrp="1"/>
          </p:cNvSpPr>
          <p:nvPr>
            <p:ph type="body" idx="1"/>
          </p:nvPr>
        </p:nvSpPr>
        <p:spPr>
          <a:xfrm>
            <a:off x="731520" y="3916323"/>
            <a:ext cx="5852160" cy="5022889"/>
          </a:xfrm>
        </p:spPr>
        <p:txBody>
          <a:bodyPr/>
          <a:lstStyle/>
          <a:p>
            <a:pPr>
              <a:spcAft>
                <a:spcPts val="634"/>
              </a:spcAft>
            </a:pPr>
            <a:r>
              <a:rPr lang="en-US" sz="3200" b="1" dirty="0"/>
              <a:t>Faith + Data Connection</a:t>
            </a:r>
          </a:p>
          <a:p>
            <a:pPr>
              <a:spcAft>
                <a:spcPts val="634"/>
              </a:spcAft>
            </a:pPr>
            <a:endParaRPr lang="en-US" sz="3200" dirty="0"/>
          </a:p>
          <a:p>
            <a:pPr marL="0" indent="0">
              <a:spcBef>
                <a:spcPts val="0"/>
              </a:spcBef>
              <a:spcAft>
                <a:spcPts val="2400"/>
              </a:spcAft>
              <a:buNone/>
            </a:pPr>
            <a:r>
              <a:rPr lang="en-US" sz="3200" b="1" dirty="0"/>
              <a:t>Giving USA 2025: </a:t>
            </a:r>
          </a:p>
          <a:p>
            <a:pPr marL="0" indent="0">
              <a:spcBef>
                <a:spcPts val="0"/>
              </a:spcBef>
              <a:spcAft>
                <a:spcPts val="2400"/>
              </a:spcAft>
              <a:buNone/>
            </a:pPr>
            <a:r>
              <a:rPr lang="en-US" sz="3200" dirty="0"/>
              <a:t>Individual giving rose 8.2% (current dollars), still 66% of all giving. These gifts come overwhelmingly from people whose values and faith motivate generosity.</a:t>
            </a:r>
          </a:p>
          <a:p>
            <a:pPr marL="0" indent="0">
              <a:spcBef>
                <a:spcPts val="0"/>
              </a:spcBef>
              <a:spcAft>
                <a:spcPts val="2400"/>
              </a:spcAft>
              <a:buNone/>
            </a:pPr>
            <a:r>
              <a:rPr lang="en-US" sz="3200" b="1" dirty="0"/>
              <a:t>Contrast: </a:t>
            </a:r>
          </a:p>
          <a:p>
            <a:pPr marL="0" indent="0">
              <a:spcBef>
                <a:spcPts val="0"/>
              </a:spcBef>
              <a:spcAft>
                <a:spcPts val="2400"/>
              </a:spcAft>
              <a:buNone/>
            </a:pPr>
            <a:r>
              <a:rPr lang="en-US" sz="3200" dirty="0"/>
              <a:t>Religious giving is declining in aggregate, but individuals are directing their giving toward causes that embody their values (education, human services, international relief, etc.). </a:t>
            </a:r>
          </a:p>
          <a:p>
            <a:pPr marL="0" indent="0">
              <a:spcBef>
                <a:spcPts val="0"/>
              </a:spcBef>
              <a:spcAft>
                <a:spcPts val="2400"/>
              </a:spcAft>
              <a:buNone/>
            </a:pPr>
            <a:endParaRPr lang="en-US" sz="3200" dirty="0"/>
          </a:p>
          <a:p>
            <a:pPr marL="0" indent="0">
              <a:spcBef>
                <a:spcPts val="600"/>
              </a:spcBef>
              <a:spcAft>
                <a:spcPts val="2400"/>
              </a:spcAft>
              <a:buNone/>
            </a:pPr>
            <a:r>
              <a:rPr lang="en-US" sz="3200" i="1" dirty="0">
                <a:solidFill>
                  <a:schemeClr val="bg2"/>
                </a:solidFill>
              </a:rPr>
              <a:t>That’s a signal: faith-inspired values are shifting where major gifts flow.</a:t>
            </a:r>
          </a:p>
          <a:p>
            <a:pPr>
              <a:spcAft>
                <a:spcPts val="634"/>
              </a:spcAft>
            </a:pPr>
            <a:endParaRPr lang="en-US" sz="3200" i="1" dirty="0"/>
          </a:p>
          <a:p>
            <a:r>
              <a:rPr lang="en-US" sz="3200" b="1" dirty="0"/>
              <a:t>Interactive Component (5–7 minutes)</a:t>
            </a:r>
          </a:p>
          <a:p>
            <a:r>
              <a:rPr lang="en-US" sz="3200" b="1" dirty="0"/>
              <a:t>Prompt</a:t>
            </a:r>
            <a:r>
              <a:rPr lang="en-US" sz="3200" dirty="0"/>
              <a:t>: “Think of your top 3 donors. What values drive them? </a:t>
            </a:r>
          </a:p>
          <a:p>
            <a:pPr>
              <a:spcAft>
                <a:spcPts val="634"/>
              </a:spcAft>
            </a:pPr>
            <a:endParaRPr lang="en-US" sz="3200" i="1" dirty="0"/>
          </a:p>
        </p:txBody>
      </p:sp>
      <p:sp>
        <p:nvSpPr>
          <p:cNvPr id="4" name="Slide Number Placeholder 3">
            <a:extLst>
              <a:ext uri="{FF2B5EF4-FFF2-40B4-BE49-F238E27FC236}">
                <a16:creationId xmlns:a16="http://schemas.microsoft.com/office/drawing/2014/main" id="{52725D4E-23A5-7240-C762-7482EF47494F}"/>
              </a:ext>
            </a:extLst>
          </p:cNvPr>
          <p:cNvSpPr>
            <a:spLocks noGrp="1"/>
          </p:cNvSpPr>
          <p:nvPr>
            <p:ph type="sldNum" sz="quarter" idx="10"/>
          </p:nvPr>
        </p:nvSpPr>
        <p:spPr/>
        <p:txBody>
          <a:bodyPr/>
          <a:lstStyle/>
          <a:p>
            <a:fld id="{CF2FD335-6D8E-486A-8F5F-DFC7325903FF}" type="slidenum">
              <a:rPr lang="en-US" smtClean="0"/>
              <a:t>9</a:t>
            </a:fld>
            <a:endParaRPr lang="en-US" dirty="0"/>
          </a:p>
        </p:txBody>
      </p:sp>
    </p:spTree>
    <p:extLst>
      <p:ext uri="{BB962C8B-B14F-4D97-AF65-F5344CB8AC3E}">
        <p14:creationId xmlns:p14="http://schemas.microsoft.com/office/powerpoint/2010/main" val="36348498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700491"/>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96715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a:extLst>
              <a:ext uri="{FF2B5EF4-FFF2-40B4-BE49-F238E27FC236}">
                <a16:creationId xmlns:a16="http://schemas.microsoft.com/office/drawing/2014/main" id="{23B7EBC9-EB6C-4D07-873D-4CB64CC1B407}"/>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09D0BB50-C224-4484-98AF-592D39EFBBFC}"/>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3BFADC3-08AF-40C8-904F-05D920F115B7}"/>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27505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689318"/>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200535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829268"/>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2005356"/>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829268"/>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a:extLst>
              <a:ext uri="{FF2B5EF4-FFF2-40B4-BE49-F238E27FC236}">
                <a16:creationId xmlns:a16="http://schemas.microsoft.com/office/drawing/2014/main" id="{909294ED-C892-4D96-98C6-FD4F318130A0}"/>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A9C84C2-A837-4025-95D3-C160A2DF99FC}"/>
              </a:ext>
            </a:extLst>
          </p:cNvPr>
          <p:cNvSpPr/>
          <p:nvPr/>
        </p:nvSpPr>
        <p:spPr>
          <a:xfrm>
            <a:off x="8042146"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07D106ED-8BB8-42D3-946B-2BF3055906D9}"/>
              </a:ext>
            </a:extLst>
          </p:cNvPr>
          <p:cNvSpPr/>
          <p:nvPr/>
        </p:nvSpPr>
        <p:spPr>
          <a:xfrm>
            <a:off x="4241829"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41726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endParaRPr lang="en-US" dirty="0"/>
          </a:p>
        </p:txBody>
      </p:sp>
      <p:sp>
        <p:nvSpPr>
          <p:cNvPr id="6" name="Rectangle 5">
            <a:extLst>
              <a:ext uri="{FF2B5EF4-FFF2-40B4-BE49-F238E27FC236}">
                <a16:creationId xmlns:a16="http://schemas.microsoft.com/office/drawing/2014/main" id="{2A89C248-F09E-40C3-96B7-A95AD1A1FC42}"/>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7" name="Rectangle 6">
            <a:extLst>
              <a:ext uri="{FF2B5EF4-FFF2-40B4-BE49-F238E27FC236}">
                <a16:creationId xmlns:a16="http://schemas.microsoft.com/office/drawing/2014/main" id="{B542C39F-D802-4BB9-9F5B-91A5A7FC9379}"/>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7">
            <a:extLst>
              <a:ext uri="{FF2B5EF4-FFF2-40B4-BE49-F238E27FC236}">
                <a16:creationId xmlns:a16="http://schemas.microsoft.com/office/drawing/2014/main" id="{D7449A51-E2E2-4BE2-B2D8-EA51FD9AE76A}"/>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2136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83305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7823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737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6007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20F09E4-6EA4-4BF3-9FC8-FF40373B88E6}" type="datetime1">
              <a:rPr lang="en-US" smtClean="0"/>
              <a:pPr/>
              <a:t>9/15/2025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a:t>Add a footer</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181219147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B9234BD7-6953-492C-921B-E68B2D7F14C8}" type="datetime1">
              <a:rPr lang="en-US" smtClean="0"/>
              <a:t>9/15/2025</a:t>
            </a:fld>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33495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D4CA159C-B6E0-4F10-9F4A-2FA57003B139}" type="datetime1">
              <a:rPr lang="en-US" smtClean="0"/>
              <a:t>9/15/2025</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29082"/>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0CAE0B96-4DC5-4BC8-B4B2-4F4A40B8D9EA}"/>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8EC3A1E4-506E-41AF-AB6A-50DFD8936404}"/>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E893A778-96DE-44C1-9A16-F73609A21883}"/>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426136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B9234BD7-6953-492C-921B-E68B2D7F14C8}" type="datetime1">
              <a:rPr lang="en-US" smtClean="0"/>
              <a:t>9/15/2025</a:t>
            </a:fld>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B98BEDD-6160-49BB-B372-861DE7DE9BA5}" type="datetime1">
              <a:rPr lang="en-US" smtClean="0"/>
              <a:t>9/15/2025</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p:nvPr>
        </p:nvSpPr>
        <p:spPr>
          <a:xfrm>
            <a:off x="609600" y="2389009"/>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17" name="Footer Placeholder 16"/>
          <p:cNvSpPr>
            <a:spLocks noGrp="1"/>
          </p:cNvSpPr>
          <p:nvPr>
            <p:ph type="ftr" sz="quarter" idx="11"/>
          </p:nvPr>
        </p:nvSpPr>
        <p:spPr>
          <a:xfrm>
            <a:off x="7265116" y="4205288"/>
            <a:ext cx="1727200" cy="457200"/>
          </a:xfrm>
        </p:spPr>
        <p:txBody>
          <a:bodyPr/>
          <a:lstStyle>
            <a:lvl1pPr>
              <a:defRPr>
                <a:solidFill>
                  <a:schemeClr val="accent2">
                    <a:lumMod val="75000"/>
                  </a:schemeClr>
                </a:solidFill>
              </a:defRPr>
            </a:lvl1pPr>
          </a:lstStyle>
          <a:p>
            <a:r>
              <a:rPr lang="en-US" dirty="0"/>
              <a:t>Add a footer</a:t>
            </a:r>
          </a:p>
        </p:txBody>
      </p:sp>
      <p:sp>
        <p:nvSpPr>
          <p:cNvPr id="28" name="Date Placeholder 27"/>
          <p:cNvSpPr>
            <a:spLocks noGrp="1"/>
          </p:cNvSpPr>
          <p:nvPr>
            <p:ph type="dt" sz="half" idx="10"/>
          </p:nvPr>
        </p:nvSpPr>
        <p:spPr>
          <a:xfrm>
            <a:off x="9043832" y="4206240"/>
            <a:ext cx="1280160" cy="457200"/>
          </a:xfrm>
        </p:spPr>
        <p:txBody>
          <a:bodyPr/>
          <a:lstStyle>
            <a:lvl1pPr>
              <a:defRPr>
                <a:solidFill>
                  <a:schemeClr val="accent2">
                    <a:lumMod val="75000"/>
                  </a:schemeClr>
                </a:solidFill>
              </a:defRPr>
            </a:lvl1pPr>
          </a:lstStyle>
          <a:p>
            <a:fld id="{4E708F12-96AD-4ED4-8132-A78F5E42C1F5}" type="datetime1">
              <a:rPr lang="en-US" smtClean="0"/>
              <a:pPr/>
              <a:t>9/15/2025</a:t>
            </a:fld>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2492356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B98BEDD-6160-49BB-B372-861DE7DE9BA5}" type="datetime1">
              <a:rPr lang="en-US" smtClean="0"/>
              <a:t>9/15/2025</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814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a:t>Click to edit Master title style</a:t>
            </a:r>
            <a:endParaRPr kumimoji="0" lang="en-US" dirty="0"/>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AAE819F-B7FD-4B29-8F66-9E318144BC2A}" type="datetime1">
              <a:rPr lang="en-US" smtClean="0"/>
              <a:t>9/15/2025</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90355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D4CA159C-B6E0-4F10-9F4A-2FA57003B139}" type="datetime1">
              <a:rPr lang="en-US" smtClean="0"/>
              <a:t>9/15/2025</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983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28" name="Footer Placeholder 27"/>
          <p:cNvSpPr>
            <a:spLocks noGrp="1"/>
          </p:cNvSpPr>
          <p:nvPr>
            <p:ph type="ftr" sz="quarter" idx="12"/>
          </p:nvPr>
        </p:nvSpPr>
        <p:spPr/>
        <p:txBody>
          <a:bodyPr rtlCol="0"/>
          <a:lstStyle/>
          <a:p>
            <a:r>
              <a:rPr lang="en-US" dirty="0"/>
              <a:t>Add a footer</a:t>
            </a:r>
          </a:p>
        </p:txBody>
      </p:sp>
      <p:sp>
        <p:nvSpPr>
          <p:cNvPr id="26" name="Date Placeholder 25"/>
          <p:cNvSpPr>
            <a:spLocks noGrp="1"/>
          </p:cNvSpPr>
          <p:nvPr>
            <p:ph type="dt" sz="half" idx="10"/>
          </p:nvPr>
        </p:nvSpPr>
        <p:spPr/>
        <p:txBody>
          <a:bodyPr rtlCol="0"/>
          <a:lstStyle/>
          <a:p>
            <a:fld id="{8170CBBB-D1D1-4386-A5E9-07F3477B78F3}" type="datetime1">
              <a:rPr lang="en-US" smtClean="0"/>
              <a:t>9/15/2025</a:t>
            </a:fld>
            <a:endParaRPr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Tree>
    <p:extLst>
      <p:ext uri="{BB962C8B-B14F-4D97-AF65-F5344CB8AC3E}">
        <p14:creationId xmlns:p14="http://schemas.microsoft.com/office/powerpoint/2010/main" val="226801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4" name="Footer Placeholder 3"/>
          <p:cNvSpPr>
            <a:spLocks noGrp="1"/>
          </p:cNvSpPr>
          <p:nvPr>
            <p:ph type="ftr" sz="quarter" idx="11"/>
          </p:nvPr>
        </p:nvSpPr>
        <p:spPr>
          <a:xfrm>
            <a:off x="7010400" y="612648"/>
            <a:ext cx="1767840" cy="457200"/>
          </a:xfrm>
        </p:spPr>
        <p:txBody>
          <a:bodyPr/>
          <a:lstStyle/>
          <a:p>
            <a:r>
              <a:rPr lang="en-US" dirty="0"/>
              <a:t>Add a footer</a:t>
            </a:r>
          </a:p>
        </p:txBody>
      </p:sp>
      <p:sp>
        <p:nvSpPr>
          <p:cNvPr id="3" name="Date Placeholder 2"/>
          <p:cNvSpPr>
            <a:spLocks noGrp="1"/>
          </p:cNvSpPr>
          <p:nvPr>
            <p:ph type="dt" sz="half" idx="10"/>
          </p:nvPr>
        </p:nvSpPr>
        <p:spPr>
          <a:xfrm>
            <a:off x="8778240" y="612648"/>
            <a:ext cx="1276352" cy="457200"/>
          </a:xfrm>
        </p:spPr>
        <p:txBody>
          <a:bodyPr/>
          <a:lstStyle/>
          <a:p>
            <a:fld id="{9FA4CAD8-0EA7-4615-B69B-B2F199EF3A93}" type="datetime1">
              <a:rPr lang="en-US" smtClean="0"/>
              <a:t>9/15/2025</a:t>
            </a:fld>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83824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B9234BD7-6953-492C-921B-E68B2D7F14C8}" type="datetime1">
              <a:rPr lang="en-US" smtClean="0"/>
              <a:t>9/15/2025</a:t>
            </a:fld>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00310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1101970"/>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Text Placeholder 2"/>
          <p:cNvSpPr>
            <a:spLocks noGrp="1"/>
          </p:cNvSpPr>
          <p:nvPr>
            <p:ph type="body" idx="2"/>
          </p:nvPr>
        </p:nvSpPr>
        <p:spPr>
          <a:xfrm>
            <a:off x="7137995" y="2010727"/>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5A17D9B-D4D3-4E23-88DF-2E354FA43196}" type="datetime1">
              <a:rPr lang="en-US" smtClean="0"/>
              <a:t>9/15/2025</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17953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14" name="Text Placeholder 2">
            <a:extLst>
              <a:ext uri="{FF2B5EF4-FFF2-40B4-BE49-F238E27FC236}">
                <a16:creationId xmlns:a16="http://schemas.microsoft.com/office/drawing/2014/main" id="{84999362-093A-4430-B7D0-F90795CBC7CA}"/>
              </a:ext>
            </a:extLst>
          </p:cNvPr>
          <p:cNvSpPr>
            <a:spLocks noGrp="1"/>
          </p:cNvSpPr>
          <p:nvPr>
            <p:ph idx="1"/>
          </p:nvPr>
        </p:nvSpPr>
        <p:spPr>
          <a:xfrm>
            <a:off x="838200" y="2119314"/>
            <a:ext cx="10515600" cy="36759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Placeholder 1">
            <a:extLst>
              <a:ext uri="{FF2B5EF4-FFF2-40B4-BE49-F238E27FC236}">
                <a16:creationId xmlns:a16="http://schemas.microsoft.com/office/drawing/2014/main" id="{BD58CE1A-ACC4-4088-B637-435FCD792D97}"/>
              </a:ext>
            </a:extLst>
          </p:cNvPr>
          <p:cNvSpPr>
            <a:spLocks noGrp="1"/>
          </p:cNvSpPr>
          <p:nvPr>
            <p:ph type="title"/>
          </p:nvPr>
        </p:nvSpPr>
        <p:spPr>
          <a:xfrm>
            <a:off x="581192" y="705124"/>
            <a:ext cx="11029616" cy="1218926"/>
          </a:xfrm>
          <a:prstGeom prst="rect">
            <a:avLst/>
          </a:prstGeom>
        </p:spPr>
        <p:txBody>
          <a:bodyPr vert="horz" lIns="91440" tIns="45720" rIns="91440" bIns="4572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208335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41F67C5-D04E-4576-B61C-12ABA14BBD6C}" type="datetime1">
              <a:rPr lang="en-US" smtClean="0"/>
              <a:t>9/15/2025</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02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lvl1pPr>
              <a:defRPr/>
            </a:lvl1pPr>
            <a:lvl5pPr>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B7FA170-8299-44AD-AEEF-FC686C3D7804}" type="datetime1">
              <a:rPr lang="en-US" smtClean="0"/>
              <a:t>9/15/2025</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873291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1143000"/>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1143000"/>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2231763A-68EC-4ECD-9620-D9FE9CDDD622}" type="datetime1">
              <a:rPr lang="en-US" smtClean="0"/>
              <a:t>9/15/2025</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7902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BE0C99-EE69-4D0C-BD7A-C6B65935509F}"/>
              </a:ext>
            </a:extLst>
          </p:cNvPr>
          <p:cNvSpPr/>
          <p:nvPr/>
        </p:nvSpPr>
        <p:spPr>
          <a:xfrm>
            <a:off x="451297" y="652439"/>
            <a:ext cx="11294170" cy="1008721"/>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solidFill>
                <a:schemeClr val="bg1"/>
              </a:solidFill>
            </a:endParaRPr>
          </a:p>
        </p:txBody>
      </p:sp>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7" name="Text Placeholder 2">
            <a:extLst>
              <a:ext uri="{FF2B5EF4-FFF2-40B4-BE49-F238E27FC236}">
                <a16:creationId xmlns:a16="http://schemas.microsoft.com/office/drawing/2014/main" id="{62AE916C-40FE-4380-B618-5971B5D8B12D}"/>
              </a:ext>
            </a:extLst>
          </p:cNvPr>
          <p:cNvSpPr>
            <a:spLocks noGrp="1"/>
          </p:cNvSpPr>
          <p:nvPr>
            <p:ph idx="1"/>
          </p:nvPr>
        </p:nvSpPr>
        <p:spPr>
          <a:xfrm>
            <a:off x="446534" y="1782764"/>
            <a:ext cx="11294170" cy="46180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7FAB83F1-D171-429D-ADCF-53A664CD8CBC}"/>
              </a:ext>
            </a:extLst>
          </p:cNvPr>
          <p:cNvSpPr>
            <a:spLocks noGrp="1"/>
          </p:cNvSpPr>
          <p:nvPr>
            <p:ph type="title"/>
          </p:nvPr>
        </p:nvSpPr>
        <p:spPr>
          <a:xfrm>
            <a:off x="578682" y="763892"/>
            <a:ext cx="11029616" cy="785814"/>
          </a:xfrm>
          <a:prstGeom prst="rect">
            <a:avLst/>
          </a:prstGeom>
        </p:spPr>
        <p:txBody>
          <a:bodyPr vert="horz" lIns="91440" tIns="45720" rIns="91440" bIns="45720" rtlCol="0" anchor="t" anchorCtr="0">
            <a:normAutofit/>
          </a:bodyPr>
          <a:lstStyle>
            <a:lvl1pPr>
              <a:defRPr b="1">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7124488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BE0C99-EE69-4D0C-BD7A-C6B65935509F}"/>
              </a:ext>
            </a:extLst>
          </p:cNvPr>
          <p:cNvSpPr/>
          <p:nvPr/>
        </p:nvSpPr>
        <p:spPr>
          <a:xfrm>
            <a:off x="446534" y="3476635"/>
            <a:ext cx="11262866" cy="3085386"/>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7" name="Title Placeholder 1">
            <a:extLst>
              <a:ext uri="{FF2B5EF4-FFF2-40B4-BE49-F238E27FC236}">
                <a16:creationId xmlns:a16="http://schemas.microsoft.com/office/drawing/2014/main" id="{20E00771-4852-4184-B9D2-E616C58606EB}"/>
              </a:ext>
            </a:extLst>
          </p:cNvPr>
          <p:cNvSpPr>
            <a:spLocks noGrp="1"/>
          </p:cNvSpPr>
          <p:nvPr>
            <p:ph type="title"/>
          </p:nvPr>
        </p:nvSpPr>
        <p:spPr>
          <a:xfrm>
            <a:off x="4241830" y="705123"/>
            <a:ext cx="7368978" cy="2676241"/>
          </a:xfrm>
          <a:prstGeom prst="rect">
            <a:avLst/>
          </a:prstGeom>
        </p:spPr>
        <p:txBody>
          <a:bodyPr vert="horz" lIns="91440" tIns="45720" rIns="91440" bIns="45720" rtlCol="0" anchor="t" anchorCtr="0">
            <a:normAutofit/>
          </a:bodyPr>
          <a:lstStyle/>
          <a:p>
            <a:r>
              <a:rPr lang="en-US"/>
              <a:t>Click to edit Master title style</a:t>
            </a:r>
            <a:endParaRPr lang="en-US" dirty="0"/>
          </a:p>
        </p:txBody>
      </p:sp>
      <p:pic>
        <p:nvPicPr>
          <p:cNvPr id="5" name="Picture 4">
            <a:extLst>
              <a:ext uri="{FF2B5EF4-FFF2-40B4-BE49-F238E27FC236}">
                <a16:creationId xmlns:a16="http://schemas.microsoft.com/office/drawing/2014/main" id="{2AFD6ED8-E370-4751-B0B8-31DE2E837CCE}"/>
              </a:ext>
            </a:extLst>
          </p:cNvPr>
          <p:cNvPicPr>
            <a:picLocks noChangeAspect="1"/>
          </p:cNvPicPr>
          <p:nvPr/>
        </p:nvPicPr>
        <p:blipFill>
          <a:blip r:embed="rId2"/>
          <a:stretch>
            <a:fillRect/>
          </a:stretch>
        </p:blipFill>
        <p:spPr>
          <a:xfrm>
            <a:off x="446534" y="688412"/>
            <a:ext cx="3660330" cy="2676241"/>
          </a:xfrm>
          <a:prstGeom prst="rect">
            <a:avLst/>
          </a:prstGeom>
        </p:spPr>
      </p:pic>
    </p:spTree>
    <p:extLst>
      <p:ext uri="{BB962C8B-B14F-4D97-AF65-F5344CB8AC3E}">
        <p14:creationId xmlns:p14="http://schemas.microsoft.com/office/powerpoint/2010/main" val="259118878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CBE0C99-EE69-4D0C-BD7A-C6B65935509F}"/>
              </a:ext>
            </a:extLst>
          </p:cNvPr>
          <p:cNvSpPr/>
          <p:nvPr/>
        </p:nvSpPr>
        <p:spPr>
          <a:xfrm>
            <a:off x="451297" y="5553063"/>
            <a:ext cx="11294170" cy="1008721"/>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EEBD24CF-3455-413A-8CAA-465C557B69C3}"/>
              </a:ext>
            </a:extLst>
          </p:cNvPr>
          <p:cNvSpPr/>
          <p:nvPr/>
        </p:nvSpPr>
        <p:spPr>
          <a:xfrm>
            <a:off x="446534" y="457200"/>
            <a:ext cx="3703320" cy="94997"/>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FF8358B6-6A68-46E5-BFD7-D56021BAFE32}"/>
              </a:ext>
            </a:extLst>
          </p:cNvPr>
          <p:cNvSpPr/>
          <p:nvPr/>
        </p:nvSpPr>
        <p:spPr>
          <a:xfrm>
            <a:off x="8042147" y="453643"/>
            <a:ext cx="3703320" cy="98554"/>
          </a:xfrm>
          <a:prstGeom prst="rect">
            <a:avLst/>
          </a:prstGeom>
          <a:solidFill>
            <a:srgbClr val="3D3D3D"/>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C208455-E56D-47A2-AB90-EE507387F684}"/>
              </a:ext>
            </a:extLst>
          </p:cNvPr>
          <p:cNvSpPr/>
          <p:nvPr/>
        </p:nvSpPr>
        <p:spPr>
          <a:xfrm>
            <a:off x="4241830" y="457200"/>
            <a:ext cx="3703320" cy="91440"/>
          </a:xfrm>
          <a:prstGeom prst="rect">
            <a:avLst/>
          </a:prstGeom>
          <a:solidFill>
            <a:srgbClr val="003366"/>
          </a:solidFill>
          <a:ln>
            <a:noFill/>
          </a:ln>
          <a:effectLst/>
        </p:spPr>
        <p:style>
          <a:lnRef idx="1">
            <a:schemeClr val="accent1"/>
          </a:lnRef>
          <a:fillRef idx="3">
            <a:schemeClr val="accent1"/>
          </a:fillRef>
          <a:effectRef idx="2">
            <a:schemeClr val="accent1"/>
          </a:effectRef>
          <a:fontRef idx="minor">
            <a:schemeClr val="lt1"/>
          </a:fontRef>
        </p:style>
      </p:sp>
      <p:sp>
        <p:nvSpPr>
          <p:cNvPr id="7" name="Text Placeholder 2">
            <a:extLst>
              <a:ext uri="{FF2B5EF4-FFF2-40B4-BE49-F238E27FC236}">
                <a16:creationId xmlns:a16="http://schemas.microsoft.com/office/drawing/2014/main" id="{62AE916C-40FE-4380-B618-5971B5D8B12D}"/>
              </a:ext>
            </a:extLst>
          </p:cNvPr>
          <p:cNvSpPr>
            <a:spLocks noGrp="1"/>
          </p:cNvSpPr>
          <p:nvPr>
            <p:ph idx="1"/>
          </p:nvPr>
        </p:nvSpPr>
        <p:spPr>
          <a:xfrm>
            <a:off x="703541" y="1628761"/>
            <a:ext cx="10515600" cy="37998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7FAB83F1-D171-429D-ADCF-53A664CD8CBC}"/>
              </a:ext>
            </a:extLst>
          </p:cNvPr>
          <p:cNvSpPr>
            <a:spLocks noGrp="1"/>
          </p:cNvSpPr>
          <p:nvPr>
            <p:ph type="title"/>
          </p:nvPr>
        </p:nvSpPr>
        <p:spPr>
          <a:xfrm>
            <a:off x="446533" y="728654"/>
            <a:ext cx="11029616" cy="785814"/>
          </a:xfrm>
          <a:prstGeom prst="rect">
            <a:avLst/>
          </a:prstGeom>
        </p:spPr>
        <p:txBody>
          <a:bodyPr vert="horz" lIns="91440" tIns="45720" rIns="91440" bIns="4572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26802873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478502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75289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6975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2119314"/>
            <a:ext cx="10515600" cy="36759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itle Placeholder 1">
            <a:extLst>
              <a:ext uri="{FF2B5EF4-FFF2-40B4-BE49-F238E27FC236}">
                <a16:creationId xmlns:a16="http://schemas.microsoft.com/office/drawing/2014/main" id="{DFE424A8-97AF-4AA3-8E6B-1FB9BA584D46}"/>
              </a:ext>
            </a:extLst>
          </p:cNvPr>
          <p:cNvSpPr>
            <a:spLocks noGrp="1"/>
          </p:cNvSpPr>
          <p:nvPr>
            <p:ph type="title"/>
          </p:nvPr>
        </p:nvSpPr>
        <p:spPr>
          <a:xfrm>
            <a:off x="581192" y="705124"/>
            <a:ext cx="11029616" cy="1218926"/>
          </a:xfrm>
          <a:prstGeom prst="rect">
            <a:avLst/>
          </a:prstGeom>
        </p:spPr>
        <p:txBody>
          <a:bodyPr vert="horz" lIns="91440" tIns="45720" rIns="91440" bIns="45720" rtlCol="0" anchor="t" anchorCtr="0">
            <a:normAutofit/>
          </a:bodyPr>
          <a:lstStyle/>
          <a:p>
            <a:endParaRPr lang="en-US" dirty="0"/>
          </a:p>
        </p:txBody>
      </p:sp>
    </p:spTree>
    <p:extLst>
      <p:ext uri="{BB962C8B-B14F-4D97-AF65-F5344CB8AC3E}">
        <p14:creationId xmlns:p14="http://schemas.microsoft.com/office/powerpoint/2010/main" val="111240765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15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endParaRPr kumimoji="0" lang="en-US" dirty="0"/>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1100">
                <a:solidFill>
                  <a:schemeClr val="accent2">
                    <a:lumMod val="75000"/>
                  </a:schemeClr>
                </a:solidFill>
              </a:defRPr>
            </a:lvl1pPr>
          </a:lstStyle>
          <a:p>
            <a:r>
              <a:rPr lang="en-US" dirty="0"/>
              <a:t>Add a footer</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1100">
                <a:solidFill>
                  <a:schemeClr val="accent2">
                    <a:lumMod val="75000"/>
                  </a:schemeClr>
                </a:solidFill>
              </a:defRPr>
            </a:lvl1pPr>
          </a:lstStyle>
          <a:p>
            <a:fld id="{C20F09E4-6EA4-4BF3-9FC8-FF40373B88E6}" type="datetime1">
              <a:rPr lang="en-US" smtClean="0"/>
              <a:pPr/>
              <a:t>9/15/2025</a:t>
            </a:fld>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700" r:id="rId1"/>
    <p:sldLayoutId id="2147483703" r:id="rId2"/>
    <p:sldLayoutId id="2147483698"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endParaRPr kumimoji="0" lang="en-US" dirty="0"/>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1100">
                <a:solidFill>
                  <a:schemeClr val="accent2">
                    <a:lumMod val="75000"/>
                  </a:schemeClr>
                </a:solidFill>
              </a:defRPr>
            </a:lvl1pPr>
          </a:lstStyle>
          <a:p>
            <a:r>
              <a:rPr lang="en-US" dirty="0"/>
              <a:t>Add a footer</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1100">
                <a:solidFill>
                  <a:schemeClr val="accent2">
                    <a:lumMod val="75000"/>
                  </a:schemeClr>
                </a:solidFill>
              </a:defRPr>
            </a:lvl1pPr>
          </a:lstStyle>
          <a:p>
            <a:fld id="{C20F09E4-6EA4-4BF3-9FC8-FF40373B88E6}" type="datetime1">
              <a:rPr lang="en-US" smtClean="0"/>
              <a:pPr/>
              <a:t>9/15/2025</a:t>
            </a:fld>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66341426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hyperlink" Target="mailto:leighann@JacobsonGroupConsulting.co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29.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hyperlink" Target="https://www.freepngimg.com/png/24162-sail-transparent-background" TargetMode="External"/><Relationship Id="rId5" Type="http://schemas.openxmlformats.org/officeDocument/2006/relationships/image" Target="../media/image15.png"/><Relationship Id="rId4" Type="http://schemas.openxmlformats.org/officeDocument/2006/relationships/hyperlink" Target="https://freepngimg.com/png/28979-sea-transparent-imag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034" y="3953814"/>
            <a:ext cx="11204620" cy="2018443"/>
          </a:xfrm>
        </p:spPr>
        <p:txBody>
          <a:bodyPr>
            <a:noAutofit/>
          </a:bodyPr>
          <a:lstStyle/>
          <a:p>
            <a:pPr algn="ctr"/>
            <a:r>
              <a:rPr lang="en-US" sz="3200" dirty="0">
                <a:solidFill>
                  <a:schemeClr val="bg1"/>
                </a:solidFill>
              </a:rPr>
              <a:t>Leigh Ann Jacobson, CFRE</a:t>
            </a:r>
            <a:br>
              <a:rPr lang="en-US" sz="2400" dirty="0">
                <a:solidFill>
                  <a:schemeClr val="bg1"/>
                </a:solidFill>
              </a:rPr>
            </a:br>
            <a:r>
              <a:rPr lang="en-US" sz="3200" dirty="0">
                <a:solidFill>
                  <a:schemeClr val="bg1"/>
                </a:solidFill>
              </a:rPr>
              <a:t>Jacobson Group Consulting</a:t>
            </a:r>
            <a:br>
              <a:rPr lang="en-US" sz="2400" dirty="0">
                <a:solidFill>
                  <a:schemeClr val="bg1"/>
                </a:solidFill>
              </a:rPr>
            </a:br>
            <a:br>
              <a:rPr lang="en-US" sz="2400" dirty="0">
                <a:solidFill>
                  <a:schemeClr val="bg1"/>
                </a:solidFill>
              </a:rPr>
            </a:br>
            <a:r>
              <a:rPr lang="en-US" sz="3200" dirty="0" err="1">
                <a:solidFill>
                  <a:schemeClr val="bg1"/>
                </a:solidFill>
              </a:rPr>
              <a:t>Everence</a:t>
            </a:r>
            <a:r>
              <a:rPr lang="en-US" sz="3200" dirty="0">
                <a:solidFill>
                  <a:schemeClr val="bg1"/>
                </a:solidFill>
              </a:rPr>
              <a:t> Development Conference</a:t>
            </a:r>
            <a:br>
              <a:rPr lang="en-US" sz="3200" dirty="0">
                <a:solidFill>
                  <a:schemeClr val="bg1"/>
                </a:solidFill>
              </a:rPr>
            </a:br>
            <a:r>
              <a:rPr lang="en-US" sz="3200" dirty="0">
                <a:solidFill>
                  <a:schemeClr val="bg1"/>
                </a:solidFill>
              </a:rPr>
              <a:t>September 25, 2025, 8-9:15 a.m.</a:t>
            </a:r>
            <a:endParaRPr lang="en-US" sz="1800" dirty="0">
              <a:solidFill>
                <a:schemeClr val="bg1"/>
              </a:solidFill>
            </a:endParaRPr>
          </a:p>
        </p:txBody>
      </p:sp>
      <p:sp>
        <p:nvSpPr>
          <p:cNvPr id="7" name="TextBox 6">
            <a:extLst>
              <a:ext uri="{FF2B5EF4-FFF2-40B4-BE49-F238E27FC236}">
                <a16:creationId xmlns:a16="http://schemas.microsoft.com/office/drawing/2014/main" id="{8B21573B-F949-4093-9933-275B31D916AA}"/>
              </a:ext>
            </a:extLst>
          </p:cNvPr>
          <p:cNvSpPr txBox="1"/>
          <p:nvPr/>
        </p:nvSpPr>
        <p:spPr>
          <a:xfrm>
            <a:off x="8341222" y="6550223"/>
            <a:ext cx="3391432" cy="307777"/>
          </a:xfrm>
          <a:prstGeom prst="rect">
            <a:avLst/>
          </a:prstGeom>
          <a:noFill/>
        </p:spPr>
        <p:txBody>
          <a:bodyPr wrap="square" rtlCol="0">
            <a:spAutoFit/>
          </a:bodyPr>
          <a:lstStyle/>
          <a:p>
            <a:pPr algn="r"/>
            <a:r>
              <a:rPr lang="en-US" sz="1400" dirty="0">
                <a:solidFill>
                  <a:srgbClr val="3D3D3D"/>
                </a:solidFill>
              </a:rPr>
              <a:t>“Our mission is to grow your mission.”</a:t>
            </a:r>
          </a:p>
        </p:txBody>
      </p:sp>
      <p:sp>
        <p:nvSpPr>
          <p:cNvPr id="12" name="TextBox 11">
            <a:extLst>
              <a:ext uri="{FF2B5EF4-FFF2-40B4-BE49-F238E27FC236}">
                <a16:creationId xmlns:a16="http://schemas.microsoft.com/office/drawing/2014/main" id="{0585D117-E491-8A66-AC66-6404A18A1E3E}"/>
              </a:ext>
            </a:extLst>
          </p:cNvPr>
          <p:cNvSpPr txBox="1"/>
          <p:nvPr/>
        </p:nvSpPr>
        <p:spPr>
          <a:xfrm>
            <a:off x="5285710" y="1026749"/>
            <a:ext cx="6111024" cy="1877437"/>
          </a:xfrm>
          <a:prstGeom prst="rect">
            <a:avLst/>
          </a:prstGeom>
          <a:noFill/>
        </p:spPr>
        <p:txBody>
          <a:bodyPr wrap="square">
            <a:spAutoFit/>
          </a:bodyPr>
          <a:lstStyle/>
          <a:p>
            <a:pPr algn="ctr" fontAlgn="base">
              <a:buNone/>
            </a:pPr>
            <a:r>
              <a:rPr lang="en-US" sz="2800" b="1" i="0" dirty="0">
                <a:solidFill>
                  <a:schemeClr val="tx2"/>
                </a:solidFill>
                <a:effectLst/>
                <a:latin typeface="Georgia" panose="02040502050405020303" pitchFamily="18" charset="0"/>
              </a:rPr>
              <a:t>Beyond the development office: How every leader plays a role in fundraising success</a:t>
            </a:r>
          </a:p>
          <a:p>
            <a:pPr algn="ctr" rtl="0">
              <a:buNone/>
            </a:pPr>
            <a:br>
              <a:rPr lang="en-US" sz="1600" dirty="0"/>
            </a:br>
            <a:endParaRPr lang="en-US" sz="1600" dirty="0"/>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4C8B4-655D-2C29-9514-41AD5BD07D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F57F04-922A-7120-89FA-763A2E8BAA35}"/>
              </a:ext>
            </a:extLst>
          </p:cNvPr>
          <p:cNvSpPr>
            <a:spLocks noGrp="1"/>
          </p:cNvSpPr>
          <p:nvPr>
            <p:ph idx="1"/>
          </p:nvPr>
        </p:nvSpPr>
        <p:spPr>
          <a:xfrm>
            <a:off x="1148025" y="2455882"/>
            <a:ext cx="10187084" cy="3444329"/>
          </a:xfrm>
        </p:spPr>
        <p:txBody>
          <a:bodyPr>
            <a:normAutofit/>
          </a:bodyPr>
          <a:lstStyle/>
          <a:p>
            <a:pPr>
              <a:spcAft>
                <a:spcPts val="2400"/>
              </a:spcAft>
            </a:pPr>
            <a:r>
              <a:rPr lang="en-US" b="1" dirty="0"/>
              <a:t>Frame your ask in values language</a:t>
            </a:r>
            <a:endParaRPr lang="en-US" dirty="0"/>
          </a:p>
          <a:p>
            <a:pPr>
              <a:spcAft>
                <a:spcPts val="2400"/>
              </a:spcAft>
            </a:pPr>
            <a:r>
              <a:rPr lang="en-US" b="1" dirty="0"/>
              <a:t>Mission-first messaging</a:t>
            </a:r>
            <a:r>
              <a:rPr lang="en-US" dirty="0"/>
              <a:t>: Anchor proposals in </a:t>
            </a:r>
            <a:r>
              <a:rPr lang="en-US" i="1" dirty="0"/>
              <a:t>why the work matters</a:t>
            </a:r>
            <a:r>
              <a:rPr lang="en-US" dirty="0"/>
              <a:t>, not just </a:t>
            </a:r>
            <a:r>
              <a:rPr lang="en-US" i="1" dirty="0"/>
              <a:t>what the work does</a:t>
            </a:r>
            <a:r>
              <a:rPr lang="en-US" dirty="0"/>
              <a:t>.</a:t>
            </a:r>
          </a:p>
          <a:p>
            <a:pPr>
              <a:spcAft>
                <a:spcPts val="2400"/>
              </a:spcAft>
            </a:pPr>
            <a:r>
              <a:rPr lang="en-US" b="1" dirty="0"/>
              <a:t>Bridge faith to outcomes</a:t>
            </a:r>
            <a:endParaRPr lang="en-US" dirty="0"/>
          </a:p>
        </p:txBody>
      </p:sp>
      <p:sp>
        <p:nvSpPr>
          <p:cNvPr id="2" name="Title 1">
            <a:extLst>
              <a:ext uri="{FF2B5EF4-FFF2-40B4-BE49-F238E27FC236}">
                <a16:creationId xmlns:a16="http://schemas.microsoft.com/office/drawing/2014/main" id="{DA0E85DE-59DD-3DFD-82C1-BA067C3B5053}"/>
              </a:ext>
            </a:extLst>
          </p:cNvPr>
          <p:cNvSpPr>
            <a:spLocks noGrp="1"/>
          </p:cNvSpPr>
          <p:nvPr>
            <p:ph type="title"/>
          </p:nvPr>
        </p:nvSpPr>
        <p:spPr/>
        <p:txBody>
          <a:bodyPr>
            <a:normAutofit/>
          </a:bodyPr>
          <a:lstStyle/>
          <a:p>
            <a:r>
              <a:rPr lang="en-US" dirty="0">
                <a:latin typeface="Georgia" panose="02040502050405020303" pitchFamily="18" charset="0"/>
              </a:rPr>
              <a:t>How to put this into action? </a:t>
            </a:r>
          </a:p>
        </p:txBody>
      </p:sp>
    </p:spTree>
    <p:extLst>
      <p:ext uri="{BB962C8B-B14F-4D97-AF65-F5344CB8AC3E}">
        <p14:creationId xmlns:p14="http://schemas.microsoft.com/office/powerpoint/2010/main" val="2970498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133600" y="228600"/>
            <a:ext cx="7772400" cy="990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pic>
        <p:nvPicPr>
          <p:cNvPr id="3" name="Picture 2">
            <a:extLst>
              <a:ext uri="{FF2B5EF4-FFF2-40B4-BE49-F238E27FC236}">
                <a16:creationId xmlns:a16="http://schemas.microsoft.com/office/drawing/2014/main" id="{A663A3DE-41A2-4482-9C4A-9076C87AE11A}"/>
              </a:ext>
            </a:extLst>
          </p:cNvPr>
          <p:cNvPicPr>
            <a:picLocks noChangeAspect="1"/>
          </p:cNvPicPr>
          <p:nvPr/>
        </p:nvPicPr>
        <p:blipFill>
          <a:blip r:embed="rId3">
            <a:alphaModFix/>
          </a:blip>
          <a:stretch>
            <a:fillRect/>
          </a:stretch>
        </p:blipFill>
        <p:spPr>
          <a:xfrm>
            <a:off x="-1" y="0"/>
            <a:ext cx="12191997" cy="7951808"/>
          </a:xfrm>
          <a:prstGeom prst="rect">
            <a:avLst/>
          </a:prstGeom>
        </p:spPr>
      </p:pic>
      <p:pic>
        <p:nvPicPr>
          <p:cNvPr id="17" name="Picture 16">
            <a:extLst>
              <a:ext uri="{FF2B5EF4-FFF2-40B4-BE49-F238E27FC236}">
                <a16:creationId xmlns:a16="http://schemas.microsoft.com/office/drawing/2014/main" id="{3631D6E3-3873-46B1-9A9F-F297A4C31E59}"/>
              </a:ext>
            </a:extLst>
          </p:cNvPr>
          <p:cNvPicPr>
            <a:picLocks noChangeAspect="1"/>
          </p:cNvPicPr>
          <p:nvPr/>
        </p:nvPicPr>
        <p:blipFill>
          <a:blip r:embed="rId4">
            <a:duotone>
              <a:prstClr val="black"/>
              <a:schemeClr val="accent6">
                <a:tint val="45000"/>
                <a:satMod val="400000"/>
              </a:schemeClr>
            </a:duotone>
          </a:blip>
          <a:stretch>
            <a:fillRect/>
          </a:stretch>
        </p:blipFill>
        <p:spPr>
          <a:xfrm>
            <a:off x="4252282" y="2209355"/>
            <a:ext cx="3687435" cy="2968053"/>
          </a:xfrm>
          <a:prstGeom prst="rect">
            <a:avLst/>
          </a:prstGeom>
        </p:spPr>
      </p:pic>
      <p:sp>
        <p:nvSpPr>
          <p:cNvPr id="4" name="TextBox 3">
            <a:extLst>
              <a:ext uri="{FF2B5EF4-FFF2-40B4-BE49-F238E27FC236}">
                <a16:creationId xmlns:a16="http://schemas.microsoft.com/office/drawing/2014/main" id="{A09B2811-CCCA-96E6-A85C-B1C2EDB3D264}"/>
              </a:ext>
            </a:extLst>
          </p:cNvPr>
          <p:cNvSpPr txBox="1"/>
          <p:nvPr/>
        </p:nvSpPr>
        <p:spPr>
          <a:xfrm>
            <a:off x="568623" y="513863"/>
            <a:ext cx="11054751" cy="646331"/>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solidFill>
                <a:latin typeface="Calibri" panose="020F0502020204030204"/>
              </a:rPr>
              <a:t>V</a:t>
            </a:r>
            <a:r>
              <a:rPr kumimoji="0" lang="en-US" sz="3600" b="0" i="0" u="none" strike="noStrike" kern="1200" cap="none" spc="0" normalizeH="0" baseline="0" noProof="0" dirty="0">
                <a:ln>
                  <a:noFill/>
                </a:ln>
                <a:solidFill>
                  <a:schemeClr val="bg1"/>
                </a:solidFill>
                <a:effectLst/>
                <a:uLnTx/>
                <a:uFillTx/>
                <a:latin typeface="Calibri" panose="020F0502020204030204"/>
                <a:ea typeface="+mn-ea"/>
                <a:cs typeface="+mn-cs"/>
              </a:rPr>
              <a:t>alues alignment is the key to transformational giving.</a:t>
            </a:r>
            <a:endParaRPr lang="en-US" sz="3600" b="0" i="0" u="none" strike="noStrike" kern="1200" cap="none" spc="0" normalizeH="0" baseline="0" noProof="0" dirty="0">
              <a:ln>
                <a:noFill/>
              </a:ln>
              <a:solidFill>
                <a:schemeClr val="bg1"/>
              </a:solidFill>
              <a:effectLst/>
              <a:uLnTx/>
              <a:uFillTx/>
              <a:latin typeface="Calibri" panose="020F0502020204030204"/>
              <a:ea typeface="Calibri"/>
              <a:cs typeface="Calibri"/>
            </a:endParaRPr>
          </a:p>
        </p:txBody>
      </p:sp>
      <p:sp>
        <p:nvSpPr>
          <p:cNvPr id="5" name="TextBox 4">
            <a:extLst>
              <a:ext uri="{FF2B5EF4-FFF2-40B4-BE49-F238E27FC236}">
                <a16:creationId xmlns:a16="http://schemas.microsoft.com/office/drawing/2014/main" id="{39244056-3689-62EE-5389-7B0D7B2EE460}"/>
              </a:ext>
            </a:extLst>
          </p:cNvPr>
          <p:cNvSpPr txBox="1"/>
          <p:nvPr/>
        </p:nvSpPr>
        <p:spPr>
          <a:xfrm>
            <a:off x="-3" y="6167563"/>
            <a:ext cx="12191999" cy="400110"/>
          </a:xfrm>
          <a:prstGeom prst="rect">
            <a:avLst/>
          </a:prstGeom>
          <a:solidFill>
            <a:srgbClr val="C2AE97"/>
          </a:solidFill>
        </p:spPr>
        <p:txBody>
          <a:bodyPr wrap="square">
            <a:spAutoFit/>
          </a:bodyPr>
          <a:lstStyle/>
          <a:p>
            <a:pPr algn="ctr"/>
            <a:r>
              <a:rPr lang="en-US" sz="2000" b="1" dirty="0"/>
              <a:t>Pair &amp; Share: </a:t>
            </a:r>
            <a:r>
              <a:rPr lang="en-US" sz="2000" b="1" i="1" dirty="0"/>
              <a:t>“This is discipleship, not just development.”</a:t>
            </a:r>
          </a:p>
        </p:txBody>
      </p:sp>
    </p:spTree>
    <p:extLst>
      <p:ext uri="{BB962C8B-B14F-4D97-AF65-F5344CB8AC3E}">
        <p14:creationId xmlns:p14="http://schemas.microsoft.com/office/powerpoint/2010/main" val="268526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3"/>
          <p:cNvSpPr>
            <a:spLocks noGrp="1" noChangeArrowheads="1"/>
          </p:cNvSpPr>
          <p:nvPr>
            <p:ph idx="1"/>
          </p:nvPr>
        </p:nvSpPr>
        <p:spPr>
          <a:xfrm>
            <a:off x="277091" y="1790914"/>
            <a:ext cx="11206516" cy="4152686"/>
          </a:xfrm>
        </p:spPr>
        <p:txBody>
          <a:bodyPr>
            <a:noAutofit/>
          </a:bodyPr>
          <a:lstStyle/>
          <a:p>
            <a:pPr marL="0" indent="0" algn="ctr">
              <a:buNone/>
              <a:defRPr/>
            </a:pPr>
            <a:r>
              <a:rPr lang="en-US" b="1" dirty="0">
                <a:solidFill>
                  <a:schemeClr val="accent2"/>
                </a:solidFill>
              </a:rPr>
              <a:t>Fundraising as shared ministry: a cycle of invitation, gratitude, and stewardship for impact.</a:t>
            </a:r>
          </a:p>
          <a:p>
            <a:pPr marL="0" indent="0" algn="ctr">
              <a:buNone/>
              <a:defRPr/>
            </a:pPr>
            <a:endParaRPr lang="en-US" sz="700" dirty="0"/>
          </a:p>
          <a:p>
            <a:pPr marL="0" indent="0" algn="ctr">
              <a:spcAft>
                <a:spcPts val="1200"/>
              </a:spcAft>
              <a:buNone/>
              <a:defRPr/>
            </a:pPr>
            <a:r>
              <a:rPr lang="en-US" sz="3600" dirty="0"/>
              <a:t>Identify</a:t>
            </a:r>
          </a:p>
          <a:p>
            <a:pPr marL="0" indent="0" algn="ctr">
              <a:spcAft>
                <a:spcPts val="1200"/>
              </a:spcAft>
              <a:buNone/>
              <a:defRPr/>
            </a:pPr>
            <a:r>
              <a:rPr lang="en-US" sz="3600" dirty="0"/>
              <a:t>Cultivate</a:t>
            </a:r>
          </a:p>
          <a:p>
            <a:pPr marL="0" indent="0" algn="ctr">
              <a:spcAft>
                <a:spcPts val="1200"/>
              </a:spcAft>
              <a:buNone/>
              <a:defRPr/>
            </a:pPr>
            <a:r>
              <a:rPr lang="en-US" sz="3600" dirty="0"/>
              <a:t>Invite</a:t>
            </a:r>
          </a:p>
          <a:p>
            <a:pPr marL="0" indent="0" algn="ctr">
              <a:spcAft>
                <a:spcPts val="1200"/>
              </a:spcAft>
              <a:buNone/>
              <a:defRPr/>
            </a:pPr>
            <a:r>
              <a:rPr lang="en-US" sz="3600" dirty="0"/>
              <a:t>Steward</a:t>
            </a:r>
          </a:p>
        </p:txBody>
      </p:sp>
      <p:sp>
        <p:nvSpPr>
          <p:cNvPr id="2" name="Title 1"/>
          <p:cNvSpPr>
            <a:spLocks noGrp="1"/>
          </p:cNvSpPr>
          <p:nvPr>
            <p:ph type="title"/>
          </p:nvPr>
        </p:nvSpPr>
        <p:spPr/>
        <p:txBody>
          <a:bodyPr>
            <a:normAutofit/>
          </a:bodyPr>
          <a:lstStyle/>
          <a:p>
            <a:pPr eaLnBrk="1" hangingPunct="1">
              <a:defRPr/>
            </a:pPr>
            <a:r>
              <a:rPr lang="en-US" dirty="0"/>
              <a:t>Shared Ministry of Fundraising</a:t>
            </a:r>
            <a:endParaRPr lang="en-US" dirty="0">
              <a:cs typeface="+mj-cs"/>
            </a:endParaRPr>
          </a:p>
        </p:txBody>
      </p:sp>
      <p:sp>
        <p:nvSpPr>
          <p:cNvPr id="4" name="TextBox 3">
            <a:extLst>
              <a:ext uri="{FF2B5EF4-FFF2-40B4-BE49-F238E27FC236}">
                <a16:creationId xmlns:a16="http://schemas.microsoft.com/office/drawing/2014/main" id="{45ABED1C-A333-0AEB-9E4F-1D7DFB031E71}"/>
              </a:ext>
            </a:extLst>
          </p:cNvPr>
          <p:cNvSpPr txBox="1"/>
          <p:nvPr/>
        </p:nvSpPr>
        <p:spPr>
          <a:xfrm>
            <a:off x="358613" y="6094108"/>
            <a:ext cx="11469753" cy="461665"/>
          </a:xfrm>
          <a:prstGeom prst="rect">
            <a:avLst/>
          </a:prstGeom>
          <a:noFill/>
        </p:spPr>
        <p:txBody>
          <a:bodyPr wrap="square">
            <a:spAutoFit/>
          </a:bodyPr>
          <a:lstStyle/>
          <a:p>
            <a:pPr algn="ctr">
              <a:buFont typeface="Wingdings" panose="05000000000000000000" pitchFamily="2" charset="2"/>
              <a:buNone/>
            </a:pPr>
            <a:r>
              <a:rPr lang="en-US" sz="2400" b="1" dirty="0">
                <a:solidFill>
                  <a:schemeClr val="tx2"/>
                </a:solidFill>
              </a:rPr>
              <a:t>Data confirms: generosity is sustained when mission is rooted in values.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9603F-9E8C-6C8E-7AB7-20BA2B13A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70473-8BD7-A447-7AD8-3873B50F6E36}"/>
              </a:ext>
            </a:extLst>
          </p:cNvPr>
          <p:cNvSpPr>
            <a:spLocks noGrp="1"/>
          </p:cNvSpPr>
          <p:nvPr>
            <p:ph type="title"/>
          </p:nvPr>
        </p:nvSpPr>
        <p:spPr>
          <a:xfrm>
            <a:off x="241738" y="354545"/>
            <a:ext cx="11655971" cy="1066800"/>
          </a:xfrm>
        </p:spPr>
        <p:txBody>
          <a:bodyPr>
            <a:normAutofit fontScale="90000"/>
          </a:bodyPr>
          <a:lstStyle/>
          <a:p>
            <a:r>
              <a:rPr lang="en-US" sz="3600" dirty="0">
                <a:latin typeface="Georgia" panose="02040502050405020303" pitchFamily="18" charset="0"/>
              </a:rPr>
              <a:t>A Look into Charitable Giving – Giving USA Report (July ‘25)</a:t>
            </a:r>
          </a:p>
        </p:txBody>
      </p:sp>
      <p:sp>
        <p:nvSpPr>
          <p:cNvPr id="5" name="Content Placeholder 4">
            <a:extLst>
              <a:ext uri="{FF2B5EF4-FFF2-40B4-BE49-F238E27FC236}">
                <a16:creationId xmlns:a16="http://schemas.microsoft.com/office/drawing/2014/main" id="{96062F40-F2E7-A517-B614-3A2D2369EEF9}"/>
              </a:ext>
            </a:extLst>
          </p:cNvPr>
          <p:cNvSpPr>
            <a:spLocks noGrp="1"/>
          </p:cNvSpPr>
          <p:nvPr>
            <p:ph idx="1"/>
          </p:nvPr>
        </p:nvSpPr>
        <p:spPr>
          <a:xfrm>
            <a:off x="944439" y="1193765"/>
            <a:ext cx="10250567" cy="4470469"/>
          </a:xfrm>
        </p:spPr>
        <p:txBody>
          <a:bodyPr>
            <a:noAutofit/>
          </a:bodyPr>
          <a:lstStyle/>
          <a:p>
            <a:pPr>
              <a:spcAft>
                <a:spcPts val="1200"/>
              </a:spcAft>
              <a:buFont typeface="+mj-lt"/>
              <a:buAutoNum type="arabicPeriod"/>
            </a:pPr>
            <a:r>
              <a:rPr lang="en-US" sz="2000" b="1" dirty="0"/>
              <a:t>Mission-Focused Growth</a:t>
            </a:r>
            <a:r>
              <a:rPr lang="en-US" sz="2000" dirty="0"/>
              <a:t>: Donor enthusiasm for education, social good (public-society benefit), global relief (international affairs), arts, and environment continues to rise sharply—especially in areas that resonate with value-driven or impact-oriented causes. </a:t>
            </a:r>
          </a:p>
          <a:p>
            <a:pPr>
              <a:spcAft>
                <a:spcPts val="1200"/>
              </a:spcAft>
              <a:buFont typeface="+mj-lt"/>
              <a:buAutoNum type="arabicPeriod"/>
            </a:pPr>
            <a:r>
              <a:rPr lang="en-US" sz="2000" b="1" dirty="0"/>
              <a:t>Sustained Individual &amp; Corporate Giving</a:t>
            </a:r>
            <a:r>
              <a:rPr lang="en-US" sz="2000" dirty="0"/>
              <a:t>: Individual donors fueled most of the growth, supported by strong financial markets. Corporate philanthropy also rose notably, reflecting steady economic confidence. </a:t>
            </a:r>
          </a:p>
          <a:p>
            <a:pPr>
              <a:spcAft>
                <a:spcPts val="1200"/>
              </a:spcAft>
              <a:buFont typeface="+mj-lt"/>
              <a:buAutoNum type="arabicPeriod"/>
            </a:pPr>
            <a:r>
              <a:rPr lang="en-US" sz="2000" b="1" dirty="0"/>
              <a:t>Shifts in Sources</a:t>
            </a:r>
            <a:r>
              <a:rPr lang="en-US" sz="2000" dirty="0"/>
              <a:t>: While individuals still dominate, corporate and foundation sources are representing a larger or stable share of total philanthropy. Meanwhile, </a:t>
            </a:r>
            <a:r>
              <a:rPr lang="en-US" sz="2000" i="1" dirty="0"/>
              <a:t>bequests</a:t>
            </a:r>
            <a:r>
              <a:rPr lang="en-US" sz="2000" dirty="0"/>
              <a:t> are declining. </a:t>
            </a:r>
          </a:p>
          <a:p>
            <a:pPr>
              <a:spcAft>
                <a:spcPts val="1200"/>
              </a:spcAft>
              <a:buFont typeface="+mj-lt"/>
              <a:buAutoNum type="arabicPeriod"/>
            </a:pPr>
            <a:r>
              <a:rPr lang="en-US" sz="2000" b="1" dirty="0"/>
              <a:t>Decline in Religious Giving</a:t>
            </a:r>
            <a:r>
              <a:rPr lang="en-US" sz="2000" dirty="0"/>
              <a:t>: Although still a significant slice of the pie, religious giving declined by </a:t>
            </a:r>
            <a:r>
              <a:rPr lang="en-US" sz="2000" b="1" dirty="0"/>
              <a:t>1%</a:t>
            </a:r>
            <a:r>
              <a:rPr lang="en-US" sz="2000" dirty="0"/>
              <a:t> in real terms, highlighting a long-term downward trend. </a:t>
            </a:r>
          </a:p>
          <a:p>
            <a:pPr marL="109728" indent="0">
              <a:spcBef>
                <a:spcPts val="0"/>
              </a:spcBef>
              <a:spcAft>
                <a:spcPts val="2400"/>
              </a:spcAft>
              <a:buNone/>
            </a:pPr>
            <a:endParaRPr lang="en-US" sz="2800" dirty="0"/>
          </a:p>
        </p:txBody>
      </p:sp>
    </p:spTree>
    <p:extLst>
      <p:ext uri="{BB962C8B-B14F-4D97-AF65-F5344CB8AC3E}">
        <p14:creationId xmlns:p14="http://schemas.microsoft.com/office/powerpoint/2010/main" val="36426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81FD3-ABC1-47C2-B020-ABD211604A94}"/>
              </a:ext>
            </a:extLst>
          </p:cNvPr>
          <p:cNvSpPr>
            <a:spLocks noGrp="1"/>
          </p:cNvSpPr>
          <p:nvPr>
            <p:ph type="title"/>
          </p:nvPr>
        </p:nvSpPr>
        <p:spPr>
          <a:xfrm>
            <a:off x="241738" y="354545"/>
            <a:ext cx="11655971" cy="1066800"/>
          </a:xfrm>
        </p:spPr>
        <p:txBody>
          <a:bodyPr>
            <a:normAutofit fontScale="90000"/>
          </a:bodyPr>
          <a:lstStyle/>
          <a:p>
            <a:r>
              <a:rPr lang="en-US" sz="3600" dirty="0">
                <a:latin typeface="Georgia" panose="02040502050405020303" pitchFamily="18" charset="0"/>
              </a:rPr>
              <a:t>A Look into Charitable Giving – Giving USA Report (July ‘25)</a:t>
            </a:r>
          </a:p>
        </p:txBody>
      </p:sp>
      <p:sp>
        <p:nvSpPr>
          <p:cNvPr id="3" name="Rectangle 2">
            <a:extLst>
              <a:ext uri="{FF2B5EF4-FFF2-40B4-BE49-F238E27FC236}">
                <a16:creationId xmlns:a16="http://schemas.microsoft.com/office/drawing/2014/main" id="{F92A1B74-32DA-41F8-9ED8-8A780045984F}"/>
              </a:ext>
            </a:extLst>
          </p:cNvPr>
          <p:cNvSpPr/>
          <p:nvPr/>
        </p:nvSpPr>
        <p:spPr>
          <a:xfrm>
            <a:off x="7218339" y="5803970"/>
            <a:ext cx="4414136" cy="276999"/>
          </a:xfrm>
          <a:prstGeom prst="rect">
            <a:avLst/>
          </a:prstGeom>
        </p:spPr>
        <p:txBody>
          <a:bodyPr wrap="square">
            <a:spAutoFit/>
          </a:bodyPr>
          <a:lstStyle/>
          <a:p>
            <a:pPr algn="r"/>
            <a:r>
              <a:rPr lang="en-US" sz="1200" i="1" dirty="0">
                <a:solidFill>
                  <a:schemeClr val="tx2"/>
                </a:solidFill>
              </a:rPr>
              <a:t>Source: GivingUSA.org</a:t>
            </a:r>
          </a:p>
        </p:txBody>
      </p:sp>
      <p:sp>
        <p:nvSpPr>
          <p:cNvPr id="6" name="Rectangle 2">
            <a:extLst>
              <a:ext uri="{FF2B5EF4-FFF2-40B4-BE49-F238E27FC236}">
                <a16:creationId xmlns:a16="http://schemas.microsoft.com/office/drawing/2014/main" id="{A66CEB3A-3781-5315-E8CB-3B0AB96869CF}"/>
              </a:ext>
            </a:extLst>
          </p:cNvPr>
          <p:cNvSpPr>
            <a:spLocks noGrp="1" noChangeArrowheads="1"/>
          </p:cNvSpPr>
          <p:nvPr>
            <p:ph idx="1"/>
          </p:nvPr>
        </p:nvSpPr>
        <p:spPr bwMode="auto">
          <a:xfrm>
            <a:off x="1031081" y="1196612"/>
            <a:ext cx="10129837"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None/>
              <a:tabLst/>
            </a:pPr>
            <a:r>
              <a:rPr kumimoji="0" lang="en-US" altLang="en-US" sz="2400" b="1" i="0" u="none" strike="noStrike" cap="none" normalizeH="0" baseline="0" dirty="0">
                <a:ln>
                  <a:noFill/>
                </a:ln>
                <a:solidFill>
                  <a:schemeClr val="bg2"/>
                </a:solidFill>
                <a:effectLst/>
                <a:latin typeface="Arial" panose="020B0604020202020204" pitchFamily="34" charset="0"/>
              </a:rPr>
              <a:t>Total Charitable Giving</a:t>
            </a:r>
            <a:r>
              <a:rPr kumimoji="0" lang="en-US" altLang="en-US" sz="2400" b="0" i="0" u="none" strike="noStrike" cap="none" normalizeH="0" baseline="0" dirty="0">
                <a:ln>
                  <a:noFill/>
                </a:ln>
                <a:solidFill>
                  <a:schemeClr val="bg2"/>
                </a:solidFill>
                <a:effectLst/>
                <a:latin typeface="Arial" panose="020B0604020202020204" pitchFamily="34" charset="0"/>
              </a:rPr>
              <a:t> reached a new high of </a:t>
            </a:r>
            <a:r>
              <a:rPr kumimoji="0" lang="en-US" altLang="en-US" sz="2400" b="1" i="0" u="none" strike="noStrike" cap="none" normalizeH="0" baseline="0" dirty="0">
                <a:ln>
                  <a:noFill/>
                </a:ln>
                <a:solidFill>
                  <a:schemeClr val="bg2"/>
                </a:solidFill>
                <a:effectLst/>
                <a:latin typeface="Arial" panose="020B0604020202020204" pitchFamily="34" charset="0"/>
              </a:rPr>
              <a:t>$592.5 billion</a:t>
            </a:r>
            <a:r>
              <a:rPr kumimoji="0" lang="en-US" altLang="en-US" sz="2400" b="0" i="0" u="none" strike="noStrike" cap="none" normalizeH="0" baseline="0" dirty="0">
                <a:ln>
                  <a:noFill/>
                </a:ln>
                <a:solidFill>
                  <a:schemeClr val="bg2"/>
                </a:solidFill>
                <a:effectLst/>
                <a:latin typeface="Arial" panose="020B0604020202020204" pitchFamily="34" charset="0"/>
              </a:rPr>
              <a:t> in 2024, growing </a:t>
            </a:r>
            <a:r>
              <a:rPr kumimoji="0" lang="en-US" altLang="en-US" sz="2400" b="1" i="0" u="none" strike="noStrike" cap="none" normalizeH="0" baseline="0" dirty="0">
                <a:ln>
                  <a:noFill/>
                </a:ln>
                <a:solidFill>
                  <a:schemeClr val="bg2"/>
                </a:solidFill>
                <a:effectLst/>
                <a:latin typeface="Arial" panose="020B0604020202020204" pitchFamily="34" charset="0"/>
              </a:rPr>
              <a:t>6.3%</a:t>
            </a:r>
            <a:r>
              <a:rPr kumimoji="0" lang="en-US" altLang="en-US" sz="2400" b="0" i="0" u="none" strike="noStrike" cap="none" normalizeH="0" baseline="0" dirty="0">
                <a:ln>
                  <a:noFill/>
                </a:ln>
                <a:solidFill>
                  <a:schemeClr val="bg2"/>
                </a:solidFill>
                <a:effectLst/>
                <a:latin typeface="Arial" panose="020B0604020202020204" pitchFamily="34" charset="0"/>
              </a:rPr>
              <a:t> in current dollars and </a:t>
            </a:r>
            <a:r>
              <a:rPr kumimoji="0" lang="en-US" altLang="en-US" sz="2400" b="1" i="0" u="none" strike="noStrike" cap="none" normalizeH="0" baseline="0" dirty="0">
                <a:ln>
                  <a:noFill/>
                </a:ln>
                <a:solidFill>
                  <a:schemeClr val="bg2"/>
                </a:solidFill>
                <a:effectLst/>
                <a:latin typeface="Arial" panose="020B0604020202020204" pitchFamily="34" charset="0"/>
              </a:rPr>
              <a:t>3.3%</a:t>
            </a:r>
            <a:r>
              <a:rPr kumimoji="0" lang="en-US" altLang="en-US" sz="2400" b="0" i="0" u="none" strike="noStrike" cap="none" normalizeH="0" baseline="0" dirty="0">
                <a:ln>
                  <a:noFill/>
                </a:ln>
                <a:solidFill>
                  <a:schemeClr val="bg2"/>
                </a:solidFill>
                <a:effectLst/>
                <a:latin typeface="Arial" panose="020B0604020202020204" pitchFamily="34" charset="0"/>
              </a:rPr>
              <a:t> adjusted for inflation.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24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1200"/>
              </a:spcAft>
              <a:buClrTx/>
              <a:buSzTx/>
              <a:buNone/>
              <a:tabLst/>
            </a:pPr>
            <a:r>
              <a:rPr kumimoji="0" lang="en-US" altLang="en-US" sz="2400" b="1" i="0" u="none" strike="noStrike" cap="none" normalizeH="0" baseline="0" dirty="0">
                <a:ln>
                  <a:noFill/>
                </a:ln>
                <a:solidFill>
                  <a:schemeClr val="tx1"/>
                </a:solidFill>
                <a:effectLst/>
                <a:latin typeface="Arial" panose="020B0604020202020204" pitchFamily="34" charset="0"/>
              </a:rPr>
              <a:t>By Source:</a:t>
            </a:r>
            <a:endParaRPr kumimoji="0" lang="en-US" altLang="en-US" sz="2400" b="0" i="0" u="none" strike="noStrike" cap="none" normalizeH="0" baseline="0" dirty="0">
              <a:ln>
                <a:noFill/>
              </a:ln>
              <a:solidFill>
                <a:schemeClr val="tx1"/>
              </a:solidFill>
              <a:effectLst/>
              <a:latin typeface="Arial" panose="020B0604020202020204" pitchFamily="34" charset="0"/>
            </a:endParaRPr>
          </a:p>
          <a:p>
            <a:pPr lvl="1" eaLnBrk="0" fontAlgn="base" hangingPunct="0">
              <a:lnSpc>
                <a:spcPct val="100000"/>
              </a:lnSpc>
              <a:spcBef>
                <a:spcPct val="0"/>
              </a:spcBef>
              <a:spcAft>
                <a:spcPts val="1200"/>
              </a:spcAft>
            </a:pPr>
            <a:r>
              <a:rPr kumimoji="0" lang="en-US" altLang="en-US" b="1" i="0" u="none" strike="noStrike" cap="none" normalizeH="0" baseline="0" dirty="0">
                <a:ln>
                  <a:noFill/>
                </a:ln>
                <a:solidFill>
                  <a:schemeClr val="tx1"/>
                </a:solidFill>
                <a:effectLst/>
                <a:latin typeface="Arial" panose="020B0604020202020204" pitchFamily="34" charset="0"/>
              </a:rPr>
              <a:t>Individual Giving</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b="1" i="0" u="none" strike="noStrike" cap="none" normalizeH="0" baseline="0" dirty="0">
                <a:ln>
                  <a:noFill/>
                </a:ln>
                <a:solidFill>
                  <a:schemeClr val="tx1"/>
                </a:solidFill>
                <a:effectLst/>
                <a:latin typeface="Arial" panose="020B0604020202020204" pitchFamily="34" charset="0"/>
              </a:rPr>
              <a:t>$392.5 billion</a:t>
            </a:r>
            <a:r>
              <a:rPr kumimoji="0" lang="en-US" altLang="en-US" b="0" i="0" u="none" strike="noStrike" cap="none" normalizeH="0" baseline="0" dirty="0">
                <a:ln>
                  <a:noFill/>
                </a:ln>
                <a:solidFill>
                  <a:schemeClr val="tx1"/>
                </a:solidFill>
                <a:effectLst/>
                <a:latin typeface="Arial" panose="020B0604020202020204" pitchFamily="34" charset="0"/>
              </a:rPr>
              <a:t> (8.2% growth current, 5.1% real) — remains the largest contributor at </a:t>
            </a:r>
            <a:r>
              <a:rPr kumimoji="0" lang="en-US" altLang="en-US" b="1" i="0" u="none" strike="noStrike" cap="none" normalizeH="0" baseline="0" dirty="0">
                <a:ln>
                  <a:noFill/>
                </a:ln>
                <a:solidFill>
                  <a:schemeClr val="tx1"/>
                </a:solidFill>
                <a:effectLst/>
                <a:latin typeface="Arial" panose="020B0604020202020204" pitchFamily="34" charset="0"/>
              </a:rPr>
              <a:t>66%</a:t>
            </a:r>
            <a:r>
              <a:rPr kumimoji="0" lang="en-US" altLang="en-US" b="0" i="0" u="none" strike="noStrike" cap="none" normalizeH="0" baseline="0" dirty="0">
                <a:ln>
                  <a:noFill/>
                </a:ln>
                <a:solidFill>
                  <a:schemeClr val="tx1"/>
                </a:solidFill>
                <a:effectLst/>
                <a:latin typeface="Arial" panose="020B0604020202020204" pitchFamily="34" charset="0"/>
              </a:rPr>
              <a:t> of total donations. </a:t>
            </a:r>
          </a:p>
          <a:p>
            <a:pPr lvl="1" eaLnBrk="0" fontAlgn="base" hangingPunct="0">
              <a:lnSpc>
                <a:spcPct val="100000"/>
              </a:lnSpc>
              <a:spcBef>
                <a:spcPct val="0"/>
              </a:spcBef>
              <a:spcAft>
                <a:spcPts val="1200"/>
              </a:spcAft>
            </a:pPr>
            <a:r>
              <a:rPr kumimoji="0" lang="en-US" altLang="en-US" b="1" i="0" u="none" strike="noStrike" cap="none" normalizeH="0" baseline="0" dirty="0">
                <a:ln>
                  <a:noFill/>
                </a:ln>
                <a:solidFill>
                  <a:schemeClr val="tx1"/>
                </a:solidFill>
                <a:effectLst/>
                <a:latin typeface="Arial" panose="020B0604020202020204" pitchFamily="34" charset="0"/>
              </a:rPr>
              <a:t>Corporate Giving</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b="1" i="0" u="none" strike="noStrike" cap="none" normalizeH="0" baseline="0" dirty="0">
                <a:ln>
                  <a:noFill/>
                </a:ln>
                <a:solidFill>
                  <a:schemeClr val="tx1"/>
                </a:solidFill>
                <a:effectLst/>
                <a:latin typeface="Arial" panose="020B0604020202020204" pitchFamily="34" charset="0"/>
              </a:rPr>
              <a:t>$44.4 billion</a:t>
            </a:r>
            <a:r>
              <a:rPr kumimoji="0" lang="en-US" altLang="en-US" b="0" i="0" u="none" strike="noStrike" cap="none" normalizeH="0" baseline="0" dirty="0">
                <a:ln>
                  <a:noFill/>
                </a:ln>
                <a:solidFill>
                  <a:schemeClr val="tx1"/>
                </a:solidFill>
                <a:effectLst/>
                <a:latin typeface="Arial" panose="020B0604020202020204" pitchFamily="34" charset="0"/>
              </a:rPr>
              <a:t>, up </a:t>
            </a:r>
            <a:r>
              <a:rPr kumimoji="0" lang="en-US" altLang="en-US" b="1" i="0" u="none" strike="noStrike" cap="none" normalizeH="0" baseline="0" dirty="0">
                <a:ln>
                  <a:noFill/>
                </a:ln>
                <a:solidFill>
                  <a:schemeClr val="tx1"/>
                </a:solidFill>
                <a:effectLst/>
                <a:latin typeface="Arial" panose="020B0604020202020204" pitchFamily="34" charset="0"/>
              </a:rPr>
              <a:t>9.1%</a:t>
            </a:r>
            <a:r>
              <a:rPr kumimoji="0" lang="en-US" altLang="en-US" b="0" i="0" u="none" strike="noStrike" cap="none" normalizeH="0" baseline="0" dirty="0">
                <a:ln>
                  <a:noFill/>
                </a:ln>
                <a:solidFill>
                  <a:schemeClr val="tx1"/>
                </a:solidFill>
                <a:effectLst/>
                <a:latin typeface="Arial" panose="020B0604020202020204" pitchFamily="34" charset="0"/>
              </a:rPr>
              <a:t> current and </a:t>
            </a:r>
            <a:r>
              <a:rPr kumimoji="0" lang="en-US" altLang="en-US" b="1" i="0" u="none" strike="noStrike" cap="none" normalizeH="0" baseline="0" dirty="0">
                <a:ln>
                  <a:noFill/>
                </a:ln>
                <a:solidFill>
                  <a:schemeClr val="tx1"/>
                </a:solidFill>
                <a:effectLst/>
                <a:latin typeface="Arial" panose="020B0604020202020204" pitchFamily="34" charset="0"/>
              </a:rPr>
              <a:t>6.0%</a:t>
            </a:r>
            <a:r>
              <a:rPr kumimoji="0" lang="en-US" altLang="en-US" b="0" i="0" u="none" strike="noStrike" cap="none" normalizeH="0" baseline="0" dirty="0">
                <a:ln>
                  <a:noFill/>
                </a:ln>
                <a:solidFill>
                  <a:schemeClr val="tx1"/>
                </a:solidFill>
                <a:effectLst/>
                <a:latin typeface="Arial" panose="020B0604020202020204" pitchFamily="34" charset="0"/>
              </a:rPr>
              <a:t> real. </a:t>
            </a:r>
          </a:p>
          <a:p>
            <a:pPr lvl="1" eaLnBrk="0" fontAlgn="base" hangingPunct="0">
              <a:lnSpc>
                <a:spcPct val="100000"/>
              </a:lnSpc>
              <a:spcBef>
                <a:spcPct val="0"/>
              </a:spcBef>
              <a:spcAft>
                <a:spcPts val="1200"/>
              </a:spcAft>
            </a:pPr>
            <a:r>
              <a:rPr kumimoji="0" lang="en-US" altLang="en-US" b="1" i="0" u="none" strike="noStrike" cap="none" normalizeH="0" baseline="0" dirty="0">
                <a:ln>
                  <a:noFill/>
                </a:ln>
                <a:solidFill>
                  <a:schemeClr val="tx1"/>
                </a:solidFill>
                <a:effectLst/>
                <a:latin typeface="Arial" panose="020B0604020202020204" pitchFamily="34" charset="0"/>
              </a:rPr>
              <a:t>Foundations</a:t>
            </a:r>
            <a:r>
              <a:rPr kumimoji="0" lang="en-US" altLang="en-US" b="0" i="0" u="none" strike="noStrike" cap="none" normalizeH="0" baseline="0" dirty="0">
                <a:ln>
                  <a:noFill/>
                </a:ln>
                <a:solidFill>
                  <a:schemeClr val="tx1"/>
                </a:solidFill>
                <a:effectLst/>
                <a:latin typeface="Arial" panose="020B0604020202020204" pitchFamily="34" charset="0"/>
              </a:rPr>
              <a:t>: around </a:t>
            </a:r>
            <a:r>
              <a:rPr kumimoji="0" lang="en-US" altLang="en-US" b="1" i="0" u="none" strike="noStrike" cap="none" normalizeH="0" baseline="0" dirty="0">
                <a:ln>
                  <a:noFill/>
                </a:ln>
                <a:solidFill>
                  <a:schemeClr val="tx1"/>
                </a:solidFill>
                <a:effectLst/>
                <a:latin typeface="Arial" panose="020B0604020202020204" pitchFamily="34" charset="0"/>
              </a:rPr>
              <a:t>$109.8 billion</a:t>
            </a:r>
            <a:r>
              <a:rPr kumimoji="0" lang="en-US" altLang="en-US" b="0" i="0" u="none" strike="noStrike" cap="none" normalizeH="0" baseline="0" dirty="0">
                <a:ln>
                  <a:noFill/>
                </a:ln>
                <a:solidFill>
                  <a:schemeClr val="tx1"/>
                </a:solidFill>
                <a:effectLst/>
                <a:latin typeface="Arial" panose="020B0604020202020204" pitchFamily="34" charset="0"/>
              </a:rPr>
              <a:t>, up </a:t>
            </a:r>
            <a:r>
              <a:rPr kumimoji="0" lang="en-US" altLang="en-US" b="1" i="0" u="none" strike="noStrike" cap="none" normalizeH="0" baseline="0" dirty="0">
                <a:ln>
                  <a:noFill/>
                </a:ln>
                <a:solidFill>
                  <a:schemeClr val="tx1"/>
                </a:solidFill>
                <a:effectLst/>
                <a:latin typeface="Arial" panose="020B0604020202020204" pitchFamily="34" charset="0"/>
              </a:rPr>
              <a:t>2.4%</a:t>
            </a:r>
            <a:r>
              <a:rPr kumimoji="0" lang="en-US" altLang="en-US" b="0" i="0" u="none" strike="noStrike" cap="none" normalizeH="0" baseline="0" dirty="0">
                <a:ln>
                  <a:noFill/>
                </a:ln>
                <a:solidFill>
                  <a:schemeClr val="tx1"/>
                </a:solidFill>
                <a:effectLst/>
                <a:latin typeface="Arial" panose="020B0604020202020204" pitchFamily="34" charset="0"/>
              </a:rPr>
              <a:t> current but flat or slightly down when inflation-adjusted</a:t>
            </a:r>
            <a:endParaRPr lang="en-US" altLang="en-US" dirty="0">
              <a:latin typeface="Arial" panose="020B0604020202020204" pitchFamily="34" charset="0"/>
            </a:endParaRPr>
          </a:p>
          <a:p>
            <a:pPr lvl="1" eaLnBrk="0" fontAlgn="base" hangingPunct="0">
              <a:lnSpc>
                <a:spcPct val="100000"/>
              </a:lnSpc>
              <a:spcBef>
                <a:spcPct val="0"/>
              </a:spcBef>
              <a:spcAft>
                <a:spcPts val="1200"/>
              </a:spcAft>
            </a:pPr>
            <a:r>
              <a:rPr kumimoji="0" lang="en-US" altLang="en-US" b="1" i="0" u="none" strike="noStrike" cap="none" normalizeH="0" baseline="0" dirty="0">
                <a:ln>
                  <a:noFill/>
                </a:ln>
                <a:solidFill>
                  <a:schemeClr val="tx1"/>
                </a:solidFill>
                <a:effectLst/>
                <a:latin typeface="Arial" panose="020B0604020202020204" pitchFamily="34" charset="0"/>
              </a:rPr>
              <a:t>Bequests</a:t>
            </a:r>
            <a:r>
              <a:rPr kumimoji="0" lang="en-US" altLang="en-US" b="0" i="0" u="none" strike="noStrike" cap="none" normalizeH="0" baseline="0" dirty="0">
                <a:ln>
                  <a:noFill/>
                </a:ln>
                <a:solidFill>
                  <a:schemeClr val="tx1"/>
                </a:solidFill>
                <a:effectLst/>
                <a:latin typeface="Arial" panose="020B0604020202020204" pitchFamily="34" charset="0"/>
              </a:rPr>
              <a:t>: </a:t>
            </a:r>
            <a:r>
              <a:rPr kumimoji="0" lang="en-US" altLang="en-US" b="1" i="0" u="none" strike="noStrike" cap="none" normalizeH="0" baseline="0" dirty="0">
                <a:ln>
                  <a:noFill/>
                </a:ln>
                <a:solidFill>
                  <a:schemeClr val="tx1"/>
                </a:solidFill>
                <a:effectLst/>
                <a:latin typeface="Arial" panose="020B0604020202020204" pitchFamily="34" charset="0"/>
              </a:rPr>
              <a:t>$45.8 billion</a:t>
            </a:r>
            <a:r>
              <a:rPr kumimoji="0" lang="en-US" altLang="en-US" b="0" i="0" u="none" strike="noStrike" cap="none" normalizeH="0" baseline="0" dirty="0">
                <a:ln>
                  <a:noFill/>
                </a:ln>
                <a:solidFill>
                  <a:schemeClr val="tx1"/>
                </a:solidFill>
                <a:effectLst/>
                <a:latin typeface="Arial" panose="020B0604020202020204" pitchFamily="34" charset="0"/>
              </a:rPr>
              <a:t>, declining </a:t>
            </a:r>
            <a:r>
              <a:rPr kumimoji="0" lang="en-US" altLang="en-US" b="1" i="0" u="none" strike="noStrike" cap="none" normalizeH="0" baseline="0" dirty="0">
                <a:ln>
                  <a:noFill/>
                </a:ln>
                <a:solidFill>
                  <a:schemeClr val="tx1"/>
                </a:solidFill>
                <a:effectLst/>
                <a:latin typeface="Arial" panose="020B0604020202020204" pitchFamily="34" charset="0"/>
              </a:rPr>
              <a:t>1.6%</a:t>
            </a:r>
            <a:r>
              <a:rPr kumimoji="0" lang="en-US" altLang="en-US" b="0" i="0" u="none" strike="noStrike" cap="none" normalizeH="0" baseline="0" dirty="0">
                <a:ln>
                  <a:noFill/>
                </a:ln>
                <a:solidFill>
                  <a:schemeClr val="tx1"/>
                </a:solidFill>
                <a:effectLst/>
                <a:latin typeface="Arial" panose="020B0604020202020204" pitchFamily="34" charset="0"/>
              </a:rPr>
              <a:t> current and </a:t>
            </a:r>
            <a:r>
              <a:rPr kumimoji="0" lang="en-US" altLang="en-US" b="1" i="0" u="none" strike="noStrike" cap="none" normalizeH="0" baseline="0" dirty="0">
                <a:ln>
                  <a:noFill/>
                </a:ln>
                <a:solidFill>
                  <a:schemeClr val="tx1"/>
                </a:solidFill>
                <a:effectLst/>
                <a:latin typeface="Arial" panose="020B0604020202020204" pitchFamily="34" charset="0"/>
              </a:rPr>
              <a:t>4.4%</a:t>
            </a:r>
            <a:r>
              <a:rPr kumimoji="0" lang="en-US" altLang="en-US" b="0" i="0" u="none" strike="noStrike" cap="none" normalizeH="0" baseline="0" dirty="0">
                <a:ln>
                  <a:noFill/>
                </a:ln>
                <a:solidFill>
                  <a:schemeClr val="tx1"/>
                </a:solidFill>
                <a:effectLst/>
                <a:latin typeface="Arial" panose="020B0604020202020204" pitchFamily="34" charset="0"/>
              </a:rPr>
              <a:t> real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527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8EC2D-839E-8A3C-8CA2-3CAFA6AB3B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187F0A-7F0E-E7EA-7962-C3C472B00BC2}"/>
              </a:ext>
            </a:extLst>
          </p:cNvPr>
          <p:cNvSpPr>
            <a:spLocks noGrp="1"/>
          </p:cNvSpPr>
          <p:nvPr>
            <p:ph type="title"/>
          </p:nvPr>
        </p:nvSpPr>
        <p:spPr>
          <a:xfrm>
            <a:off x="241738" y="354545"/>
            <a:ext cx="11655971" cy="1066800"/>
          </a:xfrm>
        </p:spPr>
        <p:txBody>
          <a:bodyPr>
            <a:normAutofit fontScale="90000"/>
          </a:bodyPr>
          <a:lstStyle/>
          <a:p>
            <a:pPr algn="ctr"/>
            <a:r>
              <a:rPr lang="en-US" sz="3600" dirty="0"/>
              <a:t>Discipline and stewardship are spiritual practices—faithfulness in the small things leads to abundance.</a:t>
            </a:r>
            <a:endParaRPr lang="en-US" sz="3600" dirty="0">
              <a:latin typeface="Georgia" panose="02040502050405020303" pitchFamily="18" charset="0"/>
            </a:endParaRPr>
          </a:p>
        </p:txBody>
      </p:sp>
      <p:sp>
        <p:nvSpPr>
          <p:cNvPr id="4" name="Content Placeholder 3">
            <a:extLst>
              <a:ext uri="{FF2B5EF4-FFF2-40B4-BE49-F238E27FC236}">
                <a16:creationId xmlns:a16="http://schemas.microsoft.com/office/drawing/2014/main" id="{DC5F9F98-82A1-0D31-EDFB-1452C57AB8D1}"/>
              </a:ext>
            </a:extLst>
          </p:cNvPr>
          <p:cNvSpPr>
            <a:spLocks noGrp="1"/>
          </p:cNvSpPr>
          <p:nvPr>
            <p:ph idx="1"/>
          </p:nvPr>
        </p:nvSpPr>
        <p:spPr/>
        <p:txBody>
          <a:bodyPr/>
          <a:lstStyle/>
          <a:p>
            <a:endParaRPr lang="en-US" dirty="0"/>
          </a:p>
        </p:txBody>
      </p:sp>
      <p:pic>
        <p:nvPicPr>
          <p:cNvPr id="6146" name="Picture 2" descr="Best Fundraising Software for Faith-Based Nonprofits">
            <a:extLst>
              <a:ext uri="{FF2B5EF4-FFF2-40B4-BE49-F238E27FC236}">
                <a16:creationId xmlns:a16="http://schemas.microsoft.com/office/drawing/2014/main" id="{3ED9CBF3-401D-01D6-A282-A2801D526E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1345"/>
            <a:ext cx="12192000" cy="44187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03744D7-5C05-572C-53F9-ED15B890EE1C}"/>
              </a:ext>
            </a:extLst>
          </p:cNvPr>
          <p:cNvSpPr txBox="1"/>
          <p:nvPr/>
        </p:nvSpPr>
        <p:spPr>
          <a:xfrm>
            <a:off x="3046997" y="3244334"/>
            <a:ext cx="6093994" cy="369332"/>
          </a:xfrm>
          <a:prstGeom prst="rect">
            <a:avLst/>
          </a:prstGeom>
          <a:noFill/>
        </p:spPr>
        <p:txBody>
          <a:bodyPr wrap="square">
            <a:spAutoFit/>
          </a:bodyPr>
          <a:lstStyle/>
          <a:p>
            <a:r>
              <a:rPr lang="en-US" b="0" dirty="0">
                <a:effectLst/>
              </a:rPr>
              <a:t> </a:t>
            </a:r>
            <a:endParaRPr lang="en-US" dirty="0"/>
          </a:p>
        </p:txBody>
      </p:sp>
      <p:sp>
        <p:nvSpPr>
          <p:cNvPr id="7" name="TextBox 6">
            <a:extLst>
              <a:ext uri="{FF2B5EF4-FFF2-40B4-BE49-F238E27FC236}">
                <a16:creationId xmlns:a16="http://schemas.microsoft.com/office/drawing/2014/main" id="{D63B2402-D860-E52B-4561-CE35FF5B61B4}"/>
              </a:ext>
            </a:extLst>
          </p:cNvPr>
          <p:cNvSpPr txBox="1"/>
          <p:nvPr/>
        </p:nvSpPr>
        <p:spPr>
          <a:xfrm>
            <a:off x="3046997" y="3244334"/>
            <a:ext cx="6093994" cy="369332"/>
          </a:xfrm>
          <a:prstGeom prst="rect">
            <a:avLst/>
          </a:prstGeom>
          <a:noFill/>
        </p:spPr>
        <p:txBody>
          <a:bodyPr wrap="square">
            <a:spAutoFit/>
          </a:bodyPr>
          <a:lstStyle/>
          <a:p>
            <a:r>
              <a:rPr lang="en-US" b="0" dirty="0">
                <a:effectLst/>
              </a:rPr>
              <a:t> </a:t>
            </a:r>
            <a:endParaRPr lang="en-US" dirty="0"/>
          </a:p>
        </p:txBody>
      </p:sp>
      <p:sp>
        <p:nvSpPr>
          <p:cNvPr id="9" name="TextBox 8">
            <a:extLst>
              <a:ext uri="{FF2B5EF4-FFF2-40B4-BE49-F238E27FC236}">
                <a16:creationId xmlns:a16="http://schemas.microsoft.com/office/drawing/2014/main" id="{D76914BC-99D1-00C0-5FE9-38E4D51C34FC}"/>
              </a:ext>
            </a:extLst>
          </p:cNvPr>
          <p:cNvSpPr txBox="1"/>
          <p:nvPr/>
        </p:nvSpPr>
        <p:spPr>
          <a:xfrm>
            <a:off x="3046997" y="3244334"/>
            <a:ext cx="6093994" cy="369332"/>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101380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7317" y="1958975"/>
            <a:ext cx="11217366" cy="1470025"/>
          </a:xfrm>
        </p:spPr>
        <p:txBody>
          <a:bodyPr>
            <a:normAutofit/>
          </a:bodyPr>
          <a:lstStyle/>
          <a:p>
            <a:pPr algn="ctr"/>
            <a:r>
              <a:rPr lang="en-US" dirty="0"/>
              <a:t>Building Your Fundraising Strategy</a:t>
            </a:r>
          </a:p>
        </p:txBody>
      </p:sp>
      <p:sp>
        <p:nvSpPr>
          <p:cNvPr id="3" name="Content Placeholder 2"/>
          <p:cNvSpPr txBox="1">
            <a:spLocks/>
          </p:cNvSpPr>
          <p:nvPr/>
        </p:nvSpPr>
        <p:spPr>
          <a:xfrm>
            <a:off x="182518" y="3855720"/>
            <a:ext cx="11826964" cy="2865120"/>
          </a:xfrm>
          <a:prstGeom prst="rect">
            <a:avLst/>
          </a:prstGeom>
          <a:ln>
            <a:solidFill>
              <a:schemeClr val="accent2"/>
            </a:solidFill>
          </a:ln>
        </p:spPr>
        <p:txBody>
          <a:bodyPr vert="horz">
            <a:normAutofit/>
          </a:bodyPr>
          <a:lstStyle>
            <a:lvl1pPr marL="64008" indent="0" algn="l" rtl="0" eaLnBrk="1" latinLnBrk="0" hangingPunct="1">
              <a:spcBef>
                <a:spcPts val="300"/>
              </a:spcBef>
              <a:buClr>
                <a:schemeClr val="accent3">
                  <a:lumMod val="75000"/>
                </a:schemeClr>
              </a:buClr>
              <a:buFont typeface="Georgia"/>
              <a:buNone/>
              <a:defRPr kumimoji="0" sz="2400" kern="1200">
                <a:solidFill>
                  <a:schemeClr val="tx2"/>
                </a:solidFill>
                <a:latin typeface="+mn-lt"/>
                <a:ea typeface="+mn-ea"/>
                <a:cs typeface="+mn-cs"/>
              </a:defRPr>
            </a:lvl1pPr>
            <a:lvl2pPr marL="457200" indent="0" algn="ctr" rtl="0" eaLnBrk="1" latinLnBrk="0" hangingPunct="1">
              <a:spcBef>
                <a:spcPts val="300"/>
              </a:spcBef>
              <a:buClr>
                <a:schemeClr val="accent2">
                  <a:lumMod val="75000"/>
                </a:schemeClr>
              </a:buClr>
              <a:buFont typeface="Georgia"/>
              <a:buNone/>
              <a:defRPr kumimoji="0" sz="2600" kern="1200">
                <a:solidFill>
                  <a:schemeClr val="tx2"/>
                </a:solidFill>
                <a:latin typeface="+mn-lt"/>
                <a:ea typeface="+mn-ea"/>
                <a:cs typeface="+mn-cs"/>
              </a:defRPr>
            </a:lvl2pPr>
            <a:lvl3pPr marL="914400" indent="0" algn="ctr" rtl="0" eaLnBrk="1" latinLnBrk="0" hangingPunct="1">
              <a:spcBef>
                <a:spcPts val="300"/>
              </a:spcBef>
              <a:buClr>
                <a:schemeClr val="accent1">
                  <a:lumMod val="50000"/>
                </a:schemeClr>
              </a:buClr>
              <a:buFont typeface="Wingdings 2" panose="05020102010507070707" pitchFamily="18" charset="2"/>
              <a:buNone/>
              <a:defRPr kumimoji="0" sz="2400" kern="1200">
                <a:solidFill>
                  <a:schemeClr val="tx2"/>
                </a:solidFill>
                <a:latin typeface="+mn-lt"/>
                <a:ea typeface="+mn-ea"/>
                <a:cs typeface="+mn-cs"/>
              </a:defRPr>
            </a:lvl3pPr>
            <a:lvl4pPr marL="1371600" indent="0" algn="ctr" rtl="0" eaLnBrk="1" latinLnBrk="0" hangingPunct="1">
              <a:spcBef>
                <a:spcPts val="300"/>
              </a:spcBef>
              <a:buClr>
                <a:schemeClr val="accent1">
                  <a:lumMod val="50000"/>
                </a:schemeClr>
              </a:buClr>
              <a:buFont typeface="Wingdings 2" panose="05020102010507070707" pitchFamily="18" charset="2"/>
              <a:buNone/>
              <a:defRPr kumimoji="0" sz="2200" kern="1200">
                <a:solidFill>
                  <a:schemeClr val="tx2"/>
                </a:solidFill>
                <a:latin typeface="+mn-lt"/>
                <a:ea typeface="+mn-ea"/>
                <a:cs typeface="+mn-cs"/>
              </a:defRPr>
            </a:lvl4pPr>
            <a:lvl5pPr marL="1828800" indent="0" algn="ctr" rtl="0" eaLnBrk="1" latinLnBrk="0" hangingPunct="1">
              <a:spcBef>
                <a:spcPts val="300"/>
              </a:spcBef>
              <a:buClr>
                <a:schemeClr val="accent1">
                  <a:lumMod val="50000"/>
                </a:schemeClr>
              </a:buClr>
              <a:buFont typeface="Wingdings 2" panose="05020102010507070707" pitchFamily="18" charset="2"/>
              <a:buNone/>
              <a:defRPr kumimoji="0" sz="2000" kern="1200">
                <a:solidFill>
                  <a:schemeClr val="tx2"/>
                </a:solidFill>
                <a:latin typeface="+mn-lt"/>
                <a:ea typeface="+mn-ea"/>
                <a:cs typeface="+mn-cs"/>
              </a:defRPr>
            </a:lvl5pPr>
            <a:lvl6pPr marL="2286000" indent="0" algn="ctr" rtl="0" eaLnBrk="1" latinLnBrk="0" hangingPunct="1">
              <a:spcBef>
                <a:spcPts val="300"/>
              </a:spcBef>
              <a:buClr>
                <a:schemeClr val="accent1">
                  <a:lumMod val="50000"/>
                </a:schemeClr>
              </a:buClr>
              <a:buFont typeface="Wingdings 2" panose="05020102010507070707" pitchFamily="18" charset="2"/>
              <a:buNone/>
              <a:defRPr kumimoji="0" sz="1800" kern="1200">
                <a:solidFill>
                  <a:schemeClr val="tx2"/>
                </a:solidFill>
                <a:latin typeface="+mn-lt"/>
                <a:ea typeface="+mn-ea"/>
                <a:cs typeface="+mn-cs"/>
              </a:defRPr>
            </a:lvl6pPr>
            <a:lvl7pPr marL="2743200" indent="0" algn="ctr" rtl="0" eaLnBrk="1" latinLnBrk="0" hangingPunct="1">
              <a:spcBef>
                <a:spcPts val="300"/>
              </a:spcBef>
              <a:buClr>
                <a:schemeClr val="accent1">
                  <a:lumMod val="50000"/>
                </a:schemeClr>
              </a:buClr>
              <a:buFont typeface="Wingdings 2" panose="05020102010507070707" pitchFamily="18" charset="2"/>
              <a:buNone/>
              <a:defRPr kumimoji="0" sz="1600" kern="1200">
                <a:solidFill>
                  <a:schemeClr val="tx2"/>
                </a:solidFill>
                <a:latin typeface="+mn-lt"/>
                <a:ea typeface="+mn-ea"/>
                <a:cs typeface="+mn-cs"/>
              </a:defRPr>
            </a:lvl7pPr>
            <a:lvl8pPr marL="3200400" indent="0" algn="ctr" rtl="0" eaLnBrk="1" latinLnBrk="0" hangingPunct="1">
              <a:spcBef>
                <a:spcPts val="300"/>
              </a:spcBef>
              <a:buClr>
                <a:schemeClr val="accent1">
                  <a:lumMod val="50000"/>
                </a:schemeClr>
              </a:buClr>
              <a:buFont typeface="Wingdings 2" panose="05020102010507070707" pitchFamily="18" charset="2"/>
              <a:buNone/>
              <a:defRPr kumimoji="0" sz="1500" kern="1200">
                <a:solidFill>
                  <a:schemeClr val="tx2"/>
                </a:solidFill>
                <a:latin typeface="+mn-lt"/>
                <a:ea typeface="+mn-ea"/>
                <a:cs typeface="+mn-cs"/>
              </a:defRPr>
            </a:lvl8pPr>
            <a:lvl9pPr marL="3657600" indent="0" algn="ctr" rtl="0" eaLnBrk="1" latinLnBrk="0" hangingPunct="1">
              <a:spcBef>
                <a:spcPts val="300"/>
              </a:spcBef>
              <a:buClr>
                <a:schemeClr val="accent1">
                  <a:lumMod val="50000"/>
                </a:schemeClr>
              </a:buClr>
              <a:buFont typeface="Wingdings 2" panose="05020102010507070707" pitchFamily="18" charset="2"/>
              <a:buNone/>
              <a:defRPr kumimoji="0" sz="1400" kern="1200" baseline="0">
                <a:solidFill>
                  <a:schemeClr val="tx2"/>
                </a:solidFill>
                <a:latin typeface="+mn-lt"/>
                <a:ea typeface="+mn-ea"/>
                <a:cs typeface="+mn-cs"/>
              </a:defRPr>
            </a:lvl9pPr>
          </a:lstStyle>
          <a:p>
            <a:pPr marL="109728" defTabSz="914400"/>
            <a:endParaRPr lang="en-US" dirty="0"/>
          </a:p>
          <a:p>
            <a:pPr marL="109728" algn="ctr" defTabSz="914400"/>
            <a:r>
              <a:rPr lang="en-US" sz="3200" dirty="0"/>
              <a:t>A fundraising strategy </a:t>
            </a:r>
            <a:r>
              <a:rPr lang="en-US" sz="3200" b="1" dirty="0"/>
              <a:t>dictates how your organization </a:t>
            </a:r>
          </a:p>
          <a:p>
            <a:pPr marL="109728" algn="ctr" defTabSz="914400"/>
            <a:r>
              <a:rPr lang="en-US" sz="3200" b="1" dirty="0"/>
              <a:t>will generate funds in the short, medium, and long term</a:t>
            </a:r>
            <a:r>
              <a:rPr lang="en-US" sz="3200" dirty="0"/>
              <a:t>.</a:t>
            </a:r>
          </a:p>
          <a:p>
            <a:pPr marL="109728" algn="ctr" defTabSz="914400"/>
            <a:r>
              <a:rPr lang="en-US" sz="3200" dirty="0"/>
              <a:t> It should form an integral part of your wider strategic plan and be formed around your organization's vision and mission.</a:t>
            </a:r>
          </a:p>
        </p:txBody>
      </p:sp>
    </p:spTree>
    <p:extLst>
      <p:ext uri="{BB962C8B-B14F-4D97-AF65-F5344CB8AC3E}">
        <p14:creationId xmlns:p14="http://schemas.microsoft.com/office/powerpoint/2010/main" val="3184994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3"/>
          <p:cNvSpPr>
            <a:spLocks noGrp="1" noChangeArrowheads="1"/>
          </p:cNvSpPr>
          <p:nvPr>
            <p:ph idx="1"/>
          </p:nvPr>
        </p:nvSpPr>
        <p:spPr>
          <a:xfrm>
            <a:off x="777116" y="2223565"/>
            <a:ext cx="10831182" cy="4244290"/>
          </a:xfrm>
        </p:spPr>
        <p:txBody>
          <a:bodyPr vert="horz" lIns="91440" tIns="45720" rIns="91440" bIns="45720" rtlCol="0" anchor="t">
            <a:normAutofit/>
          </a:bodyPr>
          <a:lstStyle/>
          <a:p>
            <a:pPr>
              <a:spcBef>
                <a:spcPts val="600"/>
              </a:spcBef>
              <a:spcAft>
                <a:spcPts val="1200"/>
              </a:spcAft>
              <a:buFont typeface="Arial" panose="020B0604020202020204" pitchFamily="34" charset="0"/>
              <a:buChar char="•"/>
              <a:defRPr/>
            </a:pPr>
            <a:r>
              <a:rPr lang="en-US" dirty="0"/>
              <a:t>Together, co-create your Case for Support.</a:t>
            </a:r>
          </a:p>
          <a:p>
            <a:pPr>
              <a:spcBef>
                <a:spcPts val="600"/>
              </a:spcBef>
              <a:spcAft>
                <a:spcPts val="1200"/>
              </a:spcAft>
              <a:buFont typeface="Arial" panose="020B0604020202020204" pitchFamily="34" charset="0"/>
              <a:buChar char="•"/>
              <a:defRPr/>
            </a:pPr>
            <a:r>
              <a:rPr lang="en-US" dirty="0"/>
              <a:t>Fundamental principle of fundraising:</a:t>
            </a:r>
            <a:endParaRPr lang="en-US" dirty="0">
              <a:ea typeface="Open Sans"/>
              <a:cs typeface="Open Sans"/>
            </a:endParaRPr>
          </a:p>
          <a:p>
            <a:pPr marL="703580" lvl="2" indent="0">
              <a:spcBef>
                <a:spcPts val="600"/>
              </a:spcBef>
              <a:spcAft>
                <a:spcPts val="1200"/>
              </a:spcAft>
              <a:buNone/>
              <a:defRPr/>
            </a:pPr>
            <a:r>
              <a:rPr lang="en-US" sz="2800" dirty="0"/>
              <a:t>     “</a:t>
            </a:r>
            <a:r>
              <a:rPr lang="en-US" sz="2800" b="1" dirty="0"/>
              <a:t>People give to people.</a:t>
            </a:r>
            <a:r>
              <a:rPr lang="en-US" sz="2800" dirty="0"/>
              <a:t>”</a:t>
            </a:r>
            <a:endParaRPr lang="en-US" sz="2800" dirty="0">
              <a:ea typeface="Open Sans"/>
              <a:cs typeface="Open Sans"/>
            </a:endParaRPr>
          </a:p>
          <a:p>
            <a:pPr>
              <a:spcBef>
                <a:spcPts val="600"/>
              </a:spcBef>
              <a:spcAft>
                <a:spcPts val="1200"/>
              </a:spcAft>
              <a:defRPr/>
            </a:pPr>
            <a:r>
              <a:rPr lang="en-US" dirty="0"/>
              <a:t>Hope-filled stories, donor as co-laborer.</a:t>
            </a:r>
          </a:p>
          <a:p>
            <a:pPr>
              <a:spcBef>
                <a:spcPts val="600"/>
              </a:spcBef>
              <a:spcAft>
                <a:spcPts val="1200"/>
              </a:spcAft>
              <a:defRPr/>
            </a:pPr>
            <a:r>
              <a:rPr lang="en-US" dirty="0"/>
              <a:t>Steward (thank) your donors again — </a:t>
            </a:r>
            <a:r>
              <a:rPr lang="en-US" i="1" dirty="0"/>
              <a:t>and again</a:t>
            </a:r>
            <a:r>
              <a:rPr lang="en-US" dirty="0"/>
              <a:t>!</a:t>
            </a:r>
          </a:p>
        </p:txBody>
      </p:sp>
      <p:sp>
        <p:nvSpPr>
          <p:cNvPr id="2" name="Title 1"/>
          <p:cNvSpPr>
            <a:spLocks noGrp="1"/>
          </p:cNvSpPr>
          <p:nvPr>
            <p:ph type="title"/>
          </p:nvPr>
        </p:nvSpPr>
        <p:spPr/>
        <p:txBody>
          <a:bodyPr/>
          <a:lstStyle/>
          <a:p>
            <a:pPr eaLnBrk="1" hangingPunct="1">
              <a:defRPr/>
            </a:pPr>
            <a:r>
              <a:rPr lang="en-US" dirty="0">
                <a:cs typeface="+mj-cs"/>
              </a:rPr>
              <a:t>Our Case is Our Testimony	</a:t>
            </a:r>
          </a:p>
        </p:txBody>
      </p:sp>
      <p:sp>
        <p:nvSpPr>
          <p:cNvPr id="5" name="TextBox 4">
            <a:extLst>
              <a:ext uri="{FF2B5EF4-FFF2-40B4-BE49-F238E27FC236}">
                <a16:creationId xmlns:a16="http://schemas.microsoft.com/office/drawing/2014/main" id="{4790D3E4-B8AA-4496-AC16-E64144B5A334}"/>
              </a:ext>
            </a:extLst>
          </p:cNvPr>
          <p:cNvSpPr txBox="1"/>
          <p:nvPr/>
        </p:nvSpPr>
        <p:spPr>
          <a:xfrm>
            <a:off x="6899563" y="6329355"/>
            <a:ext cx="4922341" cy="276999"/>
          </a:xfrm>
          <a:prstGeom prst="rect">
            <a:avLst/>
          </a:prstGeom>
          <a:noFill/>
        </p:spPr>
        <p:txBody>
          <a:bodyPr wrap="square" rtlCol="0">
            <a:spAutoFit/>
          </a:bodyPr>
          <a:lstStyle/>
          <a:p>
            <a:pPr algn="r"/>
            <a:r>
              <a:rPr lang="en-US" sz="1200" i="1" dirty="0">
                <a:solidFill>
                  <a:schemeClr val="tx2"/>
                </a:solidFill>
              </a:rPr>
              <a:t>Source: Fundraising Strategy, Jacobson Group Consulting, 2022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6B3978-B663-43AF-B4F3-870F56AA7444}"/>
              </a:ext>
            </a:extLst>
          </p:cNvPr>
          <p:cNvPicPr>
            <a:picLocks noChangeAspect="1"/>
          </p:cNvPicPr>
          <p:nvPr/>
        </p:nvPicPr>
        <p:blipFill>
          <a:blip r:embed="rId3"/>
          <a:stretch>
            <a:fillRect/>
          </a:stretch>
        </p:blipFill>
        <p:spPr>
          <a:xfrm>
            <a:off x="6911789" y="899160"/>
            <a:ext cx="4698121" cy="4523232"/>
          </a:xfrm>
          <a:prstGeom prst="rect">
            <a:avLst/>
          </a:prstGeom>
        </p:spPr>
      </p:pic>
      <p:sp>
        <p:nvSpPr>
          <p:cNvPr id="7" name="TextBox 6">
            <a:extLst>
              <a:ext uri="{FF2B5EF4-FFF2-40B4-BE49-F238E27FC236}">
                <a16:creationId xmlns:a16="http://schemas.microsoft.com/office/drawing/2014/main" id="{C6B779CB-578C-4540-BAD0-129701072F3D}"/>
              </a:ext>
            </a:extLst>
          </p:cNvPr>
          <p:cNvSpPr txBox="1"/>
          <p:nvPr/>
        </p:nvSpPr>
        <p:spPr>
          <a:xfrm>
            <a:off x="9260849" y="5958840"/>
            <a:ext cx="2136726" cy="276999"/>
          </a:xfrm>
          <a:prstGeom prst="rect">
            <a:avLst/>
          </a:prstGeom>
          <a:noFill/>
        </p:spPr>
        <p:txBody>
          <a:bodyPr wrap="square" rtlCol="0">
            <a:spAutoFit/>
          </a:bodyPr>
          <a:lstStyle/>
          <a:p>
            <a:pPr algn="r"/>
            <a:r>
              <a:rPr lang="en-US" sz="1200" i="1" dirty="0">
                <a:solidFill>
                  <a:schemeClr val="tx2"/>
                </a:solidFill>
              </a:rPr>
              <a:t>Source: BoardSource.com</a:t>
            </a:r>
          </a:p>
        </p:txBody>
      </p:sp>
      <p:pic>
        <p:nvPicPr>
          <p:cNvPr id="4" name="Picture 3">
            <a:extLst>
              <a:ext uri="{FF2B5EF4-FFF2-40B4-BE49-F238E27FC236}">
                <a16:creationId xmlns:a16="http://schemas.microsoft.com/office/drawing/2014/main" id="{1BB60C1B-A584-4624-9CA6-DFAC4BA9D35E}"/>
              </a:ext>
            </a:extLst>
          </p:cNvPr>
          <p:cNvPicPr>
            <a:picLocks noChangeAspect="1"/>
          </p:cNvPicPr>
          <p:nvPr/>
        </p:nvPicPr>
        <p:blipFill>
          <a:blip r:embed="rId4"/>
          <a:stretch>
            <a:fillRect/>
          </a:stretch>
        </p:blipFill>
        <p:spPr>
          <a:xfrm>
            <a:off x="227445" y="899160"/>
            <a:ext cx="6684344" cy="4523232"/>
          </a:xfrm>
          <a:prstGeom prst="rect">
            <a:avLst/>
          </a:prstGeom>
        </p:spPr>
      </p:pic>
    </p:spTree>
    <p:extLst>
      <p:ext uri="{BB962C8B-B14F-4D97-AF65-F5344CB8AC3E}">
        <p14:creationId xmlns:p14="http://schemas.microsoft.com/office/powerpoint/2010/main" val="2097284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8" name="Text Box 6"/>
          <p:cNvSpPr txBox="1">
            <a:spLocks noChangeArrowheads="1"/>
          </p:cNvSpPr>
          <p:nvPr/>
        </p:nvSpPr>
        <p:spPr bwMode="auto">
          <a:xfrm>
            <a:off x="2727326" y="2241551"/>
            <a:ext cx="5349875"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6019" name="Picture 1" descr="Donor Giving Cycle Graphic.jpg"/>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t="2602"/>
          <a:stretch/>
        </p:blipFill>
        <p:spPr bwMode="auto">
          <a:xfrm>
            <a:off x="2502215" y="645859"/>
            <a:ext cx="7896565" cy="57261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a:extLst>
              <a:ext uri="{FF2B5EF4-FFF2-40B4-BE49-F238E27FC236}">
                <a16:creationId xmlns:a16="http://schemas.microsoft.com/office/drawing/2014/main" id="{73BBB696-F65C-41EC-98E7-3D1825DB3C40}"/>
              </a:ext>
            </a:extLst>
          </p:cNvPr>
          <p:cNvSpPr txBox="1"/>
          <p:nvPr/>
        </p:nvSpPr>
        <p:spPr>
          <a:xfrm>
            <a:off x="7396064" y="6449117"/>
            <a:ext cx="4637881"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455F51"/>
                </a:solidFill>
                <a:effectLst/>
                <a:uLnTx/>
                <a:uFillTx/>
                <a:latin typeface="Calibri" panose="020F0502020204030204"/>
                <a:ea typeface="+mn-ea"/>
                <a:cs typeface="+mn-cs"/>
              </a:rPr>
              <a:t>Source: Donor Giving Cycle, Jacobson Group Consulting, 2021</a:t>
            </a:r>
          </a:p>
        </p:txBody>
      </p:sp>
    </p:spTree>
    <p:extLst>
      <p:ext uri="{BB962C8B-B14F-4D97-AF65-F5344CB8AC3E}">
        <p14:creationId xmlns:p14="http://schemas.microsoft.com/office/powerpoint/2010/main" val="2340602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023" y="242766"/>
            <a:ext cx="10972800" cy="795296"/>
          </a:xfrm>
        </p:spPr>
        <p:txBody>
          <a:bodyPr>
            <a:normAutofit/>
          </a:bodyPr>
          <a:lstStyle/>
          <a:p>
            <a:r>
              <a:rPr lang="en-US" sz="4000" dirty="0">
                <a:latin typeface="Georgia" panose="02040502050405020303" pitchFamily="18" charset="0"/>
              </a:rPr>
              <a:t>Hi there! </a:t>
            </a:r>
          </a:p>
        </p:txBody>
      </p:sp>
      <p:sp>
        <p:nvSpPr>
          <p:cNvPr id="3" name="Content Placeholder 2"/>
          <p:cNvSpPr>
            <a:spLocks noGrp="1"/>
          </p:cNvSpPr>
          <p:nvPr>
            <p:ph idx="1"/>
          </p:nvPr>
        </p:nvSpPr>
        <p:spPr>
          <a:xfrm>
            <a:off x="160567" y="1208856"/>
            <a:ext cx="10057710" cy="5211980"/>
          </a:xfrm>
        </p:spPr>
        <p:txBody>
          <a:bodyPr>
            <a:normAutofit fontScale="55000" lnSpcReduction="20000"/>
          </a:bodyPr>
          <a:lstStyle/>
          <a:p>
            <a:pPr marL="0" indent="0">
              <a:spcAft>
                <a:spcPts val="1200"/>
              </a:spcAft>
              <a:buNone/>
            </a:pPr>
            <a:r>
              <a:rPr lang="en-US" sz="3600" i="1" dirty="0">
                <a:solidFill>
                  <a:schemeClr val="accent2"/>
                </a:solidFill>
              </a:rPr>
              <a:t>   Leigh Ann Jacobson, CFRE Professional Biography:</a:t>
            </a:r>
            <a:endParaRPr lang="en-US" sz="1700" i="1" dirty="0">
              <a:solidFill>
                <a:schemeClr val="accent2"/>
              </a:solidFill>
            </a:endParaRPr>
          </a:p>
          <a:p>
            <a:pPr marL="682625" indent="-165100">
              <a:lnSpc>
                <a:spcPct val="120000"/>
              </a:lnSpc>
              <a:spcAft>
                <a:spcPts val="1200"/>
              </a:spcAft>
              <a:buFont typeface="Arial" panose="020B0604020202020204" pitchFamily="34" charset="0"/>
              <a:buChar char="•"/>
            </a:pPr>
            <a:r>
              <a:rPr lang="en-US" sz="2900" dirty="0"/>
              <a:t>Founder &amp; Principal Consultant of Jacobson Group Consulting with over 25+ years of experience</a:t>
            </a:r>
          </a:p>
          <a:p>
            <a:pPr marL="682625" indent="-165100">
              <a:lnSpc>
                <a:spcPct val="120000"/>
              </a:lnSpc>
              <a:spcAft>
                <a:spcPts val="1200"/>
              </a:spcAft>
              <a:buFont typeface="Arial" panose="020B0604020202020204" pitchFamily="34" charset="0"/>
              <a:buChar char="•"/>
            </a:pPr>
            <a:r>
              <a:rPr lang="en-US" sz="2900" dirty="0"/>
              <a:t>Philanthropy executive and practitioner (now in Chicago northern suburbs)</a:t>
            </a:r>
          </a:p>
          <a:p>
            <a:pPr marL="682625" indent="-165100">
              <a:lnSpc>
                <a:spcPct val="120000"/>
              </a:lnSpc>
              <a:spcAft>
                <a:spcPts val="1200"/>
              </a:spcAft>
              <a:buFont typeface="Arial" panose="020B0604020202020204" pitchFamily="34" charset="0"/>
              <a:buChar char="•"/>
            </a:pPr>
            <a:r>
              <a:rPr lang="en-US" sz="2900" dirty="0"/>
              <a:t>Keynote and plenary speaker on leadership, nonprofit management, and fundraising topics</a:t>
            </a:r>
          </a:p>
          <a:p>
            <a:pPr marL="682625" indent="-165100">
              <a:lnSpc>
                <a:spcPct val="120000"/>
              </a:lnSpc>
              <a:spcAft>
                <a:spcPts val="1200"/>
              </a:spcAft>
              <a:buFont typeface="Arial" panose="020B0604020202020204" pitchFamily="34" charset="0"/>
              <a:buChar char="•"/>
            </a:pPr>
            <a:r>
              <a:rPr lang="en-US" sz="2900" dirty="0"/>
              <a:t>Accomplished fundraiser with a track record of securing seven-figure gifts </a:t>
            </a:r>
          </a:p>
          <a:p>
            <a:pPr marL="682625" indent="-165100">
              <a:lnSpc>
                <a:spcPct val="120000"/>
              </a:lnSpc>
              <a:spcAft>
                <a:spcPts val="1200"/>
              </a:spcAft>
              <a:buFont typeface="Arial" panose="020B0604020202020204" pitchFamily="34" charset="0"/>
              <a:buChar char="•"/>
            </a:pPr>
            <a:r>
              <a:rPr lang="en-US" sz="2900" dirty="0"/>
              <a:t>Niche in helping nonprofits with limited resources make an extensive impact</a:t>
            </a:r>
          </a:p>
          <a:p>
            <a:pPr marL="682625" indent="-165100">
              <a:lnSpc>
                <a:spcPct val="120000"/>
              </a:lnSpc>
              <a:spcAft>
                <a:spcPts val="1200"/>
              </a:spcAft>
              <a:buFont typeface="Arial" panose="020B0604020202020204" pitchFamily="34" charset="0"/>
              <a:buChar char="•"/>
            </a:pPr>
            <a:r>
              <a:rPr lang="en-US" sz="2900" dirty="0"/>
              <a:t>Decades of board level leadership with AFP (Association of Fundraising Professionals)</a:t>
            </a:r>
          </a:p>
          <a:p>
            <a:pPr marL="682625" indent="-165100">
              <a:lnSpc>
                <a:spcPct val="120000"/>
              </a:lnSpc>
              <a:spcAft>
                <a:spcPts val="1200"/>
              </a:spcAft>
              <a:buFont typeface="Arial" panose="020B0604020202020204" pitchFamily="34" charset="0"/>
              <a:buChar char="•"/>
            </a:pPr>
            <a:r>
              <a:rPr lang="en-US" sz="2900" dirty="0"/>
              <a:t>University of Notre Dame, Mendoza College of Business, Certificate in Executive Management and Yellow Belt Lean Six Sigma; Arcadia University, M.A. English; King's College, B.A. English</a:t>
            </a:r>
          </a:p>
        </p:txBody>
      </p:sp>
      <p:pic>
        <p:nvPicPr>
          <p:cNvPr id="5" name="Picture 4">
            <a:extLst>
              <a:ext uri="{FF2B5EF4-FFF2-40B4-BE49-F238E27FC236}">
                <a16:creationId xmlns:a16="http://schemas.microsoft.com/office/drawing/2014/main" id="{2E641B77-965A-4004-9FA8-9A50924D84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31" t="2559" r="1596" b="29273"/>
          <a:stretch/>
        </p:blipFill>
        <p:spPr>
          <a:xfrm>
            <a:off x="10052821" y="136086"/>
            <a:ext cx="2011916" cy="211988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5189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46534" y="2240280"/>
            <a:ext cx="11294170" cy="4160520"/>
          </a:xfrm>
        </p:spPr>
        <p:txBody>
          <a:bodyPr>
            <a:noAutofit/>
          </a:bodyPr>
          <a:lstStyle/>
          <a:p>
            <a:pPr marL="0" indent="0">
              <a:buNone/>
            </a:pPr>
            <a:r>
              <a:rPr lang="en-US" b="1" dirty="0"/>
              <a:t>Co-create and share your Goals and Expectations</a:t>
            </a:r>
          </a:p>
          <a:p>
            <a:pPr marL="628650" lvl="1" indent="-222250">
              <a:lnSpc>
                <a:spcPct val="200000"/>
              </a:lnSpc>
            </a:pPr>
            <a:r>
              <a:rPr lang="en-US" sz="2800" dirty="0"/>
              <a:t>What is your scale?</a:t>
            </a:r>
          </a:p>
          <a:p>
            <a:pPr marL="628650" lvl="1" indent="-222250">
              <a:lnSpc>
                <a:spcPct val="200000"/>
              </a:lnSpc>
            </a:pPr>
            <a:r>
              <a:rPr lang="en-US" sz="2800" dirty="0"/>
              <a:t>What do you want to accomplish?</a:t>
            </a:r>
          </a:p>
          <a:p>
            <a:pPr marL="628650" lvl="1" indent="-222250">
              <a:lnSpc>
                <a:spcPct val="200000"/>
              </a:lnSpc>
            </a:pPr>
            <a:r>
              <a:rPr lang="en-US" sz="2800" dirty="0"/>
              <a:t>Who’s on board?</a:t>
            </a:r>
          </a:p>
        </p:txBody>
      </p:sp>
      <p:sp>
        <p:nvSpPr>
          <p:cNvPr id="2" name="Title 1"/>
          <p:cNvSpPr>
            <a:spLocks noGrp="1"/>
          </p:cNvSpPr>
          <p:nvPr>
            <p:ph type="title"/>
          </p:nvPr>
        </p:nvSpPr>
        <p:spPr/>
        <p:txBody>
          <a:bodyPr>
            <a:normAutofit/>
          </a:bodyPr>
          <a:lstStyle/>
          <a:p>
            <a:r>
              <a:rPr lang="en-US" dirty="0"/>
              <a:t>Sharing Your Fundraising Strategy</a:t>
            </a:r>
            <a:endParaRPr lang="en-US" i="1" dirty="0"/>
          </a:p>
        </p:txBody>
      </p:sp>
    </p:spTree>
    <p:extLst>
      <p:ext uri="{BB962C8B-B14F-4D97-AF65-F5344CB8AC3E}">
        <p14:creationId xmlns:p14="http://schemas.microsoft.com/office/powerpoint/2010/main" val="2915138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86242"/>
            <a:ext cx="10972800" cy="1066800"/>
          </a:xfrm>
        </p:spPr>
        <p:txBody>
          <a:bodyPr>
            <a:normAutofit/>
          </a:bodyPr>
          <a:lstStyle/>
          <a:p>
            <a:r>
              <a:rPr lang="en-US" dirty="0"/>
              <a:t>On Board vs. On the Board</a:t>
            </a:r>
          </a:p>
        </p:txBody>
      </p:sp>
      <p:sp>
        <p:nvSpPr>
          <p:cNvPr id="5" name="Rectangle 4">
            <a:extLst>
              <a:ext uri="{FF2B5EF4-FFF2-40B4-BE49-F238E27FC236}">
                <a16:creationId xmlns:a16="http://schemas.microsoft.com/office/drawing/2014/main" id="{6968BB67-E3F6-4C3F-ADFF-0C7027C71788}"/>
              </a:ext>
            </a:extLst>
          </p:cNvPr>
          <p:cNvSpPr/>
          <p:nvPr/>
        </p:nvSpPr>
        <p:spPr>
          <a:xfrm>
            <a:off x="1468582" y="2525278"/>
            <a:ext cx="10113818" cy="3447098"/>
          </a:xfrm>
          <a:prstGeom prst="rect">
            <a:avLst/>
          </a:prstGeom>
        </p:spPr>
        <p:txBody>
          <a:bodyPr wrap="square">
            <a:spAutoFit/>
          </a:bodyPr>
          <a:lstStyle/>
          <a:p>
            <a:pPr marL="457200" indent="-457200">
              <a:spcAft>
                <a:spcPts val="1200"/>
              </a:spcAft>
              <a:buFont typeface="Arial" panose="020B0604020202020204" pitchFamily="34" charset="0"/>
              <a:buChar char="•"/>
            </a:pPr>
            <a:r>
              <a:rPr lang="en-US" sz="2800" dirty="0">
                <a:solidFill>
                  <a:schemeClr val="tx2"/>
                </a:solidFill>
              </a:rPr>
              <a:t>Lead with a Culture of Philanthropy mindset</a:t>
            </a:r>
          </a:p>
          <a:p>
            <a:pPr marL="457200" indent="-457200">
              <a:spcAft>
                <a:spcPts val="1200"/>
              </a:spcAft>
              <a:buFont typeface="Arial" panose="020B0604020202020204" pitchFamily="34" charset="0"/>
              <a:buChar char="•"/>
            </a:pPr>
            <a:r>
              <a:rPr lang="en-US" sz="2800" dirty="0">
                <a:solidFill>
                  <a:schemeClr val="tx2"/>
                </a:solidFill>
              </a:rPr>
              <a:t>Steward generosity as a ministry partner</a:t>
            </a:r>
          </a:p>
          <a:p>
            <a:pPr marL="457200" indent="-457200">
              <a:spcAft>
                <a:spcPts val="1200"/>
              </a:spcAft>
              <a:buFont typeface="Arial" panose="020B0604020202020204" pitchFamily="34" charset="0"/>
              <a:buChar char="•"/>
            </a:pPr>
            <a:r>
              <a:rPr lang="en-US" sz="2800" dirty="0">
                <a:solidFill>
                  <a:schemeClr val="tx2"/>
                </a:solidFill>
              </a:rPr>
              <a:t>Hold each other accountable for success </a:t>
            </a:r>
          </a:p>
          <a:p>
            <a:pPr marL="457200" indent="-457200">
              <a:spcAft>
                <a:spcPts val="1200"/>
              </a:spcAft>
              <a:buFont typeface="Arial" panose="020B0604020202020204" pitchFamily="34" charset="0"/>
              <a:buChar char="•"/>
            </a:pPr>
            <a:r>
              <a:rPr lang="en-US" sz="2800" dirty="0">
                <a:solidFill>
                  <a:schemeClr val="tx2"/>
                </a:solidFill>
              </a:rPr>
              <a:t>Use their talents to make a real difference</a:t>
            </a:r>
          </a:p>
          <a:p>
            <a:pPr marL="457200" indent="-457200">
              <a:spcAft>
                <a:spcPts val="1200"/>
              </a:spcAft>
              <a:buFont typeface="Arial" panose="020B0604020202020204" pitchFamily="34" charset="0"/>
              <a:buChar char="•"/>
            </a:pPr>
            <a:r>
              <a:rPr lang="en-US" sz="2800" dirty="0">
                <a:solidFill>
                  <a:schemeClr val="tx2"/>
                </a:solidFill>
              </a:rPr>
              <a:t>Engage in meaningful work with substantive dialogue </a:t>
            </a:r>
          </a:p>
          <a:p>
            <a:pPr marL="457200" indent="-457200">
              <a:spcAft>
                <a:spcPts val="1200"/>
              </a:spcAft>
              <a:buFont typeface="Arial" panose="020B0604020202020204" pitchFamily="34" charset="0"/>
              <a:buChar char="•"/>
            </a:pPr>
            <a:r>
              <a:rPr lang="en-US" sz="2800" dirty="0">
                <a:solidFill>
                  <a:schemeClr val="tx2"/>
                </a:solidFill>
              </a:rPr>
              <a:t>Find joy in their service</a:t>
            </a:r>
          </a:p>
        </p:txBody>
      </p:sp>
      <p:sp>
        <p:nvSpPr>
          <p:cNvPr id="6" name="Rectangle 5">
            <a:extLst>
              <a:ext uri="{FF2B5EF4-FFF2-40B4-BE49-F238E27FC236}">
                <a16:creationId xmlns:a16="http://schemas.microsoft.com/office/drawing/2014/main" id="{1A8C0AA0-EE14-40BC-A1E6-09EA42DDA3AF}"/>
              </a:ext>
            </a:extLst>
          </p:cNvPr>
          <p:cNvSpPr/>
          <p:nvPr/>
        </p:nvSpPr>
        <p:spPr>
          <a:xfrm>
            <a:off x="1225138" y="1653042"/>
            <a:ext cx="9407237" cy="646331"/>
          </a:xfrm>
          <a:prstGeom prst="rect">
            <a:avLst/>
          </a:prstGeom>
        </p:spPr>
        <p:txBody>
          <a:bodyPr wrap="square">
            <a:spAutoFit/>
          </a:bodyPr>
          <a:lstStyle/>
          <a:p>
            <a:r>
              <a:rPr lang="en-US" sz="3600" i="1" dirty="0">
                <a:solidFill>
                  <a:schemeClr val="accent1"/>
                </a:solidFill>
              </a:rPr>
              <a:t>Influential, affluent, passionate, committed</a:t>
            </a:r>
          </a:p>
        </p:txBody>
      </p:sp>
    </p:spTree>
    <p:extLst>
      <p:ext uri="{BB962C8B-B14F-4D97-AF65-F5344CB8AC3E}">
        <p14:creationId xmlns:p14="http://schemas.microsoft.com/office/powerpoint/2010/main" val="1261642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FF8AD5-3CE6-4442-B00C-358826FDD16E}"/>
              </a:ext>
            </a:extLst>
          </p:cNvPr>
          <p:cNvPicPr>
            <a:picLocks noChangeAspect="1"/>
          </p:cNvPicPr>
          <p:nvPr/>
        </p:nvPicPr>
        <p:blipFill>
          <a:blip r:embed="rId3"/>
          <a:stretch>
            <a:fillRect/>
          </a:stretch>
        </p:blipFill>
        <p:spPr>
          <a:xfrm>
            <a:off x="438913" y="1783080"/>
            <a:ext cx="11475798" cy="3901439"/>
          </a:xfrm>
          <a:prstGeom prst="rect">
            <a:avLst/>
          </a:prstGeom>
        </p:spPr>
      </p:pic>
      <p:sp>
        <p:nvSpPr>
          <p:cNvPr id="5" name="TextBox 4">
            <a:extLst>
              <a:ext uri="{FF2B5EF4-FFF2-40B4-BE49-F238E27FC236}">
                <a16:creationId xmlns:a16="http://schemas.microsoft.com/office/drawing/2014/main" id="{200C9287-36A3-4379-838C-35F55BD67FA3}"/>
              </a:ext>
            </a:extLst>
          </p:cNvPr>
          <p:cNvSpPr txBox="1"/>
          <p:nvPr/>
        </p:nvSpPr>
        <p:spPr>
          <a:xfrm>
            <a:off x="9777985" y="6221982"/>
            <a:ext cx="2136726" cy="276999"/>
          </a:xfrm>
          <a:prstGeom prst="rect">
            <a:avLst/>
          </a:prstGeom>
          <a:noFill/>
        </p:spPr>
        <p:txBody>
          <a:bodyPr wrap="square" rtlCol="0">
            <a:spAutoFit/>
          </a:bodyPr>
          <a:lstStyle/>
          <a:p>
            <a:pPr algn="r"/>
            <a:r>
              <a:rPr lang="en-US" sz="1200" i="1" dirty="0">
                <a:solidFill>
                  <a:schemeClr val="tx2"/>
                </a:solidFill>
              </a:rPr>
              <a:t>Source: BoardSource.com</a:t>
            </a:r>
          </a:p>
        </p:txBody>
      </p:sp>
      <p:sp>
        <p:nvSpPr>
          <p:cNvPr id="6" name="Title 1">
            <a:extLst>
              <a:ext uri="{FF2B5EF4-FFF2-40B4-BE49-F238E27FC236}">
                <a16:creationId xmlns:a16="http://schemas.microsoft.com/office/drawing/2014/main" id="{770C873C-CFF4-DC5B-C9C3-3322AC10A54E}"/>
              </a:ext>
            </a:extLst>
          </p:cNvPr>
          <p:cNvSpPr>
            <a:spLocks noGrp="1"/>
          </p:cNvSpPr>
          <p:nvPr>
            <p:ph type="title"/>
          </p:nvPr>
        </p:nvSpPr>
        <p:spPr>
          <a:xfrm>
            <a:off x="609600" y="586242"/>
            <a:ext cx="10972800" cy="1066800"/>
          </a:xfrm>
        </p:spPr>
        <p:txBody>
          <a:bodyPr>
            <a:normAutofit/>
          </a:bodyPr>
          <a:lstStyle/>
          <a:p>
            <a:r>
              <a:rPr lang="en-US" dirty="0"/>
              <a:t>All Hands on Deck</a:t>
            </a:r>
          </a:p>
        </p:txBody>
      </p:sp>
    </p:spTree>
    <p:extLst>
      <p:ext uri="{BB962C8B-B14F-4D97-AF65-F5344CB8AC3E}">
        <p14:creationId xmlns:p14="http://schemas.microsoft.com/office/powerpoint/2010/main" val="176879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16C3D8-77B7-4945-9CED-4203BC2594B5}"/>
              </a:ext>
            </a:extLst>
          </p:cNvPr>
          <p:cNvSpPr>
            <a:spLocks noGrp="1"/>
          </p:cNvSpPr>
          <p:nvPr>
            <p:ph idx="1"/>
          </p:nvPr>
        </p:nvSpPr>
        <p:spPr>
          <a:xfrm>
            <a:off x="320040" y="1782764"/>
            <a:ext cx="11658600" cy="4618036"/>
          </a:xfrm>
        </p:spPr>
        <p:txBody>
          <a:bodyPr>
            <a:normAutofit/>
          </a:bodyPr>
          <a:lstStyle/>
          <a:p>
            <a:pPr marL="172530" indent="0">
              <a:spcAft>
                <a:spcPts val="1800"/>
              </a:spcAft>
              <a:buNone/>
            </a:pPr>
            <a:endParaRPr lang="en-US" b="1" dirty="0"/>
          </a:p>
          <a:p>
            <a:pPr marL="172530" indent="0">
              <a:spcAft>
                <a:spcPts val="1800"/>
              </a:spcAft>
              <a:buNone/>
            </a:pPr>
            <a:r>
              <a:rPr lang="en-US" sz="3200" b="1" dirty="0">
                <a:solidFill>
                  <a:schemeClr val="accent2"/>
                </a:solidFill>
              </a:rPr>
              <a:t>Art &amp; Science of the Ask</a:t>
            </a:r>
          </a:p>
          <a:p>
            <a:pPr marL="1082675" lvl="2" indent="-285750">
              <a:spcAft>
                <a:spcPts val="1800"/>
              </a:spcAft>
            </a:pPr>
            <a:r>
              <a:rPr lang="en-US" sz="2400" dirty="0"/>
              <a:t>Not only by quantitative analysis</a:t>
            </a:r>
          </a:p>
          <a:p>
            <a:pPr marL="796925" lvl="2" indent="0">
              <a:spcAft>
                <a:spcPts val="1800"/>
              </a:spcAft>
              <a:buNone/>
            </a:pPr>
            <a:r>
              <a:rPr lang="en-US" sz="2400" i="1" dirty="0">
                <a:ea typeface="Wingdings"/>
                <a:cs typeface="Wingdings"/>
                <a:sym typeface="Wingdings"/>
              </a:rPr>
              <a:t></a:t>
            </a:r>
            <a:r>
              <a:rPr lang="en-US" sz="2400" i="1" dirty="0">
                <a:sym typeface="Wingdings"/>
              </a:rPr>
              <a:t>  </a:t>
            </a:r>
            <a:r>
              <a:rPr lang="en-US" sz="2400" i="1" dirty="0"/>
              <a:t>Right Donor </a:t>
            </a:r>
            <a:r>
              <a:rPr lang="en-US" sz="2400" i="1" dirty="0">
                <a:ea typeface="Wingdings"/>
                <a:cs typeface="Wingdings"/>
                <a:sym typeface="Wingdings"/>
              </a:rPr>
              <a:t></a:t>
            </a:r>
            <a:r>
              <a:rPr lang="en-US" sz="2400" i="1" dirty="0">
                <a:sym typeface="Wingdings"/>
              </a:rPr>
              <a:t>  </a:t>
            </a:r>
            <a:r>
              <a:rPr lang="en-US" sz="2400" i="1" dirty="0"/>
              <a:t>Right Purpose </a:t>
            </a:r>
            <a:r>
              <a:rPr lang="en-US" sz="2400" i="1" dirty="0">
                <a:ea typeface="Wingdings"/>
                <a:cs typeface="Wingdings"/>
                <a:sym typeface="Wingdings"/>
              </a:rPr>
              <a:t></a:t>
            </a:r>
            <a:r>
              <a:rPr lang="en-US" sz="2400" i="1" dirty="0">
                <a:sym typeface="Wingdings"/>
              </a:rPr>
              <a:t>  </a:t>
            </a:r>
            <a:r>
              <a:rPr lang="en-US" sz="2400" i="1" dirty="0"/>
              <a:t>Right Amount </a:t>
            </a:r>
            <a:r>
              <a:rPr lang="en-US" sz="2400" i="1" dirty="0">
                <a:ea typeface="Wingdings"/>
                <a:cs typeface="Wingdings"/>
                <a:sym typeface="Wingdings"/>
              </a:rPr>
              <a:t></a:t>
            </a:r>
            <a:r>
              <a:rPr lang="en-US" sz="2400" i="1" dirty="0">
                <a:sym typeface="Wingdings"/>
              </a:rPr>
              <a:t>  </a:t>
            </a:r>
            <a:r>
              <a:rPr lang="en-US" sz="2400" i="1" dirty="0"/>
              <a:t>Right Solicitor </a:t>
            </a:r>
            <a:r>
              <a:rPr lang="en-US" sz="2400" i="1" dirty="0">
                <a:ea typeface="Wingdings"/>
                <a:cs typeface="Wingdings"/>
                <a:sym typeface="Wingdings"/>
              </a:rPr>
              <a:t></a:t>
            </a:r>
            <a:r>
              <a:rPr lang="en-US" sz="2400" i="1" dirty="0">
                <a:sym typeface="Wingdings"/>
              </a:rPr>
              <a:t>  </a:t>
            </a:r>
            <a:r>
              <a:rPr lang="en-US" sz="2400" i="1" dirty="0"/>
              <a:t>Right Time</a:t>
            </a:r>
            <a:endParaRPr lang="en-US" sz="2400" b="1" i="1" dirty="0"/>
          </a:p>
          <a:p>
            <a:pPr marL="1082675" lvl="2" indent="-285750">
              <a:spcAft>
                <a:spcPts val="1800"/>
              </a:spcAft>
            </a:pPr>
            <a:r>
              <a:rPr lang="en-US" sz="2400" dirty="0"/>
              <a:t>Donor’s inclination to give</a:t>
            </a:r>
          </a:p>
          <a:p>
            <a:pPr marL="531749" lvl="1" indent="0">
              <a:spcAft>
                <a:spcPts val="1800"/>
              </a:spcAft>
              <a:buNone/>
            </a:pPr>
            <a:endParaRPr lang="en-US" dirty="0"/>
          </a:p>
        </p:txBody>
      </p:sp>
      <p:sp>
        <p:nvSpPr>
          <p:cNvPr id="2" name="Title 1">
            <a:extLst>
              <a:ext uri="{FF2B5EF4-FFF2-40B4-BE49-F238E27FC236}">
                <a16:creationId xmlns:a16="http://schemas.microsoft.com/office/drawing/2014/main" id="{94FC31CA-AB5C-4B8E-9E18-8790C270CE62}"/>
              </a:ext>
            </a:extLst>
          </p:cNvPr>
          <p:cNvSpPr>
            <a:spLocks noGrp="1"/>
          </p:cNvSpPr>
          <p:nvPr>
            <p:ph type="title"/>
          </p:nvPr>
        </p:nvSpPr>
        <p:spPr/>
        <p:txBody>
          <a:bodyPr>
            <a:normAutofit fontScale="90000"/>
          </a:bodyPr>
          <a:lstStyle/>
          <a:p>
            <a:r>
              <a:rPr lang="en-US" sz="4400" dirty="0"/>
              <a:t>Deciding when to ask and who asks?</a:t>
            </a:r>
            <a:br>
              <a:rPr lang="en-US" b="1" dirty="0"/>
            </a:br>
            <a:endParaRPr lang="en-US" dirty="0"/>
          </a:p>
        </p:txBody>
      </p:sp>
    </p:spTree>
    <p:extLst>
      <p:ext uri="{BB962C8B-B14F-4D97-AF65-F5344CB8AC3E}">
        <p14:creationId xmlns:p14="http://schemas.microsoft.com/office/powerpoint/2010/main" val="1068895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317" y="653037"/>
            <a:ext cx="5105039" cy="1066800"/>
          </a:xfrm>
        </p:spPr>
        <p:txBody>
          <a:bodyPr>
            <a:normAutofit fontScale="90000"/>
          </a:bodyPr>
          <a:lstStyle/>
          <a:p>
            <a:r>
              <a:rPr lang="en-US" dirty="0">
                <a:solidFill>
                  <a:srgbClr val="008000"/>
                </a:solidFill>
              </a:rPr>
              <a:t>Ladder of Effectiveness</a:t>
            </a:r>
          </a:p>
        </p:txBody>
      </p:sp>
      <p:sp>
        <p:nvSpPr>
          <p:cNvPr id="3" name="Content Placeholder 2"/>
          <p:cNvSpPr>
            <a:spLocks noGrp="1"/>
          </p:cNvSpPr>
          <p:nvPr>
            <p:ph idx="1"/>
          </p:nvPr>
        </p:nvSpPr>
        <p:spPr>
          <a:xfrm>
            <a:off x="1351128" y="122830"/>
            <a:ext cx="10740788" cy="6612340"/>
          </a:xfrm>
        </p:spPr>
        <p:txBody>
          <a:bodyPr>
            <a:normAutofit/>
          </a:bodyPr>
          <a:lstStyle/>
          <a:p>
            <a:pPr marL="5254625" lvl="7" indent="-163513">
              <a:lnSpc>
                <a:spcPct val="80000"/>
              </a:lnSpc>
              <a:spcAft>
                <a:spcPts val="600"/>
              </a:spcAft>
              <a:buFont typeface="Wingdings 2" panose="05020102010507070707" pitchFamily="18" charset="2"/>
              <a:buChar char=""/>
              <a:defRPr/>
            </a:pPr>
            <a:r>
              <a:rPr lang="en-US" sz="2400" dirty="0"/>
              <a:t> </a:t>
            </a:r>
            <a:r>
              <a:rPr lang="en-US" sz="3600" b="1" dirty="0"/>
              <a:t>Personal: face-to-face</a:t>
            </a:r>
            <a:endParaRPr lang="en-US" sz="3200" b="1" dirty="0"/>
          </a:p>
          <a:p>
            <a:pPr marL="4803775" lvl="5" indent="68263">
              <a:lnSpc>
                <a:spcPct val="80000"/>
              </a:lnSpc>
              <a:spcAft>
                <a:spcPts val="600"/>
              </a:spcAft>
              <a:buFont typeface="Wingdings 2" panose="05020102010507070707" pitchFamily="18" charset="2"/>
              <a:buChar char=""/>
              <a:defRPr/>
            </a:pPr>
            <a:r>
              <a:rPr lang="en-US" sz="2400" dirty="0"/>
              <a:t> </a:t>
            </a:r>
            <a:r>
              <a:rPr lang="en-US" sz="2800" dirty="0"/>
              <a:t>Personal letter</a:t>
            </a:r>
            <a:endParaRPr lang="en-US" sz="2400" dirty="0"/>
          </a:p>
          <a:p>
            <a:pPr marL="4681538" lvl="8" indent="-163513">
              <a:lnSpc>
                <a:spcPct val="80000"/>
              </a:lnSpc>
              <a:spcAft>
                <a:spcPts val="600"/>
              </a:spcAft>
              <a:buFont typeface="Wingdings 2" panose="05020102010507070707" pitchFamily="18" charset="2"/>
              <a:buChar char=""/>
              <a:defRPr/>
            </a:pPr>
            <a:r>
              <a:rPr lang="en-US" sz="2600" dirty="0"/>
              <a:t>With telephone follow-up</a:t>
            </a:r>
          </a:p>
          <a:p>
            <a:pPr marL="4462463" lvl="8" indent="-341313">
              <a:lnSpc>
                <a:spcPct val="80000"/>
              </a:lnSpc>
              <a:spcAft>
                <a:spcPts val="600"/>
              </a:spcAft>
              <a:buFont typeface="Wingdings 2" panose="05020102010507070707" pitchFamily="18" charset="2"/>
              <a:buChar char=""/>
              <a:defRPr/>
            </a:pPr>
            <a:r>
              <a:rPr lang="en-US" sz="2600" dirty="0"/>
              <a:t>Without telephone follow-up</a:t>
            </a:r>
          </a:p>
          <a:p>
            <a:pPr marL="3998913" lvl="3" indent="-109538">
              <a:lnSpc>
                <a:spcPct val="80000"/>
              </a:lnSpc>
              <a:spcAft>
                <a:spcPts val="600"/>
              </a:spcAft>
              <a:buFont typeface="Wingdings 2" panose="05020102010507070707" pitchFamily="18" charset="2"/>
              <a:buChar char=""/>
              <a:defRPr/>
            </a:pPr>
            <a:r>
              <a:rPr lang="en-US" sz="2400" dirty="0"/>
              <a:t> Personal telephone</a:t>
            </a:r>
          </a:p>
          <a:p>
            <a:pPr lvl="8">
              <a:lnSpc>
                <a:spcPct val="80000"/>
              </a:lnSpc>
              <a:spcAft>
                <a:spcPts val="600"/>
              </a:spcAft>
              <a:buFont typeface="Wingdings 2" panose="05020102010507070707" pitchFamily="18" charset="2"/>
              <a:buChar char=""/>
              <a:defRPr/>
            </a:pPr>
            <a:r>
              <a:rPr lang="en-US" sz="2400" dirty="0"/>
              <a:t> </a:t>
            </a:r>
            <a:r>
              <a:rPr lang="en-US" sz="2200" dirty="0"/>
              <a:t>With letter follow-up</a:t>
            </a:r>
          </a:p>
          <a:p>
            <a:pPr lvl="7">
              <a:lnSpc>
                <a:spcPct val="80000"/>
              </a:lnSpc>
              <a:spcAft>
                <a:spcPts val="600"/>
              </a:spcAft>
              <a:buFont typeface="Wingdings 2" panose="05020102010507070707" pitchFamily="18" charset="2"/>
              <a:buChar char=""/>
              <a:defRPr/>
            </a:pPr>
            <a:r>
              <a:rPr lang="en-US" sz="2200" dirty="0"/>
              <a:t> Without letter follow-up</a:t>
            </a:r>
          </a:p>
          <a:p>
            <a:pPr lvl="6">
              <a:lnSpc>
                <a:spcPct val="80000"/>
              </a:lnSpc>
              <a:spcAft>
                <a:spcPts val="600"/>
              </a:spcAft>
              <a:buFont typeface="Wingdings 2" panose="05020102010507070707" pitchFamily="18" charset="2"/>
              <a:buChar char=""/>
              <a:defRPr/>
            </a:pPr>
            <a:r>
              <a:rPr lang="en-US" sz="2000" dirty="0"/>
              <a:t>  Personalized letter-Internet</a:t>
            </a:r>
          </a:p>
          <a:p>
            <a:pPr lvl="5">
              <a:lnSpc>
                <a:spcPct val="80000"/>
              </a:lnSpc>
              <a:spcAft>
                <a:spcPts val="600"/>
              </a:spcAft>
              <a:buFont typeface="Wingdings 2" panose="05020102010507070707" pitchFamily="18" charset="2"/>
              <a:buChar char=""/>
              <a:defRPr/>
            </a:pPr>
            <a:r>
              <a:rPr lang="en-US" sz="2000" dirty="0"/>
              <a:t>  Telephone solicitation/ phonathon</a:t>
            </a:r>
          </a:p>
          <a:p>
            <a:pPr lvl="4">
              <a:lnSpc>
                <a:spcPct val="80000"/>
              </a:lnSpc>
              <a:spcAft>
                <a:spcPts val="600"/>
              </a:spcAft>
              <a:buFont typeface="Wingdings 2" panose="05020102010507070707" pitchFamily="18" charset="2"/>
              <a:buChar char=""/>
              <a:defRPr/>
            </a:pPr>
            <a:r>
              <a:rPr lang="en-US" sz="2400" dirty="0"/>
              <a:t>  </a:t>
            </a:r>
            <a:r>
              <a:rPr lang="en-US" sz="1800" dirty="0"/>
              <a:t>Impersonal letter/ direct mail/ Internet</a:t>
            </a:r>
          </a:p>
          <a:p>
            <a:pPr lvl="3">
              <a:lnSpc>
                <a:spcPct val="80000"/>
              </a:lnSpc>
              <a:spcAft>
                <a:spcPts val="600"/>
              </a:spcAft>
              <a:buFont typeface="Wingdings 2" panose="05020102010507070707" pitchFamily="18" charset="2"/>
              <a:buChar char=""/>
              <a:defRPr/>
            </a:pPr>
            <a:r>
              <a:rPr lang="en-US" sz="2400" dirty="0"/>
              <a:t>  </a:t>
            </a:r>
            <a:r>
              <a:rPr lang="en-US" sz="1800" dirty="0"/>
              <a:t>Impersonal telephone/ telemarketing</a:t>
            </a:r>
          </a:p>
          <a:p>
            <a:pPr lvl="2">
              <a:lnSpc>
                <a:spcPct val="80000"/>
              </a:lnSpc>
              <a:spcAft>
                <a:spcPts val="600"/>
              </a:spcAft>
              <a:buFont typeface="Wingdings 2" panose="05020102010507070707" pitchFamily="18" charset="2"/>
              <a:buChar char=""/>
              <a:defRPr/>
            </a:pPr>
            <a:r>
              <a:rPr lang="en-US" dirty="0"/>
              <a:t>  </a:t>
            </a:r>
            <a:r>
              <a:rPr lang="en-US" sz="1800" dirty="0"/>
              <a:t>Fundraising benefit/ special event</a:t>
            </a:r>
          </a:p>
          <a:p>
            <a:pPr marL="754063" lvl="1" indent="-342900">
              <a:lnSpc>
                <a:spcPct val="80000"/>
              </a:lnSpc>
              <a:spcAft>
                <a:spcPts val="600"/>
              </a:spcAft>
              <a:buFont typeface="Wingdings 2" panose="05020102010507070707" pitchFamily="18" charset="2"/>
              <a:buChar char=""/>
              <a:defRPr/>
            </a:pPr>
            <a:r>
              <a:rPr lang="en-US" sz="2400" dirty="0"/>
              <a:t> </a:t>
            </a:r>
            <a:r>
              <a:rPr lang="en-US" sz="1600" dirty="0"/>
              <a:t>Door-to-door</a:t>
            </a:r>
          </a:p>
          <a:p>
            <a:pPr marL="452437" indent="-342900">
              <a:lnSpc>
                <a:spcPct val="80000"/>
              </a:lnSpc>
              <a:spcAft>
                <a:spcPts val="600"/>
              </a:spcAft>
              <a:buFont typeface="Wingdings 2" panose="05020102010507070707" pitchFamily="18" charset="2"/>
              <a:buChar char=""/>
              <a:defRPr/>
            </a:pPr>
            <a:r>
              <a:rPr lang="en-US" sz="2400" dirty="0"/>
              <a:t> </a:t>
            </a:r>
            <a:r>
              <a:rPr lang="en-US" sz="1600" dirty="0"/>
              <a:t>Media/advertising/Internet</a:t>
            </a:r>
            <a:endParaRPr lang="en-US" sz="2400" dirty="0"/>
          </a:p>
        </p:txBody>
      </p:sp>
    </p:spTree>
    <p:extLst>
      <p:ext uri="{BB962C8B-B14F-4D97-AF65-F5344CB8AC3E}">
        <p14:creationId xmlns:p14="http://schemas.microsoft.com/office/powerpoint/2010/main" val="202145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728472"/>
            <a:ext cx="11308080" cy="963168"/>
          </a:xfrm>
        </p:spPr>
        <p:txBody>
          <a:bodyPr>
            <a:normAutofit/>
          </a:bodyPr>
          <a:lstStyle/>
          <a:p>
            <a:r>
              <a:rPr lang="en-US" dirty="0"/>
              <a:t>Donor and Volunteer Stewardship</a:t>
            </a:r>
          </a:p>
        </p:txBody>
      </p:sp>
      <p:sp>
        <p:nvSpPr>
          <p:cNvPr id="7" name="Content Placeholder 2">
            <a:extLst>
              <a:ext uri="{FF2B5EF4-FFF2-40B4-BE49-F238E27FC236}">
                <a16:creationId xmlns:a16="http://schemas.microsoft.com/office/drawing/2014/main" id="{87F6CFF8-CBB7-47CF-B27D-3C49E32508F9}"/>
              </a:ext>
            </a:extLst>
          </p:cNvPr>
          <p:cNvSpPr>
            <a:spLocks noGrp="1"/>
          </p:cNvSpPr>
          <p:nvPr>
            <p:ph idx="1"/>
          </p:nvPr>
        </p:nvSpPr>
        <p:spPr>
          <a:xfrm>
            <a:off x="487680" y="1569056"/>
            <a:ext cx="10972800" cy="4968904"/>
          </a:xfrm>
        </p:spPr>
        <p:txBody>
          <a:bodyPr>
            <a:noAutofit/>
          </a:bodyPr>
          <a:lstStyle/>
          <a:p>
            <a:pPr marL="109728" indent="0">
              <a:lnSpc>
                <a:spcPct val="150000"/>
              </a:lnSpc>
              <a:buNone/>
            </a:pPr>
            <a:r>
              <a:rPr lang="en-US" sz="2400" b="1" i="1" spc="150" dirty="0">
                <a:solidFill>
                  <a:schemeClr val="accent2"/>
                </a:solidFill>
              </a:rPr>
              <a:t>Giving USA Annual Report</a:t>
            </a:r>
            <a:endParaRPr lang="en-US" sz="2400" i="1" spc="150" dirty="0">
              <a:solidFill>
                <a:schemeClr val="accent2"/>
              </a:solidFill>
            </a:endParaRPr>
          </a:p>
          <a:p>
            <a:pPr marL="109728" indent="0">
              <a:lnSpc>
                <a:spcPct val="150000"/>
              </a:lnSpc>
              <a:buNone/>
            </a:pPr>
            <a:r>
              <a:rPr lang="en-US" sz="2200" dirty="0"/>
              <a:t>This annual report on donor behavior will help you understand what is important to donors and ultimately where to focus your time for stewardship. </a:t>
            </a:r>
          </a:p>
          <a:p>
            <a:pPr marL="109728" indent="0">
              <a:lnSpc>
                <a:spcPct val="150000"/>
              </a:lnSpc>
              <a:buNone/>
            </a:pPr>
            <a:endParaRPr lang="en-US" sz="1400" b="1" dirty="0">
              <a:solidFill>
                <a:schemeClr val="accent2"/>
              </a:solidFill>
            </a:endParaRPr>
          </a:p>
          <a:p>
            <a:pPr marL="109728" indent="0">
              <a:lnSpc>
                <a:spcPct val="150000"/>
              </a:lnSpc>
              <a:buNone/>
            </a:pPr>
            <a:r>
              <a:rPr lang="en-US" sz="2400" b="1" i="1" spc="150" dirty="0">
                <a:solidFill>
                  <a:schemeClr val="accent2"/>
                </a:solidFill>
              </a:rPr>
              <a:t>AFP Global Fundraising Effectiveness Project</a:t>
            </a:r>
            <a:endParaRPr lang="en-US" sz="2400" i="1" spc="150" dirty="0">
              <a:solidFill>
                <a:schemeClr val="accent2"/>
              </a:solidFill>
            </a:endParaRPr>
          </a:p>
          <a:p>
            <a:pPr marL="109728" indent="0">
              <a:lnSpc>
                <a:spcPct val="150000"/>
              </a:lnSpc>
              <a:buNone/>
            </a:pPr>
            <a:r>
              <a:rPr lang="en-US" sz="2200" dirty="0"/>
              <a:t>The decrease in year-over-year donor retention underscores that nonprofits need to invest in stewardship, thanking past supporters, showing appreciation, and demonstrating impact.</a:t>
            </a:r>
          </a:p>
        </p:txBody>
      </p:sp>
    </p:spTree>
    <p:extLst>
      <p:ext uri="{BB962C8B-B14F-4D97-AF65-F5344CB8AC3E}">
        <p14:creationId xmlns:p14="http://schemas.microsoft.com/office/powerpoint/2010/main" val="419842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7">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p:cTn id="13"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 calcmode="lin" valueType="num">
                                      <p:cBhvr>
                                        <p:cTn id="21" dur="1000" fill="hold"/>
                                        <p:tgtEl>
                                          <p:spTgt spid="7">
                                            <p:txEl>
                                              <p:pRg st="3" end="3"/>
                                            </p:txEl>
                                          </p:spTgt>
                                        </p:tgtEl>
                                        <p:attrNameLst>
                                          <p:attrName>ppt_w</p:attrName>
                                        </p:attrNameLst>
                                      </p:cBhvr>
                                      <p:tavLst>
                                        <p:tav tm="0">
                                          <p:val>
                                            <p:fltVal val="0"/>
                                          </p:val>
                                        </p:tav>
                                        <p:tav tm="100000">
                                          <p:val>
                                            <p:strVal val="#ppt_w"/>
                                          </p:val>
                                        </p:tav>
                                      </p:tavLst>
                                    </p:anim>
                                    <p:anim calcmode="lin" valueType="num">
                                      <p:cBhvr>
                                        <p:cTn id="22" dur="1000" fill="hold"/>
                                        <p:tgtEl>
                                          <p:spTgt spid="7">
                                            <p:txEl>
                                              <p:pRg st="3" end="3"/>
                                            </p:txEl>
                                          </p:spTgt>
                                        </p:tgtEl>
                                        <p:attrNameLst>
                                          <p:attrName>ppt_h</p:attrName>
                                        </p:attrNameLst>
                                      </p:cBhvr>
                                      <p:tavLst>
                                        <p:tav tm="0">
                                          <p:val>
                                            <p:fltVal val="0"/>
                                          </p:val>
                                        </p:tav>
                                        <p:tav tm="100000">
                                          <p:val>
                                            <p:strVal val="#ppt_h"/>
                                          </p:val>
                                        </p:tav>
                                      </p:tavLst>
                                    </p:anim>
                                    <p:anim calcmode="lin" valueType="num">
                                      <p:cBhvr>
                                        <p:cTn id="23" dur="1000" fill="hold"/>
                                        <p:tgtEl>
                                          <p:spTgt spid="7">
                                            <p:txEl>
                                              <p:pRg st="3" end="3"/>
                                            </p:txEl>
                                          </p:spTgt>
                                        </p:tgtEl>
                                        <p:attrNameLst>
                                          <p:attrName>style.rotation</p:attrName>
                                        </p:attrNameLst>
                                      </p:cBhvr>
                                      <p:tavLst>
                                        <p:tav tm="0">
                                          <p:val>
                                            <p:fltVal val="90"/>
                                          </p:val>
                                        </p:tav>
                                        <p:tav tm="100000">
                                          <p:val>
                                            <p:fltVal val="0"/>
                                          </p:val>
                                        </p:tav>
                                      </p:tavLst>
                                    </p:anim>
                                    <p:animEffect transition="in" filter="fade">
                                      <p:cBhvr>
                                        <p:cTn id="24" dur="1000"/>
                                        <p:tgtEl>
                                          <p:spTgt spid="7">
                                            <p:txEl>
                                              <p:pRg st="3" end="3"/>
                                            </p:txEl>
                                          </p:spTgt>
                                        </p:tgtEl>
                                      </p:cBhvr>
                                    </p:animEffect>
                                  </p:childTnLst>
                                </p:cTn>
                              </p:par>
                              <p:par>
                                <p:cTn id="25" presetID="31" presetClass="entr" presetSubtype="0"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p:cTn id="27" dur="1000" fill="hold"/>
                                        <p:tgtEl>
                                          <p:spTgt spid="7">
                                            <p:txEl>
                                              <p:pRg st="4" end="4"/>
                                            </p:txEl>
                                          </p:spTgt>
                                        </p:tgtEl>
                                        <p:attrNameLst>
                                          <p:attrName>ppt_w</p:attrName>
                                        </p:attrNameLst>
                                      </p:cBhvr>
                                      <p:tavLst>
                                        <p:tav tm="0">
                                          <p:val>
                                            <p:fltVal val="0"/>
                                          </p:val>
                                        </p:tav>
                                        <p:tav tm="100000">
                                          <p:val>
                                            <p:strVal val="#ppt_w"/>
                                          </p:val>
                                        </p:tav>
                                      </p:tavLst>
                                    </p:anim>
                                    <p:anim calcmode="lin" valueType="num">
                                      <p:cBhvr>
                                        <p:cTn id="28" dur="1000" fill="hold"/>
                                        <p:tgtEl>
                                          <p:spTgt spid="7">
                                            <p:txEl>
                                              <p:pRg st="4" end="4"/>
                                            </p:txEl>
                                          </p:spTgt>
                                        </p:tgtEl>
                                        <p:attrNameLst>
                                          <p:attrName>ppt_h</p:attrName>
                                        </p:attrNameLst>
                                      </p:cBhvr>
                                      <p:tavLst>
                                        <p:tav tm="0">
                                          <p:val>
                                            <p:fltVal val="0"/>
                                          </p:val>
                                        </p:tav>
                                        <p:tav tm="100000">
                                          <p:val>
                                            <p:strVal val="#ppt_h"/>
                                          </p:val>
                                        </p:tav>
                                      </p:tavLst>
                                    </p:anim>
                                    <p:anim calcmode="lin" valueType="num">
                                      <p:cBhvr>
                                        <p:cTn id="29" dur="1000" fill="hold"/>
                                        <p:tgtEl>
                                          <p:spTgt spid="7">
                                            <p:txEl>
                                              <p:pRg st="4" end="4"/>
                                            </p:txEl>
                                          </p:spTgt>
                                        </p:tgtEl>
                                        <p:attrNameLst>
                                          <p:attrName>style.rotation</p:attrName>
                                        </p:attrNameLst>
                                      </p:cBhvr>
                                      <p:tavLst>
                                        <p:tav tm="0">
                                          <p:val>
                                            <p:fltVal val="90"/>
                                          </p:val>
                                        </p:tav>
                                        <p:tav tm="100000">
                                          <p:val>
                                            <p:fltVal val="0"/>
                                          </p:val>
                                        </p:tav>
                                      </p:tavLst>
                                    </p:anim>
                                    <p:animEffect transition="in" filter="fade">
                                      <p:cBhvr>
                                        <p:cTn id="30"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B3ED108-15D0-4388-BFE5-2F71538B76E2}"/>
              </a:ext>
            </a:extLst>
          </p:cNvPr>
          <p:cNvPicPr>
            <a:picLocks noGrp="1" noChangeAspect="1"/>
          </p:cNvPicPr>
          <p:nvPr>
            <p:ph sz="half" idx="1"/>
          </p:nvPr>
        </p:nvPicPr>
        <p:blipFill>
          <a:blip r:embed="rId3"/>
          <a:stretch>
            <a:fillRect/>
          </a:stretch>
        </p:blipFill>
        <p:spPr>
          <a:xfrm>
            <a:off x="0" y="0"/>
            <a:ext cx="12192000" cy="6858000"/>
          </a:xfrm>
          <a:prstGeom prst="rect">
            <a:avLst/>
          </a:prstGeom>
        </p:spPr>
      </p:pic>
      <p:sp>
        <p:nvSpPr>
          <p:cNvPr id="3" name="AutoShape 2" descr="https://powerpoint.officeapps.live.com/pods/GetClipboardImage.ashx?Id=9c555fb8-4371-47d8-aec1-cfb34d33379d&amp;DC=PUS1&amp;pkey=6af1da06-bb99-4a2f-b769-fa1cf2241731&amp;wdwaccluster=PUS1">
            <a:extLst>
              <a:ext uri="{FF2B5EF4-FFF2-40B4-BE49-F238E27FC236}">
                <a16:creationId xmlns:a16="http://schemas.microsoft.com/office/drawing/2014/main" id="{E652EEFF-F2F9-4A65-9A1F-78EB2CF6B2C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AutoShape 4" descr="https://powerpoint.officeapps.live.com/pods/GetClipboardImage.ashx?Id=9c555fb8-4371-47d8-aec1-cfb34d33379d&amp;DC=PUS1&amp;pkey=6af1da06-bb99-4a2f-b769-fa1cf2241731&amp;wdwaccluster=PUS1">
            <a:extLst>
              <a:ext uri="{FF2B5EF4-FFF2-40B4-BE49-F238E27FC236}">
                <a16:creationId xmlns:a16="http://schemas.microsoft.com/office/drawing/2014/main" id="{6D44C48D-5AEB-48DC-9BBF-86F45D4895C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AutoShape 6" descr="https://powerpoint.officeapps.live.com/pods/GetClipboardImage.ashx?Id=a25cad6f-2404-451f-906e-f21812b97d4b&amp;DC=PUS1&amp;pkey=21f758f7-82ea-4b03-ae6d-966281d3d818&amp;wdwaccluster=PUS1">
            <a:extLst>
              <a:ext uri="{FF2B5EF4-FFF2-40B4-BE49-F238E27FC236}">
                <a16:creationId xmlns:a16="http://schemas.microsoft.com/office/drawing/2014/main" id="{A3F367AB-4CC1-4938-B661-2984CD570E0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8" descr="https://powerpoint.officeapps.live.com/pods/GetClipboardImage.ashx?Id=f829a11c-7b36-4927-8425-248f4812b36a&amp;DC=PUS1&amp;pkey=f2d35996-e18e-493d-8d88-32da64afd00f&amp;wdwaccluster=PUS1">
            <a:extLst>
              <a:ext uri="{FF2B5EF4-FFF2-40B4-BE49-F238E27FC236}">
                <a16:creationId xmlns:a16="http://schemas.microsoft.com/office/drawing/2014/main" id="{F0BC7816-DFBE-4773-9280-2A9B51500D64}"/>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088914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53C27E-C055-4349-ADF7-DE9CF9D9CE18}"/>
              </a:ext>
            </a:extLst>
          </p:cNvPr>
          <p:cNvSpPr>
            <a:spLocks noGrp="1"/>
          </p:cNvSpPr>
          <p:nvPr>
            <p:ph idx="1"/>
          </p:nvPr>
        </p:nvSpPr>
        <p:spPr/>
        <p:txBody>
          <a:bodyPr>
            <a:noAutofit/>
          </a:bodyPr>
          <a:lstStyle/>
          <a:p>
            <a:pPr>
              <a:lnSpc>
                <a:spcPct val="150000"/>
              </a:lnSpc>
              <a:spcAft>
                <a:spcPts val="1200"/>
              </a:spcAft>
            </a:pPr>
            <a:r>
              <a:rPr lang="en-US" sz="2200" dirty="0"/>
              <a:t>Don’t just thank donors for their money ... </a:t>
            </a:r>
            <a:r>
              <a:rPr lang="en-US" sz="2200" b="1" dirty="0"/>
              <a:t>thank them for the impact and experiences their investment brings </a:t>
            </a:r>
            <a:r>
              <a:rPr lang="en-US" sz="2200" dirty="0"/>
              <a:t>to your program and service recipients. </a:t>
            </a:r>
          </a:p>
          <a:p>
            <a:pPr>
              <a:lnSpc>
                <a:spcPct val="150000"/>
              </a:lnSpc>
              <a:spcAft>
                <a:spcPts val="1200"/>
              </a:spcAft>
            </a:pPr>
            <a:r>
              <a:rPr lang="en-US" sz="2200" dirty="0"/>
              <a:t>Provide </a:t>
            </a:r>
            <a:r>
              <a:rPr lang="en-US" sz="2200" b="1" dirty="0"/>
              <a:t>timely, thoughtful and well-crafted </a:t>
            </a:r>
            <a:r>
              <a:rPr lang="en-US" sz="2200" dirty="0"/>
              <a:t>information to donors, clearly demonstrating the significance of their gift(s)</a:t>
            </a:r>
          </a:p>
          <a:p>
            <a:pPr>
              <a:lnSpc>
                <a:spcPct val="150000"/>
              </a:lnSpc>
              <a:spcAft>
                <a:spcPts val="1200"/>
              </a:spcAft>
            </a:pPr>
            <a:r>
              <a:rPr lang="en-US" sz="2200" dirty="0"/>
              <a:t>Ensure that the funds are administered according to the </a:t>
            </a:r>
            <a:r>
              <a:rPr lang="en-US" sz="2200" b="1" dirty="0"/>
              <a:t>donor’s intent </a:t>
            </a:r>
          </a:p>
          <a:p>
            <a:pPr>
              <a:lnSpc>
                <a:spcPct val="150000"/>
              </a:lnSpc>
              <a:spcAft>
                <a:spcPts val="1200"/>
              </a:spcAft>
            </a:pPr>
            <a:r>
              <a:rPr lang="en-US" sz="2200" dirty="0"/>
              <a:t>Perform </a:t>
            </a:r>
            <a:r>
              <a:rPr lang="en-US" sz="2200" b="1" dirty="0"/>
              <a:t>stewardship activities </a:t>
            </a:r>
            <a:r>
              <a:rPr lang="en-US" sz="2200" dirty="0"/>
              <a:t>all year long </a:t>
            </a:r>
          </a:p>
          <a:p>
            <a:pPr>
              <a:lnSpc>
                <a:spcPct val="150000"/>
              </a:lnSpc>
              <a:spcAft>
                <a:spcPts val="1200"/>
              </a:spcAft>
            </a:pPr>
            <a:r>
              <a:rPr lang="en-US" sz="2200" dirty="0"/>
              <a:t>Seek to include </a:t>
            </a:r>
            <a:r>
              <a:rPr lang="en-US" sz="2200" b="1" dirty="0"/>
              <a:t>stewardship in the greater organizational community </a:t>
            </a:r>
            <a:r>
              <a:rPr lang="en-US" sz="2200" dirty="0"/>
              <a:t>of leaders</a:t>
            </a:r>
          </a:p>
        </p:txBody>
      </p:sp>
      <p:sp>
        <p:nvSpPr>
          <p:cNvPr id="2" name="Title 1">
            <a:extLst>
              <a:ext uri="{FF2B5EF4-FFF2-40B4-BE49-F238E27FC236}">
                <a16:creationId xmlns:a16="http://schemas.microsoft.com/office/drawing/2014/main" id="{1C9ED282-7F0C-46C4-8ED3-A90006DDADE8}"/>
              </a:ext>
            </a:extLst>
          </p:cNvPr>
          <p:cNvSpPr>
            <a:spLocks noGrp="1"/>
          </p:cNvSpPr>
          <p:nvPr>
            <p:ph type="title"/>
          </p:nvPr>
        </p:nvSpPr>
        <p:spPr/>
        <p:txBody>
          <a:bodyPr>
            <a:normAutofit/>
          </a:bodyPr>
          <a:lstStyle/>
          <a:p>
            <a:r>
              <a:rPr lang="en-US" dirty="0"/>
              <a:t>Practices of Stewardship</a:t>
            </a:r>
          </a:p>
        </p:txBody>
      </p:sp>
    </p:spTree>
    <p:extLst>
      <p:ext uri="{BB962C8B-B14F-4D97-AF65-F5344CB8AC3E}">
        <p14:creationId xmlns:p14="http://schemas.microsoft.com/office/powerpoint/2010/main" val="2112486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Return to the Personal</a:t>
            </a:r>
            <a:endParaRPr lang="en-US" b="1" dirty="0"/>
          </a:p>
        </p:txBody>
      </p:sp>
      <p:sp>
        <p:nvSpPr>
          <p:cNvPr id="3" name="AutoShape 2" descr="https://powerpoint.officeapps.live.com/pods/GetClipboardImage.ashx?Id=9c555fb8-4371-47d8-aec1-cfb34d33379d&amp;DC=PUS1&amp;pkey=6af1da06-bb99-4a2f-b769-fa1cf2241731&amp;wdwaccluster=PUS1">
            <a:extLst>
              <a:ext uri="{FF2B5EF4-FFF2-40B4-BE49-F238E27FC236}">
                <a16:creationId xmlns:a16="http://schemas.microsoft.com/office/drawing/2014/main" id="{E652EEFF-F2F9-4A65-9A1F-78EB2CF6B2C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AutoShape 4" descr="https://powerpoint.officeapps.live.com/pods/GetClipboardImage.ashx?Id=9c555fb8-4371-47d8-aec1-cfb34d33379d&amp;DC=PUS1&amp;pkey=6af1da06-bb99-4a2f-b769-fa1cf2241731&amp;wdwaccluster=PUS1">
            <a:extLst>
              <a:ext uri="{FF2B5EF4-FFF2-40B4-BE49-F238E27FC236}">
                <a16:creationId xmlns:a16="http://schemas.microsoft.com/office/drawing/2014/main" id="{6D44C48D-5AEB-48DC-9BBF-86F45D4895C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AutoShape 6" descr="https://powerpoint.officeapps.live.com/pods/GetClipboardImage.ashx?Id=a25cad6f-2404-451f-906e-f21812b97d4b&amp;DC=PUS1&amp;pkey=21f758f7-82ea-4b03-ae6d-966281d3d818&amp;wdwaccluster=PUS1">
            <a:extLst>
              <a:ext uri="{FF2B5EF4-FFF2-40B4-BE49-F238E27FC236}">
                <a16:creationId xmlns:a16="http://schemas.microsoft.com/office/drawing/2014/main" id="{A3F367AB-4CC1-4938-B661-2984CD570E0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Rectangle 8">
            <a:extLst>
              <a:ext uri="{FF2B5EF4-FFF2-40B4-BE49-F238E27FC236}">
                <a16:creationId xmlns:a16="http://schemas.microsoft.com/office/drawing/2014/main" id="{B32FD33B-62AB-43A4-8769-9F32716D9172}"/>
              </a:ext>
            </a:extLst>
          </p:cNvPr>
          <p:cNvSpPr/>
          <p:nvPr/>
        </p:nvSpPr>
        <p:spPr>
          <a:xfrm>
            <a:off x="339560" y="1985679"/>
            <a:ext cx="11651205" cy="3801041"/>
          </a:xfrm>
          <a:prstGeom prst="rect">
            <a:avLst/>
          </a:prstGeom>
        </p:spPr>
        <p:txBody>
          <a:bodyPr wrap="square">
            <a:spAutoFit/>
          </a:bodyPr>
          <a:lstStyle/>
          <a:p>
            <a:pPr marL="342900" indent="-342900" fontAlgn="base">
              <a:spcAft>
                <a:spcPts val="1800"/>
              </a:spcAft>
              <a:buFont typeface="Arial" panose="020B0604020202020204" pitchFamily="34" charset="0"/>
              <a:buChar char="•"/>
            </a:pPr>
            <a:r>
              <a:rPr lang="en-US" sz="2200" dirty="0">
                <a:solidFill>
                  <a:schemeClr val="tx2"/>
                </a:solidFill>
              </a:rPr>
              <a:t>​Research tells us that many donors will make another gift because of a personal thank you </a:t>
            </a:r>
            <a:r>
              <a:rPr lang="en-US" sz="2200" u="sng" dirty="0">
                <a:solidFill>
                  <a:schemeClr val="tx2"/>
                </a:solidFill>
              </a:rPr>
              <a:t>call</a:t>
            </a:r>
            <a:r>
              <a:rPr lang="en-US" sz="2200" dirty="0">
                <a:solidFill>
                  <a:schemeClr val="tx2"/>
                </a:solidFill>
              </a:rPr>
              <a:t>. </a:t>
            </a:r>
          </a:p>
          <a:p>
            <a:pPr marL="285750" indent="-285750" fontAlgn="base">
              <a:spcAft>
                <a:spcPts val="1800"/>
              </a:spcAft>
              <a:buFont typeface="Arial" panose="020B0604020202020204" pitchFamily="34" charset="0"/>
              <a:buChar char="•"/>
            </a:pPr>
            <a:r>
              <a:rPr lang="en-US" sz="2200" dirty="0">
                <a:solidFill>
                  <a:schemeClr val="tx2"/>
                </a:solidFill>
              </a:rPr>
              <a:t>Donors are likely to give again because of a positive experience at a donor appreciation event. ​</a:t>
            </a:r>
          </a:p>
          <a:p>
            <a:pPr marL="285750" indent="-285750" fontAlgn="base">
              <a:spcAft>
                <a:spcPts val="3000"/>
              </a:spcAft>
              <a:buFont typeface="Arial" panose="020B0604020202020204" pitchFamily="34" charset="0"/>
              <a:buChar char="•"/>
            </a:pPr>
            <a:r>
              <a:rPr lang="en-US" sz="2200" dirty="0">
                <a:solidFill>
                  <a:schemeClr val="tx2"/>
                </a:solidFill>
              </a:rPr>
              <a:t>Donors give to make the world a better place. </a:t>
            </a:r>
          </a:p>
          <a:p>
            <a:pPr algn="ctr" fontAlgn="base"/>
            <a:r>
              <a:rPr lang="en-US" sz="2400" b="1" spc="200" dirty="0">
                <a:solidFill>
                  <a:schemeClr val="accent2"/>
                </a:solidFill>
              </a:rPr>
              <a:t>Time, talent, and treasure …</a:t>
            </a:r>
          </a:p>
          <a:p>
            <a:pPr algn="ctr" fontAlgn="base"/>
            <a:endParaRPr lang="en-US" sz="2400" b="1" spc="200" dirty="0">
              <a:solidFill>
                <a:schemeClr val="accent2"/>
              </a:solidFill>
            </a:endParaRPr>
          </a:p>
          <a:p>
            <a:pPr algn="ctr" fontAlgn="base"/>
            <a:r>
              <a:rPr lang="en-US" sz="2400" b="1" spc="200" dirty="0">
                <a:solidFill>
                  <a:schemeClr val="accent2"/>
                </a:solidFill>
              </a:rPr>
              <a:t>&amp;</a:t>
            </a:r>
          </a:p>
          <a:p>
            <a:pPr algn="ctr" fontAlgn="base"/>
            <a:endParaRPr lang="en-US" sz="2400" b="1" spc="200" dirty="0">
              <a:solidFill>
                <a:schemeClr val="accent2"/>
              </a:solidFill>
            </a:endParaRPr>
          </a:p>
          <a:p>
            <a:pPr algn="ctr" fontAlgn="base"/>
            <a:r>
              <a:rPr lang="en-US" sz="2400" b="1" spc="200" dirty="0">
                <a:solidFill>
                  <a:schemeClr val="accent2"/>
                </a:solidFill>
              </a:rPr>
              <a:t>… testimony, ties, and trust!</a:t>
            </a:r>
          </a:p>
        </p:txBody>
      </p:sp>
    </p:spTree>
    <p:extLst>
      <p:ext uri="{BB962C8B-B14F-4D97-AF65-F5344CB8AC3E}">
        <p14:creationId xmlns:p14="http://schemas.microsoft.com/office/powerpoint/2010/main" val="2192877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animEffect transition="in" filter="fade">
                                      <p:cBhvr>
                                        <p:cTn id="7" dur="1000"/>
                                        <p:tgtEl>
                                          <p:spTgt spid="9">
                                            <p:txEl>
                                              <p:pRg st="3" end="3"/>
                                            </p:txEl>
                                          </p:spTgt>
                                        </p:tgtEl>
                                      </p:cBhvr>
                                    </p:animEffect>
                                    <p:anim calcmode="lin" valueType="num">
                                      <p:cBhvr>
                                        <p:cTn id="8"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5" end="5"/>
                                            </p:txEl>
                                          </p:spTgt>
                                        </p:tgtEl>
                                        <p:attrNameLst>
                                          <p:attrName>style.visibility</p:attrName>
                                        </p:attrNameLst>
                                      </p:cBhvr>
                                      <p:to>
                                        <p:strVal val="visible"/>
                                      </p:to>
                                    </p:set>
                                    <p:animEffect transition="in" filter="fade">
                                      <p:cBhvr>
                                        <p:cTn id="14" dur="1000"/>
                                        <p:tgtEl>
                                          <p:spTgt spid="9">
                                            <p:txEl>
                                              <p:pRg st="5" end="5"/>
                                            </p:txEl>
                                          </p:spTgt>
                                        </p:tgtEl>
                                      </p:cBhvr>
                                    </p:animEffect>
                                    <p:anim calcmode="lin" valueType="num">
                                      <p:cBhvr>
                                        <p:cTn id="15"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5" end="5"/>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xEl>
                                              <p:pRg st="7" end="7"/>
                                            </p:txEl>
                                          </p:spTgt>
                                        </p:tgtEl>
                                        <p:attrNameLst>
                                          <p:attrName>style.visibility</p:attrName>
                                        </p:attrNameLst>
                                      </p:cBhvr>
                                      <p:to>
                                        <p:strVal val="visible"/>
                                      </p:to>
                                    </p:set>
                                    <p:animEffect transition="in" filter="fade">
                                      <p:cBhvr>
                                        <p:cTn id="19" dur="1000"/>
                                        <p:tgtEl>
                                          <p:spTgt spid="9">
                                            <p:txEl>
                                              <p:pRg st="7" end="7"/>
                                            </p:txEl>
                                          </p:spTgt>
                                        </p:tgtEl>
                                      </p:cBhvr>
                                    </p:animEffect>
                                    <p:anim calcmode="lin" valueType="num">
                                      <p:cBhvr>
                                        <p:cTn id="20"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76300" y="929750"/>
            <a:ext cx="10439400" cy="4998499"/>
          </a:xfrm>
        </p:spPr>
        <p:txBody>
          <a:bodyPr>
            <a:normAutofit/>
          </a:bodyPr>
          <a:lstStyle/>
          <a:p>
            <a:pPr marL="1200150" lvl="2" indent="-285750">
              <a:buFontTx/>
              <a:buChar char="-"/>
            </a:pPr>
            <a:endParaRPr lang="en-US" sz="1500" dirty="0"/>
          </a:p>
          <a:p>
            <a:pPr marL="285750" indent="-285750">
              <a:buFontTx/>
              <a:buChar char="-"/>
            </a:pPr>
            <a:endParaRPr lang="en-US" sz="1800" dirty="0"/>
          </a:p>
          <a:p>
            <a:pPr marL="285750" indent="-285750">
              <a:buFontTx/>
              <a:buChar char="-"/>
            </a:pPr>
            <a:endParaRPr lang="en-US" sz="1800" dirty="0"/>
          </a:p>
          <a:p>
            <a:pPr marL="285750" indent="-285750">
              <a:buFontTx/>
              <a:buChar char="-"/>
            </a:pPr>
            <a:endParaRPr lang="en-US" sz="1800" dirty="0"/>
          </a:p>
          <a:p>
            <a:pPr marL="0" lvl="1" indent="0" algn="ctr">
              <a:buNone/>
            </a:pPr>
            <a:r>
              <a:rPr lang="en-US" sz="5400" b="1" i="1" dirty="0">
                <a:solidFill>
                  <a:schemeClr val="accent1"/>
                </a:solidFill>
                <a:latin typeface="Georgia" panose="02040502050405020303" pitchFamily="18" charset="0"/>
              </a:rPr>
              <a:t>“</a:t>
            </a:r>
            <a:r>
              <a:rPr lang="en-US" sz="3200" b="1" i="1" dirty="0">
                <a:latin typeface="Georgia" panose="02040502050405020303" pitchFamily="18" charset="0"/>
              </a:rPr>
              <a:t>Focus on the people first, not the numbers, </a:t>
            </a:r>
          </a:p>
          <a:p>
            <a:pPr marL="0" lvl="1" indent="0" algn="ctr">
              <a:buNone/>
            </a:pPr>
            <a:r>
              <a:rPr lang="en-US" sz="3200" b="1" i="1" dirty="0">
                <a:latin typeface="Georgia" panose="02040502050405020303" pitchFamily="18" charset="0"/>
              </a:rPr>
              <a:t>and the numbers will take care of themselves.</a:t>
            </a:r>
            <a:r>
              <a:rPr lang="en-US" sz="5400" b="1" i="1" dirty="0">
                <a:solidFill>
                  <a:schemeClr val="accent1"/>
                </a:solidFill>
                <a:latin typeface="Georgia" panose="02040502050405020303" pitchFamily="18" charset="0"/>
              </a:rPr>
              <a:t>”</a:t>
            </a:r>
            <a:r>
              <a:rPr lang="en-US" sz="3200" b="1" i="1" dirty="0">
                <a:latin typeface="Georgia" panose="02040502050405020303" pitchFamily="18" charset="0"/>
              </a:rPr>
              <a:t> </a:t>
            </a:r>
          </a:p>
          <a:p>
            <a:pPr marL="0" indent="0">
              <a:buNone/>
            </a:pPr>
            <a:endParaRPr lang="en-US" sz="1800" dirty="0"/>
          </a:p>
        </p:txBody>
      </p:sp>
    </p:spTree>
    <p:extLst>
      <p:ext uri="{BB962C8B-B14F-4D97-AF65-F5344CB8AC3E}">
        <p14:creationId xmlns:p14="http://schemas.microsoft.com/office/powerpoint/2010/main" val="361286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4724C-17AF-42C2-BF7A-9E78C8A2D474}"/>
              </a:ext>
            </a:extLst>
          </p:cNvPr>
          <p:cNvPicPr>
            <a:picLocks noChangeAspect="1"/>
          </p:cNvPicPr>
          <p:nvPr/>
        </p:nvPicPr>
        <p:blipFill rotWithShape="1">
          <a:blip r:embed="rId3"/>
          <a:srcRect b="7450"/>
          <a:stretch/>
        </p:blipFill>
        <p:spPr>
          <a:xfrm>
            <a:off x="2832854" y="1260765"/>
            <a:ext cx="5713136" cy="3796145"/>
          </a:xfrm>
          <a:prstGeom prst="rect">
            <a:avLst/>
          </a:prstGeom>
          <a:ln>
            <a:noFill/>
          </a:ln>
          <a:effectLst>
            <a:softEdge rad="317500"/>
          </a:effectLst>
        </p:spPr>
      </p:pic>
    </p:spTree>
    <p:extLst>
      <p:ext uri="{BB962C8B-B14F-4D97-AF65-F5344CB8AC3E}">
        <p14:creationId xmlns:p14="http://schemas.microsoft.com/office/powerpoint/2010/main" val="200475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FA65B-76CD-5D76-3683-15101F8F3D77}"/>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54C6A946-6640-E9ED-E19E-0EBA70916E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296" y="1681164"/>
            <a:ext cx="11289408" cy="504493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AE2DEEF-F381-E482-C5BF-FF528AC795C5}"/>
              </a:ext>
            </a:extLst>
          </p:cNvPr>
          <p:cNvSpPr>
            <a:spLocks noGrp="1"/>
          </p:cNvSpPr>
          <p:nvPr>
            <p:ph idx="1"/>
          </p:nvPr>
        </p:nvSpPr>
        <p:spPr>
          <a:xfrm>
            <a:off x="2590800" y="1943101"/>
            <a:ext cx="9149904" cy="4795694"/>
          </a:xfrm>
        </p:spPr>
        <p:txBody>
          <a:bodyPr>
            <a:normAutofit lnSpcReduction="10000"/>
          </a:bodyPr>
          <a:lstStyle/>
          <a:p>
            <a:pPr marL="411480" algn="r" rtl="0">
              <a:buNone/>
            </a:pPr>
            <a:r>
              <a:rPr lang="en-US" sz="3300" b="1" i="0" u="none" strike="noStrike" dirty="0">
                <a:solidFill>
                  <a:srgbClr val="455F51"/>
                </a:solidFill>
                <a:effectLst/>
                <a:latin typeface="Calibri" panose="020F0502020204030204" pitchFamily="34" charset="0"/>
              </a:rPr>
              <a:t>Jacobson Group Consulting</a:t>
            </a:r>
            <a:r>
              <a:rPr lang="en-US" sz="3300" b="0" i="0" u="none" strike="noStrike" dirty="0">
                <a:solidFill>
                  <a:srgbClr val="455F51"/>
                </a:solidFill>
                <a:effectLst/>
                <a:latin typeface="Calibri" panose="020F0502020204030204" pitchFamily="34" charset="0"/>
              </a:rPr>
              <a:t> </a:t>
            </a:r>
            <a:r>
              <a:rPr lang="en-US" sz="2800" b="0" i="0" u="none" strike="noStrike" dirty="0">
                <a:solidFill>
                  <a:srgbClr val="455F51"/>
                </a:solidFill>
                <a:effectLst/>
                <a:latin typeface="Calibri" panose="020F0502020204030204" pitchFamily="34" charset="0"/>
              </a:rPr>
              <a:t>will provide (1) one-hour virtual meeting, </a:t>
            </a:r>
            <a:r>
              <a:rPr lang="en-US" sz="2800" b="0" i="1" u="none" strike="noStrike" dirty="0">
                <a:solidFill>
                  <a:srgbClr val="455F51"/>
                </a:solidFill>
                <a:effectLst/>
                <a:latin typeface="Calibri" panose="020F0502020204030204" pitchFamily="34" charset="0"/>
              </a:rPr>
              <a:t>pro bono</a:t>
            </a:r>
            <a:r>
              <a:rPr lang="en-US" sz="2800" b="0" i="0" u="none" strike="noStrike" dirty="0">
                <a:solidFill>
                  <a:srgbClr val="455F51"/>
                </a:solidFill>
                <a:effectLst/>
                <a:latin typeface="Calibri" panose="020F0502020204030204" pitchFamily="34" charset="0"/>
              </a:rPr>
              <a:t>, to each registered organization to facilitate one-on-one or small group coaching within five months following this workshop (September – February).</a:t>
            </a:r>
            <a:endParaRPr lang="en-US" b="0" dirty="0">
              <a:effectLst/>
            </a:endParaRPr>
          </a:p>
          <a:p>
            <a:pPr marL="411480" algn="r" rtl="0">
              <a:spcBef>
                <a:spcPts val="300"/>
              </a:spcBef>
              <a:buNone/>
            </a:pPr>
            <a:r>
              <a:rPr lang="en-US" sz="2800" b="0" i="0" u="none" strike="noStrike" dirty="0">
                <a:solidFill>
                  <a:srgbClr val="455F51"/>
                </a:solidFill>
                <a:effectLst/>
                <a:latin typeface="Calibri" panose="020F0502020204030204" pitchFamily="34" charset="0"/>
              </a:rPr>
              <a:t> </a:t>
            </a:r>
            <a:endParaRPr lang="en-US" b="0" dirty="0">
              <a:effectLst/>
            </a:endParaRPr>
          </a:p>
          <a:p>
            <a:pPr marL="411480" algn="r" rtl="0">
              <a:spcBef>
                <a:spcPts val="300"/>
              </a:spcBef>
              <a:buNone/>
            </a:pPr>
            <a:r>
              <a:rPr lang="en-US" sz="2800" b="0" i="1" u="none" strike="noStrike" dirty="0">
                <a:solidFill>
                  <a:srgbClr val="455F51"/>
                </a:solidFill>
                <a:effectLst/>
                <a:latin typeface="Calibri" panose="020F0502020204030204" pitchFamily="34" charset="0"/>
              </a:rPr>
              <a:t> </a:t>
            </a:r>
            <a:endParaRPr lang="en-US" b="0" dirty="0">
              <a:effectLst/>
            </a:endParaRPr>
          </a:p>
          <a:p>
            <a:pPr marL="411480" algn="r" rtl="0">
              <a:spcBef>
                <a:spcPts val="300"/>
              </a:spcBef>
              <a:buNone/>
            </a:pPr>
            <a:br>
              <a:rPr lang="en-US" b="0" dirty="0">
                <a:effectLst/>
              </a:rPr>
            </a:br>
            <a:r>
              <a:rPr lang="en-US" sz="2800" b="0" i="1" u="none" strike="noStrike" dirty="0">
                <a:solidFill>
                  <a:srgbClr val="455F51"/>
                </a:solidFill>
                <a:effectLst/>
                <a:latin typeface="Calibri" panose="020F0502020204030204" pitchFamily="34" charset="0"/>
              </a:rPr>
              <a:t>Contact:</a:t>
            </a:r>
            <a:endParaRPr lang="en-US" b="0" dirty="0">
              <a:effectLst/>
            </a:endParaRPr>
          </a:p>
          <a:p>
            <a:pPr marL="411480" algn="r" rtl="0">
              <a:spcBef>
                <a:spcPts val="300"/>
              </a:spcBef>
              <a:buNone/>
            </a:pPr>
            <a:r>
              <a:rPr lang="en-US" sz="2800" b="1" i="1" u="sng" strike="noStrike" dirty="0">
                <a:solidFill>
                  <a:srgbClr val="005727"/>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leighann@JacobsonGroupConsulting.com</a:t>
            </a:r>
            <a:r>
              <a:rPr lang="en-US" sz="2800" b="1" i="1" u="none" strike="noStrike" dirty="0">
                <a:solidFill>
                  <a:srgbClr val="005727"/>
                </a:solidFill>
                <a:effectLst/>
                <a:latin typeface="Calibri" panose="020F0502020204030204" pitchFamily="34" charset="0"/>
              </a:rPr>
              <a:t> </a:t>
            </a:r>
            <a:endParaRPr lang="en-US" b="0" dirty="0">
              <a:solidFill>
                <a:srgbClr val="005727"/>
              </a:solidFill>
              <a:effectLst/>
            </a:endParaRPr>
          </a:p>
          <a:p>
            <a:pPr marL="411480" algn="r" rtl="0">
              <a:spcBef>
                <a:spcPts val="300"/>
              </a:spcBef>
              <a:buNone/>
            </a:pPr>
            <a:r>
              <a:rPr lang="en-US" sz="2800" b="0" i="1" u="none" strike="noStrike" dirty="0">
                <a:solidFill>
                  <a:srgbClr val="455F51"/>
                </a:solidFill>
                <a:effectLst/>
                <a:latin typeface="Calibri" panose="020F0502020204030204" pitchFamily="34" charset="0"/>
              </a:rPr>
              <a:t>to arrange a mutually convenient coaching session</a:t>
            </a:r>
            <a:endParaRPr lang="en-US" b="0" dirty="0">
              <a:effectLst/>
            </a:endParaRPr>
          </a:p>
          <a:p>
            <a:pPr>
              <a:buNone/>
            </a:pPr>
            <a:br>
              <a:rPr lang="en-US" dirty="0"/>
            </a:br>
            <a:endParaRPr lang="en-US" sz="1800" dirty="0">
              <a:solidFill>
                <a:srgbClr val="005727"/>
              </a:solidFill>
            </a:endParaRPr>
          </a:p>
        </p:txBody>
      </p:sp>
      <p:sp>
        <p:nvSpPr>
          <p:cNvPr id="2" name="Title 1">
            <a:extLst>
              <a:ext uri="{FF2B5EF4-FFF2-40B4-BE49-F238E27FC236}">
                <a16:creationId xmlns:a16="http://schemas.microsoft.com/office/drawing/2014/main" id="{D337B9E3-FC6C-12D8-6029-666020052369}"/>
              </a:ext>
            </a:extLst>
          </p:cNvPr>
          <p:cNvSpPr>
            <a:spLocks noGrp="1"/>
          </p:cNvSpPr>
          <p:nvPr>
            <p:ph type="title"/>
          </p:nvPr>
        </p:nvSpPr>
        <p:spPr/>
        <p:txBody>
          <a:bodyPr>
            <a:normAutofit/>
          </a:bodyPr>
          <a:lstStyle/>
          <a:p>
            <a:pPr algn="ctr"/>
            <a:r>
              <a:rPr lang="en-US" sz="2800" i="1" dirty="0">
                <a:latin typeface="Georgia" panose="02040502050405020303" pitchFamily="18" charset="0"/>
              </a:rPr>
              <a:t>Virtual Coaching Offer </a:t>
            </a:r>
          </a:p>
        </p:txBody>
      </p:sp>
      <p:sp>
        <p:nvSpPr>
          <p:cNvPr id="5" name="TextBox 4">
            <a:extLst>
              <a:ext uri="{FF2B5EF4-FFF2-40B4-BE49-F238E27FC236}">
                <a16:creationId xmlns:a16="http://schemas.microsoft.com/office/drawing/2014/main" id="{7756BA62-AE90-67BB-AAA9-1DD8AB31C179}"/>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7" name="TextBox 6">
            <a:extLst>
              <a:ext uri="{FF2B5EF4-FFF2-40B4-BE49-F238E27FC236}">
                <a16:creationId xmlns:a16="http://schemas.microsoft.com/office/drawing/2014/main" id="{D893B73B-FD35-398B-63B3-9FBE32B2CF68}"/>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9" name="TextBox 8">
            <a:extLst>
              <a:ext uri="{FF2B5EF4-FFF2-40B4-BE49-F238E27FC236}">
                <a16:creationId xmlns:a16="http://schemas.microsoft.com/office/drawing/2014/main" id="{E9CEA634-1829-B89E-3799-6B7B41ACDB56}"/>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13" name="TextBox 12">
            <a:extLst>
              <a:ext uri="{FF2B5EF4-FFF2-40B4-BE49-F238E27FC236}">
                <a16:creationId xmlns:a16="http://schemas.microsoft.com/office/drawing/2014/main" id="{F9FB6577-DFE7-C965-BDBF-74381E1118B8}"/>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15" name="TextBox 14">
            <a:extLst>
              <a:ext uri="{FF2B5EF4-FFF2-40B4-BE49-F238E27FC236}">
                <a16:creationId xmlns:a16="http://schemas.microsoft.com/office/drawing/2014/main" id="{AD0E54CD-DAF9-3C42-9422-1D9AEAFF3B35}"/>
              </a:ext>
            </a:extLst>
          </p:cNvPr>
          <p:cNvSpPr txBox="1"/>
          <p:nvPr/>
        </p:nvSpPr>
        <p:spPr>
          <a:xfrm>
            <a:off x="3046863" y="3247746"/>
            <a:ext cx="6093724" cy="369332"/>
          </a:xfrm>
          <a:prstGeom prst="rect">
            <a:avLst/>
          </a:prstGeom>
          <a:noFill/>
        </p:spPr>
        <p:txBody>
          <a:bodyPr wrap="square">
            <a:spAutoFit/>
          </a:bodyPr>
          <a:lstStyle/>
          <a:p>
            <a:r>
              <a:rPr lang="en-US" b="0" dirty="0">
                <a:effectLst/>
              </a:rPr>
              <a:t> </a:t>
            </a:r>
            <a:endParaRPr lang="en-US" dirty="0"/>
          </a:p>
        </p:txBody>
      </p:sp>
      <p:sp>
        <p:nvSpPr>
          <p:cNvPr id="6" name="TextBox 5">
            <a:extLst>
              <a:ext uri="{FF2B5EF4-FFF2-40B4-BE49-F238E27FC236}">
                <a16:creationId xmlns:a16="http://schemas.microsoft.com/office/drawing/2014/main" id="{09494FE0-72B6-662D-D0B8-D0119B7D2197}"/>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Tree>
    <p:extLst>
      <p:ext uri="{BB962C8B-B14F-4D97-AF65-F5344CB8AC3E}">
        <p14:creationId xmlns:p14="http://schemas.microsoft.com/office/powerpoint/2010/main" val="36755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E47361-406F-48CB-A9F0-8921EA45A09C}"/>
              </a:ext>
            </a:extLst>
          </p:cNvPr>
          <p:cNvPicPr>
            <a:picLocks noChangeAspect="1"/>
          </p:cNvPicPr>
          <p:nvPr/>
        </p:nvPicPr>
        <p:blipFill>
          <a:blip r:embed="rId3"/>
          <a:stretch>
            <a:fillRect/>
          </a:stretch>
        </p:blipFill>
        <p:spPr>
          <a:xfrm>
            <a:off x="4740060" y="1722034"/>
            <a:ext cx="2706859" cy="4676037"/>
          </a:xfrm>
          <a:prstGeom prst="rect">
            <a:avLst/>
          </a:prstGeom>
        </p:spPr>
      </p:pic>
      <p:sp>
        <p:nvSpPr>
          <p:cNvPr id="9" name="Title 8">
            <a:extLst>
              <a:ext uri="{FF2B5EF4-FFF2-40B4-BE49-F238E27FC236}">
                <a16:creationId xmlns:a16="http://schemas.microsoft.com/office/drawing/2014/main" id="{CFB3D79F-CB73-815F-BA66-72EC6FB3C092}"/>
              </a:ext>
            </a:extLst>
          </p:cNvPr>
          <p:cNvSpPr>
            <a:spLocks noGrp="1"/>
          </p:cNvSpPr>
          <p:nvPr>
            <p:ph type="title"/>
          </p:nvPr>
        </p:nvSpPr>
        <p:spPr/>
        <p:txBody>
          <a:bodyPr/>
          <a:lstStyle/>
          <a:p>
            <a:r>
              <a:rPr lang="en-US" dirty="0"/>
              <a:t>Questions and Feedback</a:t>
            </a:r>
          </a:p>
        </p:txBody>
      </p:sp>
      <p:sp>
        <p:nvSpPr>
          <p:cNvPr id="3" name="TextBox 2">
            <a:extLst>
              <a:ext uri="{FF2B5EF4-FFF2-40B4-BE49-F238E27FC236}">
                <a16:creationId xmlns:a16="http://schemas.microsoft.com/office/drawing/2014/main" id="{169BB7C2-3F5E-425B-F4D2-1316CB4511CB}"/>
              </a:ext>
            </a:extLst>
          </p:cNvPr>
          <p:cNvSpPr txBox="1"/>
          <p:nvPr/>
        </p:nvSpPr>
        <p:spPr>
          <a:xfrm>
            <a:off x="5742432" y="5554736"/>
            <a:ext cx="6096000" cy="1015663"/>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6633"/>
                </a:solidFill>
                <a:effectLst/>
                <a:uLnTx/>
                <a:uFillTx/>
                <a:latin typeface="Playfair Display"/>
                <a:ea typeface="+mn-ea"/>
                <a:cs typeface="+mn-cs"/>
              </a:rPr>
              <a:t>“Faith asks us to take small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6633"/>
                </a:solidFill>
                <a:effectLst/>
                <a:uLnTx/>
                <a:uFillTx/>
                <a:latin typeface="Playfair Display"/>
                <a:ea typeface="+mn-ea"/>
                <a:cs typeface="+mn-cs"/>
              </a:rPr>
              <a:t>steps daily — seeds of generosity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6633"/>
                </a:solidFill>
                <a:effectLst/>
                <a:uLnTx/>
                <a:uFillTx/>
                <a:latin typeface="Playfair Display"/>
                <a:ea typeface="+mn-ea"/>
                <a:cs typeface="+mn-cs"/>
              </a:rPr>
              <a:t>that grow into abundance.”</a:t>
            </a:r>
          </a:p>
        </p:txBody>
      </p:sp>
    </p:spTree>
    <p:extLst>
      <p:ext uri="{BB962C8B-B14F-4D97-AF65-F5344CB8AC3E}">
        <p14:creationId xmlns:p14="http://schemas.microsoft.com/office/powerpoint/2010/main" val="27751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109728" indent="0" algn="ctr">
              <a:spcAft>
                <a:spcPts val="1200"/>
              </a:spcAft>
              <a:buNone/>
            </a:pPr>
            <a:r>
              <a:rPr lang="en-US" sz="3200" b="1" dirty="0"/>
              <a:t>Leigh Ann M. Jacobson, CFRE</a:t>
            </a:r>
          </a:p>
          <a:p>
            <a:pPr marL="109728" indent="0" algn="ctr">
              <a:spcAft>
                <a:spcPts val="1200"/>
              </a:spcAft>
              <a:buNone/>
            </a:pPr>
            <a:r>
              <a:rPr lang="en-US" sz="3200" b="1" dirty="0">
                <a:solidFill>
                  <a:schemeClr val="accent2"/>
                </a:solidFill>
              </a:rPr>
              <a:t>Founder &amp; Principal, Jacobson Group Consulting</a:t>
            </a:r>
          </a:p>
          <a:p>
            <a:pPr marL="109728" indent="0" algn="ctr">
              <a:spcAft>
                <a:spcPts val="1200"/>
              </a:spcAft>
              <a:buNone/>
            </a:pPr>
            <a:r>
              <a:rPr lang="en-US" sz="3200" b="1" dirty="0"/>
              <a:t>leighann@JacobsonGroupConsulting.com  </a:t>
            </a:r>
          </a:p>
          <a:p>
            <a:pPr marL="109728" indent="0" algn="ctr">
              <a:spcAft>
                <a:spcPts val="1200"/>
              </a:spcAft>
              <a:buNone/>
            </a:pPr>
            <a:r>
              <a:rPr lang="en-US" dirty="0"/>
              <a:t>Direct Cell: 847-636-6618</a:t>
            </a:r>
            <a:br>
              <a:rPr lang="en-US" i="1" dirty="0"/>
            </a:br>
            <a:endParaRPr lang="en-US" i="1" dirty="0"/>
          </a:p>
          <a:p>
            <a:pPr marL="463550" indent="0" algn="ctr">
              <a:spcAft>
                <a:spcPts val="1200"/>
              </a:spcAft>
              <a:buNone/>
            </a:pPr>
            <a:br>
              <a:rPr lang="en-US" i="1" dirty="0"/>
            </a:br>
            <a:r>
              <a:rPr lang="en-US" spc="100" dirty="0"/>
              <a:t>www.linkedin.com/in/JacobsonGroupConsulting</a:t>
            </a:r>
          </a:p>
          <a:p>
            <a:pPr marL="109728" indent="0" algn="ctr">
              <a:spcAft>
                <a:spcPts val="1200"/>
              </a:spcAft>
              <a:buNone/>
            </a:pPr>
            <a:r>
              <a:rPr lang="en-US" dirty="0"/>
              <a:t>www.facebook.com/JacobsonGroupConsulting</a:t>
            </a:r>
            <a:br>
              <a:rPr lang="en-US" spc="100" dirty="0"/>
            </a:br>
            <a:endParaRPr lang="en-US" dirty="0"/>
          </a:p>
        </p:txBody>
      </p:sp>
      <p:sp>
        <p:nvSpPr>
          <p:cNvPr id="2" name="Title 1"/>
          <p:cNvSpPr>
            <a:spLocks noGrp="1"/>
          </p:cNvSpPr>
          <p:nvPr>
            <p:ph type="title"/>
          </p:nvPr>
        </p:nvSpPr>
        <p:spPr/>
        <p:txBody>
          <a:bodyPr>
            <a:noAutofit/>
          </a:bodyPr>
          <a:lstStyle/>
          <a:p>
            <a:pPr algn="ctr"/>
            <a:r>
              <a:rPr lang="en-US" sz="4800" b="1" dirty="0">
                <a:solidFill>
                  <a:schemeClr val="accent2"/>
                </a:solidFill>
              </a:rPr>
              <a:t>Let’s connect!</a:t>
            </a:r>
          </a:p>
        </p:txBody>
      </p:sp>
      <p:pic>
        <p:nvPicPr>
          <p:cNvPr id="5" name="Picture 4">
            <a:extLst>
              <a:ext uri="{FF2B5EF4-FFF2-40B4-BE49-F238E27FC236}">
                <a16:creationId xmlns:a16="http://schemas.microsoft.com/office/drawing/2014/main" id="{D466943E-1E13-43E8-9EED-EB6936ED03F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2077671" y="4113492"/>
            <a:ext cx="608800" cy="608800"/>
          </a:xfrm>
          <a:prstGeom prst="rect">
            <a:avLst/>
          </a:prstGeom>
        </p:spPr>
      </p:pic>
      <p:pic>
        <p:nvPicPr>
          <p:cNvPr id="1026" name="Picture 2" descr="Facebook logo | Logok">
            <a:extLst>
              <a:ext uri="{FF2B5EF4-FFF2-40B4-BE49-F238E27FC236}">
                <a16:creationId xmlns:a16="http://schemas.microsoft.com/office/drawing/2014/main" id="{3FA3B28C-0102-4CED-8643-016D36D2D96E}"/>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26530" t="11878" r="21970" b="7855"/>
          <a:stretch/>
        </p:blipFill>
        <p:spPr bwMode="auto">
          <a:xfrm>
            <a:off x="9192909" y="4605784"/>
            <a:ext cx="521485" cy="60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87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903014"/>
            <a:ext cx="8025061" cy="1650920"/>
          </a:xfrm>
        </p:spPr>
        <p:txBody>
          <a:bodyPr>
            <a:noAutofit/>
          </a:bodyPr>
          <a:lstStyle/>
          <a:p>
            <a:pPr algn="ctr" fontAlgn="base"/>
            <a:r>
              <a:rPr lang="en-US" sz="3200" b="1" dirty="0"/>
              <a:t>Beyond the development office: </a:t>
            </a:r>
            <a:br>
              <a:rPr lang="en-US" sz="3200" b="1" dirty="0"/>
            </a:br>
            <a:r>
              <a:rPr lang="en-US" sz="3200" b="1" dirty="0"/>
              <a:t>How every leader plays a role in fundraising success</a:t>
            </a:r>
          </a:p>
        </p:txBody>
      </p:sp>
      <p:pic>
        <p:nvPicPr>
          <p:cNvPr id="4" name="Picture 3">
            <a:extLst>
              <a:ext uri="{FF2B5EF4-FFF2-40B4-BE49-F238E27FC236}">
                <a16:creationId xmlns:a16="http://schemas.microsoft.com/office/drawing/2014/main" id="{07DF58B2-0B53-43E9-B647-6569349FC27C}"/>
              </a:ext>
            </a:extLst>
          </p:cNvPr>
          <p:cNvPicPr>
            <a:picLocks noChangeAspect="1"/>
          </p:cNvPicPr>
          <p:nvPr/>
        </p:nvPicPr>
        <p:blipFill>
          <a:blip r:embed="rId3"/>
          <a:srcRect l="3833" r="7238"/>
          <a:stretch>
            <a:fillRect/>
          </a:stretch>
        </p:blipFill>
        <p:spPr>
          <a:xfrm>
            <a:off x="-21197" y="4310757"/>
            <a:ext cx="8067457" cy="2547243"/>
          </a:xfrm>
          <a:prstGeom prst="rect">
            <a:avLst/>
          </a:prstGeom>
        </p:spPr>
      </p:pic>
      <p:pic>
        <p:nvPicPr>
          <p:cNvPr id="3" name="Picture 2">
            <a:extLst>
              <a:ext uri="{FF2B5EF4-FFF2-40B4-BE49-F238E27FC236}">
                <a16:creationId xmlns:a16="http://schemas.microsoft.com/office/drawing/2014/main" id="{194A78B2-A829-2C99-2140-F4F1FF760752}"/>
              </a:ext>
            </a:extLst>
          </p:cNvPr>
          <p:cNvPicPr>
            <a:picLocks noChangeAspect="1"/>
          </p:cNvPicPr>
          <p:nvPr/>
        </p:nvPicPr>
        <p:blipFill>
          <a:blip r:embed="rId4"/>
          <a:stretch>
            <a:fillRect/>
          </a:stretch>
        </p:blipFill>
        <p:spPr>
          <a:xfrm>
            <a:off x="3069873" y="652739"/>
            <a:ext cx="2250275" cy="2250275"/>
          </a:xfrm>
          <a:prstGeom prst="rect">
            <a:avLst/>
          </a:prstGeom>
        </p:spPr>
      </p:pic>
      <p:pic>
        <p:nvPicPr>
          <p:cNvPr id="5" name="Picture 4">
            <a:extLst>
              <a:ext uri="{FF2B5EF4-FFF2-40B4-BE49-F238E27FC236}">
                <a16:creationId xmlns:a16="http://schemas.microsoft.com/office/drawing/2014/main" id="{AE45194C-F76D-BFBE-1B10-49A25E1BB364}"/>
              </a:ext>
            </a:extLst>
          </p:cNvPr>
          <p:cNvPicPr>
            <a:picLocks noChangeAspect="1"/>
          </p:cNvPicPr>
          <p:nvPr/>
        </p:nvPicPr>
        <p:blipFill>
          <a:blip r:embed="rId5"/>
          <a:stretch>
            <a:fillRect/>
          </a:stretch>
        </p:blipFill>
        <p:spPr>
          <a:xfrm>
            <a:off x="8046260" y="553454"/>
            <a:ext cx="3702391" cy="6304546"/>
          </a:xfrm>
          <a:prstGeom prst="rect">
            <a:avLst/>
          </a:prstGeom>
        </p:spPr>
      </p:pic>
    </p:spTree>
    <p:extLst>
      <p:ext uri="{BB962C8B-B14F-4D97-AF65-F5344CB8AC3E}">
        <p14:creationId xmlns:p14="http://schemas.microsoft.com/office/powerpoint/2010/main" val="38488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Georgia" panose="02040502050405020303" pitchFamily="18" charset="0"/>
              </a:rPr>
              <a:t>Session Objectives</a:t>
            </a:r>
          </a:p>
        </p:txBody>
      </p:sp>
      <p:sp>
        <p:nvSpPr>
          <p:cNvPr id="5" name="TextBox 4">
            <a:extLst>
              <a:ext uri="{FF2B5EF4-FFF2-40B4-BE49-F238E27FC236}">
                <a16:creationId xmlns:a16="http://schemas.microsoft.com/office/drawing/2014/main" id="{FF20F435-E6DA-60A4-4ADE-C0007DF49C02}"/>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7" name="TextBox 6">
            <a:extLst>
              <a:ext uri="{FF2B5EF4-FFF2-40B4-BE49-F238E27FC236}">
                <a16:creationId xmlns:a16="http://schemas.microsoft.com/office/drawing/2014/main" id="{FD2012D9-9EB6-1153-1D23-021D370B1F36}"/>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9" name="Rectangle 2">
            <a:extLst>
              <a:ext uri="{FF2B5EF4-FFF2-40B4-BE49-F238E27FC236}">
                <a16:creationId xmlns:a16="http://schemas.microsoft.com/office/drawing/2014/main" id="{7D65D3E4-FE8E-4F00-A1FB-FD1751561751}"/>
              </a:ext>
            </a:extLst>
          </p:cNvPr>
          <p:cNvSpPr>
            <a:spLocks noGrp="1" noChangeArrowheads="1"/>
          </p:cNvSpPr>
          <p:nvPr>
            <p:ph idx="1"/>
          </p:nvPr>
        </p:nvSpPr>
        <p:spPr bwMode="auto">
          <a:xfrm>
            <a:off x="430863" y="2107371"/>
            <a:ext cx="11525609"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577850" lvl="0" indent="-342900" eaLnBrk="0" fontAlgn="base" hangingPunct="0">
              <a:lnSpc>
                <a:spcPct val="100000"/>
              </a:lnSpc>
              <a:spcBef>
                <a:spcPct val="0"/>
              </a:spcBef>
              <a:spcAft>
                <a:spcPts val="2400"/>
              </a:spcAft>
              <a:buBlip>
                <a:blip r:embed="rId3">
                  <a:extLst>
                    <a:ext uri="{96DAC541-7B7A-43D3-8B79-37D633B846F1}">
                      <asvg:svgBlip xmlns:asvg="http://schemas.microsoft.com/office/drawing/2016/SVG/main" r:embed="rId4"/>
                    </a:ext>
                  </a:extLst>
                </a:blip>
              </a:buBlip>
            </a:pPr>
            <a:r>
              <a:rPr lang="en-US" altLang="en-US" sz="2200" dirty="0">
                <a:latin typeface="Arial" panose="020B0604020202020204" pitchFamily="34" charset="0"/>
              </a:rPr>
              <a:t>Reframe fundraising as a shared ministry of generosity.</a:t>
            </a:r>
          </a:p>
          <a:p>
            <a:pPr marL="577850" lvl="0" indent="-342900" eaLnBrk="0" fontAlgn="base" hangingPunct="0">
              <a:lnSpc>
                <a:spcPct val="100000"/>
              </a:lnSpc>
              <a:spcBef>
                <a:spcPct val="0"/>
              </a:spcBef>
              <a:spcAft>
                <a:spcPts val="2400"/>
              </a:spcAft>
              <a:buBlip>
                <a:blip r:embed="rId3">
                  <a:extLst>
                    <a:ext uri="{96DAC541-7B7A-43D3-8B79-37D633B846F1}">
                      <asvg:svgBlip xmlns:asvg="http://schemas.microsoft.com/office/drawing/2016/SVG/main" r:embed="rId4"/>
                    </a:ext>
                  </a:extLst>
                </a:blip>
              </a:buBlip>
            </a:pPr>
            <a:r>
              <a:rPr lang="en-US" altLang="en-US" sz="2200" dirty="0">
                <a:latin typeface="Arial" panose="020B0604020202020204" pitchFamily="34" charset="0"/>
              </a:rPr>
              <a:t>Understand how every leader can model, advocate, and inspire giving.</a:t>
            </a:r>
          </a:p>
          <a:p>
            <a:pPr marL="577850" lvl="0" indent="-342900" eaLnBrk="0" fontAlgn="base" hangingPunct="0">
              <a:lnSpc>
                <a:spcPct val="100000"/>
              </a:lnSpc>
              <a:spcBef>
                <a:spcPct val="0"/>
              </a:spcBef>
              <a:spcAft>
                <a:spcPts val="2400"/>
              </a:spcAft>
              <a:buBlip>
                <a:blip r:embed="rId3">
                  <a:extLst>
                    <a:ext uri="{96DAC541-7B7A-43D3-8B79-37D633B846F1}">
                      <asvg:svgBlip xmlns:asvg="http://schemas.microsoft.com/office/drawing/2016/SVG/main" r:embed="rId4"/>
                    </a:ext>
                  </a:extLst>
                </a:blip>
              </a:buBlip>
            </a:pPr>
            <a:r>
              <a:rPr lang="en-US" altLang="en-US" sz="2200" dirty="0">
                <a:latin typeface="Arial" panose="020B0604020202020204" pitchFamily="34" charset="0"/>
              </a:rPr>
              <a:t>Identify practical roles for board, staff, pastors, and volunteers.</a:t>
            </a:r>
          </a:p>
          <a:p>
            <a:pPr marL="577850" lvl="0" indent="-342900" eaLnBrk="0" fontAlgn="base" hangingPunct="0">
              <a:lnSpc>
                <a:spcPct val="100000"/>
              </a:lnSpc>
              <a:spcBef>
                <a:spcPct val="0"/>
              </a:spcBef>
              <a:spcAft>
                <a:spcPts val="2400"/>
              </a:spcAft>
              <a:buBlip>
                <a:blip r:embed="rId3">
                  <a:extLst>
                    <a:ext uri="{96DAC541-7B7A-43D3-8B79-37D633B846F1}">
                      <asvg:svgBlip xmlns:asvg="http://schemas.microsoft.com/office/drawing/2016/SVG/main" r:embed="rId4"/>
                    </a:ext>
                  </a:extLst>
                </a:blip>
              </a:buBlip>
            </a:pPr>
            <a:r>
              <a:rPr lang="en-US" altLang="en-US" sz="2200" dirty="0">
                <a:latin typeface="Arial" panose="020B0604020202020204" pitchFamily="34" charset="0"/>
              </a:rPr>
              <a:t>Learn to communicate impact in everyday conversations.</a:t>
            </a:r>
          </a:p>
          <a:p>
            <a:pPr marL="577850" lvl="0" indent="-342900" eaLnBrk="0" fontAlgn="base" hangingPunct="0">
              <a:lnSpc>
                <a:spcPct val="100000"/>
              </a:lnSpc>
              <a:spcBef>
                <a:spcPct val="0"/>
              </a:spcBef>
              <a:spcAft>
                <a:spcPts val="2400"/>
              </a:spcAft>
              <a:buBlip>
                <a:blip r:embed="rId3">
                  <a:extLst>
                    <a:ext uri="{96DAC541-7B7A-43D3-8B79-37D633B846F1}">
                      <asvg:svgBlip xmlns:asvg="http://schemas.microsoft.com/office/drawing/2016/SVG/main" r:embed="rId4"/>
                    </a:ext>
                  </a:extLst>
                </a:blip>
              </a:buBlip>
            </a:pPr>
            <a:r>
              <a:rPr lang="en-US" altLang="en-US" sz="2200" dirty="0">
                <a:latin typeface="Arial" panose="020B0604020202020204" pitchFamily="34" charset="0"/>
              </a:rPr>
              <a:t>Build a culture of philanthropy that sustains mission.</a:t>
            </a:r>
          </a:p>
          <a:p>
            <a:pPr marL="577850" lvl="0" indent="-342900" eaLnBrk="0" fontAlgn="base" hangingPunct="0">
              <a:lnSpc>
                <a:spcPct val="100000"/>
              </a:lnSpc>
              <a:spcBef>
                <a:spcPct val="0"/>
              </a:spcBef>
              <a:spcAft>
                <a:spcPts val="2400"/>
              </a:spcAft>
              <a:buBlip>
                <a:blip r:embed="rId3">
                  <a:extLst>
                    <a:ext uri="{96DAC541-7B7A-43D3-8B79-37D633B846F1}">
                      <asvg:svgBlip xmlns:asvg="http://schemas.microsoft.com/office/drawing/2016/SVG/main" r:embed="rId4"/>
                    </a:ext>
                  </a:extLst>
                </a:blip>
              </a:buBlip>
            </a:pPr>
            <a:r>
              <a:rPr lang="en-US" altLang="en-US" sz="2200" dirty="0">
                <a:latin typeface="Arial" panose="020B0604020202020204" pitchFamily="34" charset="0"/>
              </a:rPr>
              <a:t>Recognize fundraising as discipleship and a way to invite others into God’s work.</a:t>
            </a:r>
          </a:p>
          <a:p>
            <a:pPr marL="0" lvl="0" indent="0" eaLnBrk="0" fontAlgn="base" hangingPunct="0">
              <a:lnSpc>
                <a:spcPct val="100000"/>
              </a:lnSpc>
              <a:spcBef>
                <a:spcPct val="0"/>
              </a:spcBef>
              <a:spcAft>
                <a:spcPts val="1800"/>
              </a:spcAft>
              <a:buNone/>
            </a:pPr>
            <a:endParaRPr lang="en-US" sz="2000" i="1" dirty="0"/>
          </a:p>
        </p:txBody>
      </p:sp>
    </p:spTree>
    <p:extLst>
      <p:ext uri="{BB962C8B-B14F-4D97-AF65-F5344CB8AC3E}">
        <p14:creationId xmlns:p14="http://schemas.microsoft.com/office/powerpoint/2010/main" val="182635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5C07546-CA87-4A14-B35D-5BB6CCDF3D43}"/>
              </a:ext>
            </a:extLst>
          </p:cNvPr>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1941576"/>
            <a:ext cx="12192000" cy="4826004"/>
          </a:xfrm>
          <a:prstGeom prst="rect">
            <a:avLst/>
          </a:prstGeom>
          <a:ln>
            <a:noFill/>
          </a:ln>
          <a:effectLst>
            <a:softEdge rad="635000"/>
          </a:effectLst>
        </p:spPr>
      </p:pic>
      <p:sp>
        <p:nvSpPr>
          <p:cNvPr id="2" name="Title 1"/>
          <p:cNvSpPr>
            <a:spLocks noGrp="1"/>
          </p:cNvSpPr>
          <p:nvPr>
            <p:ph type="ctrTitle" idx="4294967295"/>
          </p:nvPr>
        </p:nvSpPr>
        <p:spPr>
          <a:xfrm>
            <a:off x="349623" y="638801"/>
            <a:ext cx="4360560" cy="892574"/>
          </a:xfrm>
        </p:spPr>
        <p:txBody>
          <a:bodyPr>
            <a:noAutofit/>
          </a:bodyPr>
          <a:lstStyle/>
          <a:p>
            <a:r>
              <a:rPr lang="en-US" sz="6000" dirty="0"/>
              <a:t>The 2</a:t>
            </a:r>
            <a:r>
              <a:rPr lang="en-US" sz="6000" baseline="30000" dirty="0"/>
              <a:t>°</a:t>
            </a:r>
            <a:r>
              <a:rPr lang="en-US" sz="6000" dirty="0"/>
              <a:t> Shift</a:t>
            </a:r>
          </a:p>
        </p:txBody>
      </p:sp>
      <p:sp>
        <p:nvSpPr>
          <p:cNvPr id="7" name="Title 1"/>
          <p:cNvSpPr txBox="1">
            <a:spLocks/>
          </p:cNvSpPr>
          <p:nvPr/>
        </p:nvSpPr>
        <p:spPr>
          <a:xfrm>
            <a:off x="2133600" y="228600"/>
            <a:ext cx="7772400" cy="990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grpSp>
        <p:nvGrpSpPr>
          <p:cNvPr id="9" name="Group 8"/>
          <p:cNvGrpSpPr/>
          <p:nvPr/>
        </p:nvGrpSpPr>
        <p:grpSpPr>
          <a:xfrm>
            <a:off x="7028970" y="2285999"/>
            <a:ext cx="5073982" cy="4001469"/>
            <a:chOff x="4235878" y="2148248"/>
            <a:chExt cx="4641799" cy="3238500"/>
          </a:xfrm>
          <a:solidFill>
            <a:schemeClr val="accent6">
              <a:lumMod val="20000"/>
              <a:lumOff val="80000"/>
            </a:schemeClr>
          </a:solidFill>
        </p:grpSpPr>
        <p:sp>
          <p:nvSpPr>
            <p:cNvPr id="6" name="Flowchart: Merge 5"/>
            <p:cNvSpPr/>
            <p:nvPr/>
          </p:nvSpPr>
          <p:spPr>
            <a:xfrm rot="5400000">
              <a:off x="4937528" y="1446598"/>
              <a:ext cx="3238500" cy="4641799"/>
            </a:xfrm>
            <a:prstGeom prst="flowChartMerge">
              <a:avLst/>
            </a:prstGeom>
            <a:grpFill/>
            <a:ln>
              <a:solidFill>
                <a:schemeClr val="tx2"/>
              </a:solidFill>
            </a:ln>
            <a:effectLst>
              <a:glow rad="127000">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rc 3"/>
            <p:cNvSpPr/>
            <p:nvPr/>
          </p:nvSpPr>
          <p:spPr>
            <a:xfrm rot="2638488">
              <a:off x="4254473" y="3532123"/>
              <a:ext cx="487873" cy="513170"/>
            </a:xfrm>
            <a:prstGeom prst="arc">
              <a:avLst/>
            </a:prstGeom>
            <a:grpFill/>
            <a:ln w="254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p:cNvSpPr txBox="1"/>
            <p:nvPr/>
          </p:nvSpPr>
          <p:spPr>
            <a:xfrm>
              <a:off x="4871912" y="3652307"/>
              <a:ext cx="368178" cy="301214"/>
            </a:xfrm>
            <a:prstGeom prst="rect">
              <a:avLst/>
            </a:prstGeom>
            <a:grpFill/>
          </p:spPr>
          <p:txBody>
            <a:bodyPr wrap="square" rtlCol="0">
              <a:spAutoFit/>
            </a:bodyPr>
            <a:lstStyle/>
            <a:p>
              <a:r>
                <a:rPr lang="en-US" b="1" dirty="0">
                  <a:solidFill>
                    <a:schemeClr val="bg1"/>
                  </a:solidFill>
                </a:rPr>
                <a:t>2</a:t>
              </a:r>
              <a:r>
                <a:rPr lang="en-US" b="1" baseline="30000" dirty="0">
                  <a:solidFill>
                    <a:schemeClr val="bg1"/>
                  </a:solidFill>
                </a:rPr>
                <a:t>°</a:t>
              </a:r>
            </a:p>
          </p:txBody>
        </p:sp>
      </p:grpSp>
      <p:pic>
        <p:nvPicPr>
          <p:cNvPr id="15" name="Picture 14">
            <a:extLst>
              <a:ext uri="{FF2B5EF4-FFF2-40B4-BE49-F238E27FC236}">
                <a16:creationId xmlns:a16="http://schemas.microsoft.com/office/drawing/2014/main" id="{832F4B37-68C2-4414-BD77-4622D94B8A4D}"/>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flipH="1">
            <a:off x="-189352" y="0"/>
            <a:ext cx="7772399" cy="5216589"/>
          </a:xfrm>
          <a:prstGeom prst="rect">
            <a:avLst/>
          </a:prstGeom>
        </p:spPr>
      </p:pic>
      <p:sp>
        <p:nvSpPr>
          <p:cNvPr id="10" name="TextBox 9">
            <a:extLst>
              <a:ext uri="{FF2B5EF4-FFF2-40B4-BE49-F238E27FC236}">
                <a16:creationId xmlns:a16="http://schemas.microsoft.com/office/drawing/2014/main" id="{24974660-2116-4B6A-8AB4-E3E30E825EA7}"/>
              </a:ext>
            </a:extLst>
          </p:cNvPr>
          <p:cNvSpPr txBox="1"/>
          <p:nvPr/>
        </p:nvSpPr>
        <p:spPr>
          <a:xfrm>
            <a:off x="8144256" y="6509915"/>
            <a:ext cx="3833793" cy="276999"/>
          </a:xfrm>
          <a:prstGeom prst="rect">
            <a:avLst/>
          </a:prstGeom>
          <a:noFill/>
        </p:spPr>
        <p:txBody>
          <a:bodyPr wrap="square" rtlCol="0">
            <a:spAutoFit/>
          </a:bodyPr>
          <a:lstStyle/>
          <a:p>
            <a:pPr algn="r"/>
            <a:r>
              <a:rPr lang="en-US" sz="1200" i="1" dirty="0">
                <a:solidFill>
                  <a:schemeClr val="tx2"/>
                </a:solidFill>
              </a:rPr>
              <a:t>Source: 2</a:t>
            </a:r>
            <a:r>
              <a:rPr lang="en-US" sz="1200" baseline="30000" dirty="0">
                <a:solidFill>
                  <a:schemeClr val="tx2"/>
                </a:solidFill>
              </a:rPr>
              <a:t> °</a:t>
            </a:r>
            <a:r>
              <a:rPr lang="en-US" sz="1200" i="1" dirty="0">
                <a:solidFill>
                  <a:schemeClr val="tx2"/>
                </a:solidFill>
              </a:rPr>
              <a:t> Shift, Jacobson Group Consulting, 2022</a:t>
            </a:r>
          </a:p>
        </p:txBody>
      </p:sp>
      <p:sp>
        <p:nvSpPr>
          <p:cNvPr id="8" name="TextBox 7">
            <a:extLst>
              <a:ext uri="{FF2B5EF4-FFF2-40B4-BE49-F238E27FC236}">
                <a16:creationId xmlns:a16="http://schemas.microsoft.com/office/drawing/2014/main" id="{311868C0-1656-2CED-82A6-600039F03770}"/>
              </a:ext>
            </a:extLst>
          </p:cNvPr>
          <p:cNvSpPr txBox="1"/>
          <p:nvPr/>
        </p:nvSpPr>
        <p:spPr>
          <a:xfrm>
            <a:off x="8030787" y="3805108"/>
            <a:ext cx="4060729" cy="1015663"/>
          </a:xfrm>
          <a:prstGeom prst="rect">
            <a:avLst/>
          </a:prstGeom>
          <a:noFill/>
        </p:spPr>
        <p:txBody>
          <a:bodyPr wrap="square">
            <a:spAutoFit/>
          </a:bodyPr>
          <a:lstStyle/>
          <a:p>
            <a:pPr algn="r"/>
            <a:r>
              <a:rPr lang="en-US" sz="2000" dirty="0">
                <a:latin typeface="+mj-lt"/>
              </a:rPr>
              <a:t>“Faith asks us to take small </a:t>
            </a:r>
          </a:p>
          <a:p>
            <a:pPr algn="r"/>
            <a:r>
              <a:rPr lang="en-US" sz="2000" dirty="0">
                <a:latin typeface="+mj-lt"/>
              </a:rPr>
              <a:t>steps daily — seeds of generosity </a:t>
            </a:r>
          </a:p>
          <a:p>
            <a:pPr algn="r"/>
            <a:r>
              <a:rPr lang="en-US" sz="2000" dirty="0">
                <a:latin typeface="+mj-lt"/>
              </a:rPr>
              <a:t>that grow into abundance.”</a:t>
            </a:r>
          </a:p>
        </p:txBody>
      </p:sp>
    </p:spTree>
    <p:extLst>
      <p:ext uri="{BB962C8B-B14F-4D97-AF65-F5344CB8AC3E}">
        <p14:creationId xmlns:p14="http://schemas.microsoft.com/office/powerpoint/2010/main" val="2835980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64D0145F-F0BA-741D-176B-496102A433AD}"/>
              </a:ext>
            </a:extLst>
          </p:cNvPr>
          <p:cNvSpPr>
            <a:spLocks noGrp="1" noChangeArrowheads="1"/>
          </p:cNvSpPr>
          <p:nvPr>
            <p:ph idx="1"/>
          </p:nvPr>
        </p:nvSpPr>
        <p:spPr bwMode="auto">
          <a:xfrm>
            <a:off x="56749" y="2421405"/>
            <a:ext cx="8069046"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lgn="ctr" eaLnBrk="0" fontAlgn="base" hangingPunct="0">
              <a:lnSpc>
                <a:spcPct val="100000"/>
              </a:lnSpc>
              <a:spcBef>
                <a:spcPct val="0"/>
              </a:spcBef>
              <a:spcAft>
                <a:spcPts val="2400"/>
              </a:spcAft>
              <a:buNone/>
            </a:pPr>
            <a:r>
              <a:rPr kumimoji="0" lang="en-US" altLang="en-US" sz="2600" b="0" i="0" u="none" strike="noStrike" cap="none" normalizeH="0" baseline="0" dirty="0">
                <a:ln>
                  <a:noFill/>
                </a:ln>
                <a:solidFill>
                  <a:schemeClr val="tx1"/>
                </a:solidFill>
                <a:effectLst/>
                <a:latin typeface="Arial" panose="020B0604020202020204" pitchFamily="34" charset="0"/>
              </a:rPr>
              <a:t>Giving flows from </a:t>
            </a:r>
            <a:r>
              <a:rPr kumimoji="0" lang="en-US" altLang="en-US" sz="2600" b="1" i="0" u="none" strike="noStrike" cap="none" normalizeH="0" baseline="0" dirty="0">
                <a:ln>
                  <a:noFill/>
                </a:ln>
                <a:solidFill>
                  <a:schemeClr val="tx1"/>
                </a:solidFill>
                <a:effectLst/>
                <a:latin typeface="Arial" panose="020B0604020202020204" pitchFamily="34" charset="0"/>
              </a:rPr>
              <a:t>faith and values</a:t>
            </a:r>
            <a:r>
              <a:rPr kumimoji="0" lang="en-US" altLang="en-US" sz="2600" b="0" i="0" u="none" strike="noStrike" cap="none" normalizeH="0" baseline="0" dirty="0">
                <a:ln>
                  <a:noFill/>
                </a:ln>
                <a:solidFill>
                  <a:schemeClr val="tx1"/>
                </a:solidFill>
                <a:effectLst/>
                <a:latin typeface="Arial" panose="020B0604020202020204" pitchFamily="34" charset="0"/>
              </a:rPr>
              <a:t>, not just budgets</a:t>
            </a:r>
            <a:endParaRPr lang="en-US">
              <a:ea typeface="Open Sans"/>
              <a:cs typeface="Open Sans"/>
            </a:endParaRPr>
          </a:p>
          <a:p>
            <a:pPr marL="0" indent="0" algn="ctr" eaLnBrk="0" fontAlgn="base" hangingPunct="0">
              <a:lnSpc>
                <a:spcPct val="100000"/>
              </a:lnSpc>
              <a:spcBef>
                <a:spcPct val="0"/>
              </a:spcBef>
              <a:spcAft>
                <a:spcPts val="2400"/>
              </a:spcAft>
              <a:buNone/>
            </a:pPr>
            <a:r>
              <a:rPr kumimoji="0" lang="en-US" altLang="en-US" sz="2600" b="0" i="0" u="none" strike="noStrike" cap="none" normalizeH="0" baseline="0" dirty="0">
                <a:ln>
                  <a:noFill/>
                </a:ln>
                <a:effectLst/>
                <a:latin typeface="Arial"/>
                <a:cs typeface="Arial"/>
              </a:rPr>
              <a:t>Generosity = </a:t>
            </a:r>
            <a:r>
              <a:rPr kumimoji="0" lang="en-US" altLang="en-US" sz="2600" b="1" i="0" u="none" strike="noStrike" cap="none" normalizeH="0" baseline="0" dirty="0">
                <a:ln>
                  <a:noFill/>
                </a:ln>
                <a:effectLst/>
                <a:latin typeface="Arial"/>
                <a:cs typeface="Arial"/>
              </a:rPr>
              <a:t>spiritual practice</a:t>
            </a:r>
            <a:r>
              <a:rPr kumimoji="0" lang="en-US" altLang="en-US" sz="2600" b="0" i="0" u="none" strike="noStrike" cap="none" normalizeH="0" baseline="0" dirty="0">
                <a:ln>
                  <a:noFill/>
                </a:ln>
                <a:effectLst/>
                <a:latin typeface="Arial"/>
                <a:cs typeface="Arial"/>
              </a:rPr>
              <a:t>, not a </a:t>
            </a:r>
            <a:br>
              <a:rPr lang="en-US" altLang="en-US" sz="2600" dirty="0">
                <a:latin typeface="Arial"/>
                <a:cs typeface="Arial"/>
              </a:rPr>
            </a:br>
            <a:r>
              <a:rPr kumimoji="0" lang="en-US" altLang="en-US" sz="2600" b="0" i="0" u="none" strike="noStrike" cap="none" normalizeH="0" baseline="0" dirty="0">
                <a:ln>
                  <a:noFill/>
                </a:ln>
                <a:effectLst/>
                <a:latin typeface="Arial"/>
                <a:cs typeface="Arial"/>
              </a:rPr>
              <a:t>financial transaction</a:t>
            </a:r>
            <a:endParaRPr lang="en-US" altLang="en-US" sz="2600" b="0" i="0" u="none" strike="noStrike" cap="none" normalizeH="0" baseline="0" dirty="0">
              <a:ln>
                <a:noFill/>
              </a:ln>
              <a:effectLst/>
              <a:latin typeface="Arial"/>
              <a:cs typeface="Arial"/>
            </a:endParaRPr>
          </a:p>
          <a:p>
            <a:pPr marL="0" indent="0" algn="ctr" eaLnBrk="0" fontAlgn="base" hangingPunct="0">
              <a:lnSpc>
                <a:spcPct val="100000"/>
              </a:lnSpc>
              <a:spcBef>
                <a:spcPct val="0"/>
              </a:spcBef>
              <a:spcAft>
                <a:spcPts val="2400"/>
              </a:spcAft>
              <a:buNone/>
            </a:pPr>
            <a:r>
              <a:rPr kumimoji="0" lang="en-US" altLang="en-US" sz="2600" b="0" i="0" u="none" strike="noStrike" cap="none" normalizeH="0" baseline="0" dirty="0">
                <a:ln>
                  <a:noFill/>
                </a:ln>
                <a:solidFill>
                  <a:schemeClr val="tx1"/>
                </a:solidFill>
                <a:effectLst/>
                <a:latin typeface="Arial" panose="020B0604020202020204" pitchFamily="34" charset="0"/>
              </a:rPr>
              <a:t>Leaders</a:t>
            </a:r>
            <a:r>
              <a:rPr kumimoji="0" lang="en-US" altLang="en-US" sz="2600" b="0" i="0" u="none" strike="noStrike" cap="none" normalizeH="0" dirty="0">
                <a:ln>
                  <a:noFill/>
                </a:ln>
                <a:solidFill>
                  <a:schemeClr val="tx1"/>
                </a:solidFill>
                <a:effectLst/>
                <a:latin typeface="Arial" panose="020B0604020202020204" pitchFamily="34" charset="0"/>
              </a:rPr>
              <a:t> model </a:t>
            </a:r>
            <a:r>
              <a:rPr kumimoji="0" lang="en-US" altLang="en-US" sz="2600" b="1" i="0" u="none" strike="noStrike" cap="none" normalizeH="0" dirty="0">
                <a:ln>
                  <a:noFill/>
                </a:ln>
                <a:solidFill>
                  <a:schemeClr val="tx1"/>
                </a:solidFill>
                <a:effectLst/>
                <a:latin typeface="Arial" panose="020B0604020202020204" pitchFamily="34" charset="0"/>
              </a:rPr>
              <a:t>faith in action </a:t>
            </a:r>
            <a:r>
              <a:rPr kumimoji="0" lang="en-US" altLang="en-US" sz="2600" b="0" i="0" u="none" strike="noStrike" cap="none" normalizeH="0" dirty="0">
                <a:ln>
                  <a:noFill/>
                </a:ln>
                <a:solidFill>
                  <a:schemeClr val="tx1"/>
                </a:solidFill>
                <a:effectLst/>
                <a:latin typeface="Arial" panose="020B0604020202020204" pitchFamily="34" charset="0"/>
              </a:rPr>
              <a:t>/ mission in motion</a:t>
            </a:r>
            <a:endParaRPr lang="en-US" altLang="en-US" sz="2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indent="0" algn="ctr" eaLnBrk="0" fontAlgn="base" hangingPunct="0">
              <a:lnSpc>
                <a:spcPct val="100000"/>
              </a:lnSpc>
              <a:spcBef>
                <a:spcPct val="0"/>
              </a:spcBef>
              <a:spcAft>
                <a:spcPts val="2400"/>
              </a:spcAft>
              <a:buNone/>
            </a:pPr>
            <a:r>
              <a:rPr kumimoji="0" lang="en-US" altLang="en-US" sz="2600" b="0" i="1" u="none" strike="noStrike" cap="none" normalizeH="0" baseline="0" dirty="0">
                <a:ln>
                  <a:noFill/>
                </a:ln>
                <a:solidFill>
                  <a:schemeClr val="bg2"/>
                </a:solidFill>
                <a:effectLst/>
                <a:latin typeface="Arial" panose="020B0604020202020204" pitchFamily="34" charset="0"/>
              </a:rPr>
              <a:t>Our role = invite, listen, inspire</a:t>
            </a:r>
            <a:endParaRPr lang="en-US" altLang="en-US" sz="2600" b="0" i="1" u="none" strike="noStrike" cap="none" normalizeH="0" baseline="0" dirty="0">
              <a:ln>
                <a:noFill/>
              </a:ln>
              <a:solidFill>
                <a:schemeClr val="bg2"/>
              </a:solidFill>
              <a:effectLst/>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60F8B63E-8B56-F6A0-1E18-F01BFF85A846}"/>
              </a:ext>
            </a:extLst>
          </p:cNvPr>
          <p:cNvSpPr>
            <a:spLocks noGrp="1"/>
          </p:cNvSpPr>
          <p:nvPr>
            <p:ph type="title"/>
          </p:nvPr>
        </p:nvSpPr>
        <p:spPr>
          <a:xfrm>
            <a:off x="340560" y="705124"/>
            <a:ext cx="11485679" cy="1218926"/>
          </a:xfrm>
        </p:spPr>
        <p:txBody>
          <a:bodyPr/>
          <a:lstStyle/>
          <a:p>
            <a:r>
              <a:rPr lang="en-US" dirty="0"/>
              <a:t>Why Fundraising is Ministry for Everyone</a:t>
            </a:r>
          </a:p>
        </p:txBody>
      </p:sp>
      <p:pic>
        <p:nvPicPr>
          <p:cNvPr id="5" name="Picture 4">
            <a:extLst>
              <a:ext uri="{FF2B5EF4-FFF2-40B4-BE49-F238E27FC236}">
                <a16:creationId xmlns:a16="http://schemas.microsoft.com/office/drawing/2014/main" id="{65622381-6FDD-6D23-EE5A-0B27D0E1354D}"/>
              </a:ext>
            </a:extLst>
          </p:cNvPr>
          <p:cNvPicPr>
            <a:picLocks noChangeAspect="1"/>
          </p:cNvPicPr>
          <p:nvPr/>
        </p:nvPicPr>
        <p:blipFill>
          <a:blip r:embed="rId3"/>
          <a:srcRect l="910" t="-238" r="48906" b="5460"/>
          <a:stretch>
            <a:fillRect/>
          </a:stretch>
        </p:blipFill>
        <p:spPr>
          <a:xfrm>
            <a:off x="8125795" y="1366149"/>
            <a:ext cx="3725645" cy="4702408"/>
          </a:xfrm>
          <a:prstGeom prst="rect">
            <a:avLst/>
          </a:prstGeom>
        </p:spPr>
      </p:pic>
      <p:sp>
        <p:nvSpPr>
          <p:cNvPr id="6" name="TextBox 5">
            <a:extLst>
              <a:ext uri="{FF2B5EF4-FFF2-40B4-BE49-F238E27FC236}">
                <a16:creationId xmlns:a16="http://schemas.microsoft.com/office/drawing/2014/main" id="{037E77BA-AE0D-2FB1-BA36-E988F1251F5F}"/>
              </a:ext>
            </a:extLst>
          </p:cNvPr>
          <p:cNvSpPr txBox="1"/>
          <p:nvPr/>
        </p:nvSpPr>
        <p:spPr>
          <a:xfrm>
            <a:off x="8125794" y="6060863"/>
            <a:ext cx="3725645" cy="646331"/>
          </a:xfrm>
          <a:prstGeom prst="rect">
            <a:avLst/>
          </a:prstGeom>
          <a:solidFill>
            <a:schemeClr val="accent4">
              <a:lumMod val="20000"/>
              <a:lumOff val="80000"/>
            </a:schemeClr>
          </a:solidFill>
        </p:spPr>
        <p:txBody>
          <a:bodyPr wrap="square">
            <a:spAutoFit/>
          </a:bodyPr>
          <a:lstStyle/>
          <a:p>
            <a:pPr algn="ctr"/>
            <a:r>
              <a:rPr lang="en-US" i="1" dirty="0">
                <a:solidFill>
                  <a:schemeClr val="tx2"/>
                </a:solidFill>
                <a:latin typeface="Amasis MT Pro" panose="020F0502020204030204" pitchFamily="18" charset="0"/>
              </a:rPr>
              <a:t>“Where your treasure is, there your heart will be also” (Luke 12:34).</a:t>
            </a:r>
          </a:p>
        </p:txBody>
      </p:sp>
    </p:spTree>
    <p:extLst>
      <p:ext uri="{BB962C8B-B14F-4D97-AF65-F5344CB8AC3E}">
        <p14:creationId xmlns:p14="http://schemas.microsoft.com/office/powerpoint/2010/main" val="1212741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Why Do You Give？ ｜ World Vision">
            <a:hlinkClick r:id="" action="ppaction://media"/>
            <a:extLst>
              <a:ext uri="{FF2B5EF4-FFF2-40B4-BE49-F238E27FC236}">
                <a16:creationId xmlns:a16="http://schemas.microsoft.com/office/drawing/2014/main" id="{E545F560-24E1-AFB9-6E0A-4E4D56E7D764}"/>
              </a:ext>
            </a:extLst>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p:spPr>
      </p:pic>
    </p:spTree>
    <p:extLst>
      <p:ext uri="{BB962C8B-B14F-4D97-AF65-F5344CB8AC3E}">
        <p14:creationId xmlns:p14="http://schemas.microsoft.com/office/powerpoint/2010/main" val="363734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6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78A89-1D04-0A0E-2F2F-6FBA5A54B4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B74105-96DB-9EF1-62F0-8247650CF72E}"/>
              </a:ext>
            </a:extLst>
          </p:cNvPr>
          <p:cNvSpPr>
            <a:spLocks noGrp="1"/>
          </p:cNvSpPr>
          <p:nvPr>
            <p:ph idx="1"/>
          </p:nvPr>
        </p:nvSpPr>
        <p:spPr>
          <a:xfrm>
            <a:off x="578682" y="1880558"/>
            <a:ext cx="11294170" cy="4830793"/>
          </a:xfrm>
        </p:spPr>
        <p:txBody>
          <a:bodyPr>
            <a:normAutofit lnSpcReduction="10000"/>
          </a:bodyPr>
          <a:lstStyle/>
          <a:p>
            <a:pPr marL="0" indent="0">
              <a:spcBef>
                <a:spcPts val="0"/>
              </a:spcBef>
              <a:spcAft>
                <a:spcPts val="2400"/>
              </a:spcAft>
              <a:buNone/>
            </a:pPr>
            <a:r>
              <a:rPr lang="en-US" b="1" dirty="0"/>
              <a:t>Giving USA 2025: </a:t>
            </a:r>
          </a:p>
          <a:p>
            <a:pPr marL="0" indent="0">
              <a:spcBef>
                <a:spcPts val="0"/>
              </a:spcBef>
              <a:spcAft>
                <a:spcPts val="2400"/>
              </a:spcAft>
              <a:buNone/>
            </a:pPr>
            <a:r>
              <a:rPr lang="en-US" dirty="0"/>
              <a:t>Individual giving rose 8.2% (current dollars), still 66% of all giving. These gifts come overwhelmingly from people whose values and faith motivate generosity.</a:t>
            </a:r>
          </a:p>
          <a:p>
            <a:pPr marL="0" indent="0">
              <a:spcBef>
                <a:spcPts val="0"/>
              </a:spcBef>
              <a:spcAft>
                <a:spcPts val="2400"/>
              </a:spcAft>
              <a:buNone/>
            </a:pPr>
            <a:r>
              <a:rPr lang="en-US" b="1" dirty="0"/>
              <a:t>Contrast: </a:t>
            </a:r>
          </a:p>
          <a:p>
            <a:pPr marL="0" indent="0">
              <a:spcBef>
                <a:spcPts val="0"/>
              </a:spcBef>
              <a:spcAft>
                <a:spcPts val="2400"/>
              </a:spcAft>
              <a:buNone/>
            </a:pPr>
            <a:r>
              <a:rPr lang="en-US" dirty="0"/>
              <a:t>Religious giving is declining in aggregate, but individuals are directing their giving toward causes that embody their values (education, human services, international relief, etc.). </a:t>
            </a:r>
          </a:p>
          <a:p>
            <a:pPr marL="0" indent="0">
              <a:spcBef>
                <a:spcPts val="600"/>
              </a:spcBef>
              <a:spcAft>
                <a:spcPts val="2400"/>
              </a:spcAft>
              <a:buNone/>
            </a:pPr>
            <a:r>
              <a:rPr lang="en-US" dirty="0">
                <a:solidFill>
                  <a:schemeClr val="bg2"/>
                </a:solidFill>
              </a:rPr>
              <a:t>“values shift” → donors are directing faith elsewhere</a:t>
            </a:r>
            <a:endParaRPr lang="en-US" i="1" dirty="0">
              <a:solidFill>
                <a:schemeClr val="bg2"/>
              </a:solidFill>
            </a:endParaRPr>
          </a:p>
        </p:txBody>
      </p:sp>
      <p:sp>
        <p:nvSpPr>
          <p:cNvPr id="2" name="Title 1">
            <a:extLst>
              <a:ext uri="{FF2B5EF4-FFF2-40B4-BE49-F238E27FC236}">
                <a16:creationId xmlns:a16="http://schemas.microsoft.com/office/drawing/2014/main" id="{8B02E624-8136-702C-F596-46EA3E655128}"/>
              </a:ext>
            </a:extLst>
          </p:cNvPr>
          <p:cNvSpPr>
            <a:spLocks noGrp="1"/>
          </p:cNvSpPr>
          <p:nvPr>
            <p:ph type="title"/>
          </p:nvPr>
        </p:nvSpPr>
        <p:spPr/>
        <p:txBody>
          <a:bodyPr>
            <a:normAutofit/>
          </a:bodyPr>
          <a:lstStyle/>
          <a:p>
            <a:r>
              <a:rPr lang="en-US" dirty="0"/>
              <a:t>Faith + Data Connection</a:t>
            </a:r>
          </a:p>
        </p:txBody>
      </p:sp>
    </p:spTree>
    <p:extLst>
      <p:ext uri="{BB962C8B-B14F-4D97-AF65-F5344CB8AC3E}">
        <p14:creationId xmlns:p14="http://schemas.microsoft.com/office/powerpoint/2010/main" val="35968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6.jpeg"/></Relationships>
</file>

<file path=ppt/theme/_rels/theme3.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Theme1">
  <a:themeElements>
    <a:clrScheme name="Custom 1">
      <a:dk1>
        <a:srgbClr val="006633"/>
      </a:dk1>
      <a:lt1>
        <a:sysClr val="window" lastClr="FFFFFF"/>
      </a:lt1>
      <a:dk2>
        <a:srgbClr val="3D3D3D"/>
      </a:dk2>
      <a:lt2>
        <a:srgbClr val="003366"/>
      </a:lt2>
      <a:accent1>
        <a:srgbClr val="003366"/>
      </a:accent1>
      <a:accent2>
        <a:srgbClr val="3D3D3D"/>
      </a:accent2>
      <a:accent3>
        <a:srgbClr val="663300"/>
      </a:accent3>
      <a:accent4>
        <a:srgbClr val="3D3D3D"/>
      </a:accent4>
      <a:accent5>
        <a:srgbClr val="5B9BD5"/>
      </a:accent5>
      <a:accent6>
        <a:srgbClr val="70AD47"/>
      </a:accent6>
      <a:hlink>
        <a:srgbClr val="0563C1"/>
      </a:hlink>
      <a:folHlink>
        <a:srgbClr val="954F72"/>
      </a:folHlink>
    </a:clrScheme>
    <a:fontScheme name="Custom 1">
      <a:majorFont>
        <a:latin typeface="Playfair Display"/>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1E16A52D-A401-4690-99A3-4C0A2022EB77}" vid="{713F1B02-C0FF-43DA-96DF-FE7F028E1514}"/>
    </a:ext>
  </a:extLst>
</a:theme>
</file>

<file path=ppt/theme/theme2.xml><?xml version="1.0" encoding="utf-8"?>
<a:theme xmlns:a="http://schemas.openxmlformats.org/drawingml/2006/main" name="Training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3.xml><?xml version="1.0" encoding="utf-8"?>
<a:theme xmlns:a="http://schemas.openxmlformats.org/drawingml/2006/main" name="1_Training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4.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CF318A-645D-42BD-81C2-7E28A992E226}">
  <ds:schemaRefs>
    <ds:schemaRef ds:uri="http://schemas.microsoft.com/office/2006/metadata/properties"/>
    <ds:schemaRef ds:uri="http://schemas.microsoft.com/office/infopath/2007/PartnerControls"/>
    <ds:schemaRef ds:uri="05deaae1-2cfc-40aa-9eeb-331c1b924451"/>
    <ds:schemaRef ds:uri="bab6e117-48b4-483b-8b15-51f2d219e836"/>
  </ds:schemaRefs>
</ds:datastoreItem>
</file>

<file path=customXml/itemProps2.xml><?xml version="1.0" encoding="utf-8"?>
<ds:datastoreItem xmlns:ds="http://schemas.openxmlformats.org/officeDocument/2006/customXml" ds:itemID="{C1EC1D2A-2B1A-4650-BC4D-D11BCDD0E3C9}">
  <ds:schemaRefs>
    <ds:schemaRef ds:uri="http://schemas.microsoft.com/sharepoint/v3/contenttype/forms"/>
  </ds:schemaRefs>
</ds:datastoreItem>
</file>

<file path=customXml/itemProps3.xml><?xml version="1.0" encoding="utf-8"?>
<ds:datastoreItem xmlns:ds="http://schemas.openxmlformats.org/officeDocument/2006/customXml" ds:itemID="{CC2D8935-8F23-47EA-91A9-07519762B2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6e117-48b4-483b-8b15-51f2d219e836"/>
    <ds:schemaRef ds:uri="05deaae1-2cfc-40aa-9eeb-331c1b924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Theme1</Template>
  <TotalTime>17083</TotalTime>
  <Words>5052</Words>
  <Application>Microsoft Office PowerPoint</Application>
  <PresentationFormat>Widescreen</PresentationFormat>
  <Paragraphs>430</Paragraphs>
  <Slides>32</Slides>
  <Notes>32</Notes>
  <HiddenSlides>0</HiddenSlides>
  <MMClips>1</MMClips>
  <ScaleCrop>false</ScaleCrop>
  <HeadingPairs>
    <vt:vector size="4" baseType="variant">
      <vt:variant>
        <vt:lpstr>Theme</vt:lpstr>
      </vt:variant>
      <vt:variant>
        <vt:i4>3</vt:i4>
      </vt:variant>
      <vt:variant>
        <vt:lpstr>Slide Titles</vt:lpstr>
      </vt:variant>
      <vt:variant>
        <vt:i4>32</vt:i4>
      </vt:variant>
    </vt:vector>
  </HeadingPairs>
  <TitlesOfParts>
    <vt:vector size="35" baseType="lpstr">
      <vt:lpstr>Theme1</vt:lpstr>
      <vt:lpstr>Training presentation</vt:lpstr>
      <vt:lpstr>1_Training presentation</vt:lpstr>
      <vt:lpstr>Leigh Ann Jacobson, CFRE Jacobson Group Consulting  Everence Development Conference September 25, 2025, 8-9:15 a.m.</vt:lpstr>
      <vt:lpstr>Hi there! </vt:lpstr>
      <vt:lpstr>PowerPoint Presentation</vt:lpstr>
      <vt:lpstr>Beyond the development office:  How every leader plays a role in fundraising success</vt:lpstr>
      <vt:lpstr>Session Objectives</vt:lpstr>
      <vt:lpstr>The 2° Shift</vt:lpstr>
      <vt:lpstr>Why Fundraising is Ministry for Everyone</vt:lpstr>
      <vt:lpstr>PowerPoint Presentation</vt:lpstr>
      <vt:lpstr>Faith + Data Connection</vt:lpstr>
      <vt:lpstr>How to put this into action? </vt:lpstr>
      <vt:lpstr>PowerPoint Presentation</vt:lpstr>
      <vt:lpstr>Shared Ministry of Fundraising</vt:lpstr>
      <vt:lpstr>A Look into Charitable Giving – Giving USA Report (July ‘25)</vt:lpstr>
      <vt:lpstr>A Look into Charitable Giving – Giving USA Report (July ‘25)</vt:lpstr>
      <vt:lpstr>Discipline and stewardship are spiritual practices—faithfulness in the small things leads to abundance.</vt:lpstr>
      <vt:lpstr>Building Your Fundraising Strategy</vt:lpstr>
      <vt:lpstr>Our Case is Our Testimony </vt:lpstr>
      <vt:lpstr>PowerPoint Presentation</vt:lpstr>
      <vt:lpstr>PowerPoint Presentation</vt:lpstr>
      <vt:lpstr>Sharing Your Fundraising Strategy</vt:lpstr>
      <vt:lpstr>On Board vs. On the Board</vt:lpstr>
      <vt:lpstr>All Hands on Deck</vt:lpstr>
      <vt:lpstr>Deciding when to ask and who asks? </vt:lpstr>
      <vt:lpstr>Ladder of Effectiveness</vt:lpstr>
      <vt:lpstr>Donor and Volunteer Stewardship</vt:lpstr>
      <vt:lpstr>PowerPoint Presentation</vt:lpstr>
      <vt:lpstr>Practices of Stewardship</vt:lpstr>
      <vt:lpstr>A Return to the Personal</vt:lpstr>
      <vt:lpstr>PowerPoint Presentation</vt:lpstr>
      <vt:lpstr>Virtual Coaching Offer </vt:lpstr>
      <vt:lpstr>Questions and Feedback</vt:lpstr>
      <vt:lpstr>Let’s connect!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Training Presentation</dc:title>
  <dc:creator>Leigh Ann Jacobson</dc:creator>
  <cp:lastModifiedBy>Jacobson, Leigh Ann</cp:lastModifiedBy>
  <cp:revision>1303</cp:revision>
  <cp:lastPrinted>2024-11-07T00:26:51Z</cp:lastPrinted>
  <dcterms:created xsi:type="dcterms:W3CDTF">2022-06-28T00:42:05Z</dcterms:created>
  <dcterms:modified xsi:type="dcterms:W3CDTF">2025-09-15T17:41:09Z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