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31"/>
  </p:notesMasterIdLst>
  <p:handoutMasterIdLst>
    <p:handoutMasterId r:id="rId32"/>
  </p:handoutMasterIdLst>
  <p:sldIdLst>
    <p:sldId id="257" r:id="rId5"/>
    <p:sldId id="258" r:id="rId6"/>
    <p:sldId id="260" r:id="rId7"/>
    <p:sldId id="512" r:id="rId8"/>
    <p:sldId id="367" r:id="rId9"/>
    <p:sldId id="513" r:id="rId10"/>
    <p:sldId id="272" r:id="rId11"/>
    <p:sldId id="516" r:id="rId12"/>
    <p:sldId id="490" r:id="rId13"/>
    <p:sldId id="520" r:id="rId14"/>
    <p:sldId id="547" r:id="rId15"/>
    <p:sldId id="549" r:id="rId16"/>
    <p:sldId id="486" r:id="rId17"/>
    <p:sldId id="548" r:id="rId18"/>
    <p:sldId id="517" r:id="rId19"/>
    <p:sldId id="521" r:id="rId20"/>
    <p:sldId id="522" r:id="rId21"/>
    <p:sldId id="500" r:id="rId22"/>
    <p:sldId id="356" r:id="rId23"/>
    <p:sldId id="496" r:id="rId24"/>
    <p:sldId id="510" r:id="rId25"/>
    <p:sldId id="465" r:id="rId26"/>
    <p:sldId id="514" r:id="rId27"/>
    <p:sldId id="511" r:id="rId28"/>
    <p:sldId id="502" r:id="rId29"/>
    <p:sldId id="330" r:id="rId30"/>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27"/>
    <a:srgbClr val="008000"/>
    <a:srgbClr val="6D8277"/>
    <a:srgbClr val="636566"/>
    <a:srgbClr val="3B68FC"/>
    <a:srgbClr val="006633"/>
    <a:srgbClr val="D2A808"/>
    <a:srgbClr val="074366"/>
    <a:srgbClr val="000014"/>
    <a:srgbClr val="0C21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78A0B0-2A77-E8C9-2FD2-10E89629C9FF}" v="9" dt="2025-09-15T17:32:51.181"/>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guide orient="horz" pos="2160"/>
        <p:guide pos="3840"/>
        <p:guide pos="7296"/>
        <p:guide orient="horz" pos="4128"/>
      </p:guideLst>
    </p:cSldViewPr>
  </p:slide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Greaser" userId="S::caroline.greaser@everence.com::4768c633-ff99-48e7-9544-3ccb1f793b52" providerId="AD" clId="Web-{8578A0B0-2A77-E8C9-2FD2-10E89629C9FF}"/>
    <pc:docChg chg="modSld">
      <pc:chgData name="Caroline Greaser" userId="S::caroline.greaser@everence.com::4768c633-ff99-48e7-9544-3ccb1f793b52" providerId="AD" clId="Web-{8578A0B0-2A77-E8C9-2FD2-10E89629C9FF}" dt="2025-09-15T17:32:51.181" v="3" actId="20577"/>
      <pc:docMkLst>
        <pc:docMk/>
      </pc:docMkLst>
      <pc:sldChg chg="modSp">
        <pc:chgData name="Caroline Greaser" userId="S::caroline.greaser@everence.com::4768c633-ff99-48e7-9544-3ccb1f793b52" providerId="AD" clId="Web-{8578A0B0-2A77-E8C9-2FD2-10E89629C9FF}" dt="2025-09-15T17:32:51.181" v="3" actId="20577"/>
        <pc:sldMkLst>
          <pc:docMk/>
          <pc:sldMk cId="2040431332" sldId="547"/>
        </pc:sldMkLst>
        <pc:spChg chg="mod">
          <ac:chgData name="Caroline Greaser" userId="S::caroline.greaser@everence.com::4768c633-ff99-48e7-9544-3ccb1f793b52" providerId="AD" clId="Web-{8578A0B0-2A77-E8C9-2FD2-10E89629C9FF}" dt="2025-09-15T17:32:51.181" v="3" actId="20577"/>
          <ac:spMkLst>
            <pc:docMk/>
            <pc:sldMk cId="2040431332" sldId="547"/>
            <ac:spMk id="4" creationId="{A09B2811-CCCA-96E6-A85C-B1C2EDB3D264}"/>
          </ac:spMkLst>
        </pc:spChg>
      </pc:sldChg>
    </pc:docChg>
  </pc:docChgLst>
  <pc:docChgLst>
    <pc:chgData name="Caroline Greaser" userId="S::caroline.greaser@everence.com::4768c633-ff99-48e7-9544-3ccb1f793b52" providerId="AD" clId="Web-{7E3A930C-B93C-AD8D-F6F1-C12867E64710}"/>
    <pc:docChg chg="modSld">
      <pc:chgData name="Caroline Greaser" userId="S::caroline.greaser@everence.com::4768c633-ff99-48e7-9544-3ccb1f793b52" providerId="AD" clId="Web-{7E3A930C-B93C-AD8D-F6F1-C12867E64710}" dt="2025-09-10T17:38:46.517" v="17" actId="20577"/>
      <pc:docMkLst>
        <pc:docMk/>
      </pc:docMkLst>
      <pc:sldChg chg="modSp">
        <pc:chgData name="Caroline Greaser" userId="S::caroline.greaser@everence.com::4768c633-ff99-48e7-9544-3ccb1f793b52" providerId="AD" clId="Web-{7E3A930C-B93C-AD8D-F6F1-C12867E64710}" dt="2025-09-10T17:38:29.454" v="15" actId="20577"/>
        <pc:sldMkLst>
          <pc:docMk/>
          <pc:sldMk cId="138802721" sldId="496"/>
        </pc:sldMkLst>
        <pc:spChg chg="mod">
          <ac:chgData name="Caroline Greaser" userId="S::caroline.greaser@everence.com::4768c633-ff99-48e7-9544-3ccb1f793b52" providerId="AD" clId="Web-{7E3A930C-B93C-AD8D-F6F1-C12867E64710}" dt="2025-09-10T17:38:29.454" v="15" actId="20577"/>
          <ac:spMkLst>
            <pc:docMk/>
            <pc:sldMk cId="138802721" sldId="496"/>
            <ac:spMk id="3" creationId="{00000000-0000-0000-0000-000000000000}"/>
          </ac:spMkLst>
        </pc:spChg>
      </pc:sldChg>
      <pc:sldChg chg="modSp">
        <pc:chgData name="Caroline Greaser" userId="S::caroline.greaser@everence.com::4768c633-ff99-48e7-9544-3ccb1f793b52" providerId="AD" clId="Web-{7E3A930C-B93C-AD8D-F6F1-C12867E64710}" dt="2025-09-10T17:38:14.860" v="14" actId="20577"/>
        <pc:sldMkLst>
          <pc:docMk/>
          <pc:sldMk cId="2823909843" sldId="500"/>
        </pc:sldMkLst>
        <pc:spChg chg="mod">
          <ac:chgData name="Caroline Greaser" userId="S::caroline.greaser@everence.com::4768c633-ff99-48e7-9544-3ccb1f793b52" providerId="AD" clId="Web-{7E3A930C-B93C-AD8D-F6F1-C12867E64710}" dt="2025-09-10T17:38:14.860" v="14" actId="20577"/>
          <ac:spMkLst>
            <pc:docMk/>
            <pc:sldMk cId="2823909843" sldId="500"/>
            <ac:spMk id="3" creationId="{00000000-0000-0000-0000-000000000000}"/>
          </ac:spMkLst>
        </pc:spChg>
      </pc:sldChg>
      <pc:sldChg chg="modSp">
        <pc:chgData name="Caroline Greaser" userId="S::caroline.greaser@everence.com::4768c633-ff99-48e7-9544-3ccb1f793b52" providerId="AD" clId="Web-{7E3A930C-B93C-AD8D-F6F1-C12867E64710}" dt="2025-09-10T17:38:46.517" v="17" actId="20577"/>
        <pc:sldMkLst>
          <pc:docMk/>
          <pc:sldMk cId="725117267" sldId="502"/>
        </pc:sldMkLst>
        <pc:spChg chg="mod">
          <ac:chgData name="Caroline Greaser" userId="S::caroline.greaser@everence.com::4768c633-ff99-48e7-9544-3ccb1f793b52" providerId="AD" clId="Web-{7E3A930C-B93C-AD8D-F6F1-C12867E64710}" dt="2025-09-10T17:38:46.517" v="17" actId="20577"/>
          <ac:spMkLst>
            <pc:docMk/>
            <pc:sldMk cId="725117267" sldId="502"/>
            <ac:spMk id="3" creationId="{00000000-0000-0000-0000-000000000000}"/>
          </ac:spMkLst>
        </pc:spChg>
      </pc:sldChg>
      <pc:sldChg chg="modSp">
        <pc:chgData name="Caroline Greaser" userId="S::caroline.greaser@everence.com::4768c633-ff99-48e7-9544-3ccb1f793b52" providerId="AD" clId="Web-{7E3A930C-B93C-AD8D-F6F1-C12867E64710}" dt="2025-09-10T17:37:21.969" v="10" actId="20577"/>
        <pc:sldMkLst>
          <pc:docMk/>
          <pc:sldMk cId="364261893" sldId="517"/>
        </pc:sldMkLst>
        <pc:spChg chg="mod">
          <ac:chgData name="Caroline Greaser" userId="S::caroline.greaser@everence.com::4768c633-ff99-48e7-9544-3ccb1f793b52" providerId="AD" clId="Web-{7E3A930C-B93C-AD8D-F6F1-C12867E64710}" dt="2025-09-10T17:37:21.969" v="10" actId="20577"/>
          <ac:spMkLst>
            <pc:docMk/>
            <pc:sldMk cId="364261893" sldId="517"/>
            <ac:spMk id="5" creationId="{96062F40-F2E7-A517-B614-3A2D2369EEF9}"/>
          </ac:spMkLst>
        </pc:spChg>
      </pc:sldChg>
      <pc:sldChg chg="modSp">
        <pc:chgData name="Caroline Greaser" userId="S::caroline.greaser@everence.com::4768c633-ff99-48e7-9544-3ccb1f793b52" providerId="AD" clId="Web-{7E3A930C-B93C-AD8D-F6F1-C12867E64710}" dt="2025-09-10T17:36:47.390" v="3"/>
        <pc:sldMkLst>
          <pc:docMk/>
          <pc:sldMk cId="3121381772" sldId="549"/>
        </pc:sldMkLst>
        <pc:graphicFrameChg chg="mod modGraphic">
          <ac:chgData name="Caroline Greaser" userId="S::caroline.greaser@everence.com::4768c633-ff99-48e7-9544-3ccb1f793b52" providerId="AD" clId="Web-{7E3A930C-B93C-AD8D-F6F1-C12867E64710}" dt="2025-09-10T17:36:47.390" v="3"/>
          <ac:graphicFrameMkLst>
            <pc:docMk/>
            <pc:sldMk cId="3121381772" sldId="549"/>
            <ac:graphicFrameMk id="4" creationId="{DAE28DF9-F709-E17F-215B-9D789D7229D4}"/>
          </ac:graphicFrameMkLst>
        </pc:graphicFrameChg>
      </pc:sldChg>
    </pc:docChg>
  </pc:docChgLst>
  <pc:docChgLst>
    <pc:chgData name="Caroline Greaser" userId="S::caroline.greaser@everence.com::4768c633-ff99-48e7-9544-3ccb1f793b52" providerId="AD" clId="Web-{39F823B5-1708-4219-F9A0-A8AB0F9C925E}"/>
    <pc:docChg chg="modSld">
      <pc:chgData name="Caroline Greaser" userId="S::caroline.greaser@everence.com::4768c633-ff99-48e7-9544-3ccb1f793b52" providerId="AD" clId="Web-{39F823B5-1708-4219-F9A0-A8AB0F9C925E}" dt="2025-09-12T13:17:16.747" v="0" actId="20577"/>
      <pc:docMkLst>
        <pc:docMk/>
      </pc:docMkLst>
      <pc:sldChg chg="modSp">
        <pc:chgData name="Caroline Greaser" userId="S::caroline.greaser@everence.com::4768c633-ff99-48e7-9544-3ccb1f793b52" providerId="AD" clId="Web-{39F823B5-1708-4219-F9A0-A8AB0F9C925E}" dt="2025-09-12T13:17:16.747" v="0" actId="20577"/>
        <pc:sldMkLst>
          <pc:docMk/>
          <pc:sldMk cId="364261893" sldId="517"/>
        </pc:sldMkLst>
        <pc:spChg chg="mod">
          <ac:chgData name="Caroline Greaser" userId="S::caroline.greaser@everence.com::4768c633-ff99-48e7-9544-3ccb1f793b52" providerId="AD" clId="Web-{39F823B5-1708-4219-F9A0-A8AB0F9C925E}" dt="2025-09-12T13:17:16.747" v="0" actId="20577"/>
          <ac:spMkLst>
            <pc:docMk/>
            <pc:sldMk cId="364261893" sldId="517"/>
            <ac:spMk id="5" creationId="{96062F40-F2E7-A517-B614-3A2D2369EEF9}"/>
          </ac:spMkLst>
        </pc:spChg>
      </pc:sldChg>
    </pc:docChg>
  </pc:docChgLst>
  <pc:docChgLst>
    <pc:chgData name="Jacobson, Leigh Ann" userId="677b0c9d-56d5-4173-8c61-f86e82aa2d77" providerId="ADAL" clId="{EEBF9AE3-A762-4C52-9F70-9E817E66C5C8}"/>
    <pc:docChg chg="modSld">
      <pc:chgData name="Jacobson, Leigh Ann" userId="677b0c9d-56d5-4173-8c61-f86e82aa2d77" providerId="ADAL" clId="{EEBF9AE3-A762-4C52-9F70-9E817E66C5C8}" dt="2025-08-25T21:53:16.912" v="2" actId="20577"/>
      <pc:docMkLst>
        <pc:docMk/>
      </pc:docMkLst>
      <pc:sldChg chg="modNotesTx">
        <pc:chgData name="Jacobson, Leigh Ann" userId="677b0c9d-56d5-4173-8c61-f86e82aa2d77" providerId="ADAL" clId="{EEBF9AE3-A762-4C52-9F70-9E817E66C5C8}" dt="2025-08-25T21:53:16.912" v="2" actId="20577"/>
        <pc:sldMkLst>
          <pc:docMk/>
          <pc:sldMk cId="1851896080" sldId="25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68796EA6-6F25-4F19-87BA-7ADCC16DAEFF}" type="datetimeFigureOut">
              <a:rPr lang="en-US" smtClean="0"/>
              <a:t>9/16/25</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C64E50CC-F33A-4EF4-9F12-93EC4A21A0CF}" type="slidenum">
              <a:rPr lang="en-US" smtClean="0"/>
              <a:t>‹#›</a:t>
            </a:fld>
            <a:endParaRPr lang="en-US"/>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39C172E-A8B5-46F6-B05C-DFA3E2E0F207}" type="datetimeFigureOut">
              <a:rPr lang="en-US" smtClean="0"/>
              <a:t>9/16/25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2674CE4-FBD8-4481-AEFB-CA53E599A745}" type="slidenum">
              <a:rPr lang="en-US" smtClean="0"/>
              <a:t>‹#›</a:t>
            </a:fld>
            <a:endParaRPr lang="en-US"/>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468313"/>
            <a:ext cx="5013325" cy="2820987"/>
          </a:xfrm>
        </p:spPr>
      </p:sp>
      <p:sp>
        <p:nvSpPr>
          <p:cNvPr id="3" name="Notes Placeholder 2"/>
          <p:cNvSpPr>
            <a:spLocks noGrp="1"/>
          </p:cNvSpPr>
          <p:nvPr>
            <p:ph type="body" idx="1"/>
          </p:nvPr>
        </p:nvSpPr>
        <p:spPr>
          <a:xfrm>
            <a:off x="1016000" y="3463924"/>
            <a:ext cx="5451475" cy="5480783"/>
          </a:xfrm>
        </p:spPr>
        <p:txBody>
          <a:bodyPr/>
          <a:lstStyle/>
          <a:p>
            <a:r>
              <a:rPr lang="en-US" sz="1400"/>
              <a:t>Welcome everyone! I’m Leigh Ann Jacobson, CFRE. I’ve spent much of my career helping small but mighty development teams align their mission with donor passion in ways that inspire transformational giving.</a:t>
            </a:r>
          </a:p>
          <a:p>
            <a:endParaRPr lang="en-US" sz="1400"/>
          </a:p>
          <a:p>
            <a:r>
              <a:rPr lang="en-US" sz="1400"/>
              <a:t>This session is especially designed for small shops. My goal is to equip you with practical strategies—</a:t>
            </a:r>
            <a:r>
              <a:rPr lang="en-US" sz="1400" b="1" i="1"/>
              <a:t>grounded in faith</a:t>
            </a:r>
            <a:r>
              <a:rPr lang="en-US" sz="1400"/>
              <a:t>—that help you do more with heart and purpose, even with limited resources.</a:t>
            </a:r>
          </a:p>
          <a:p>
            <a:endParaRPr lang="en-US" sz="1400"/>
          </a:p>
          <a:p>
            <a:r>
              <a:rPr lang="en-US" sz="1400"/>
              <a:t>We’ll also explore how mission-focused work creates deep relationships with donors that often lead to major gifts.</a:t>
            </a:r>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a:p>
        </p:txBody>
      </p:sp>
    </p:spTree>
    <p:extLst>
      <p:ext uri="{BB962C8B-B14F-4D97-AF65-F5344CB8AC3E}">
        <p14:creationId xmlns:p14="http://schemas.microsoft.com/office/powerpoint/2010/main"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C63B2-9CC7-C917-3E2D-D1D274F5F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2705F-5A0D-64A0-761A-63FB043E1D32}"/>
              </a:ext>
            </a:extLst>
          </p:cNvPr>
          <p:cNvSpPr>
            <a:spLocks noGrp="1" noRot="1" noChangeAspect="1"/>
          </p:cNvSpPr>
          <p:nvPr>
            <p:ph type="sldImg"/>
          </p:nvPr>
        </p:nvSpPr>
        <p:spPr>
          <a:xfrm>
            <a:off x="731838" y="661988"/>
            <a:ext cx="5759450" cy="3240087"/>
          </a:xfrm>
        </p:spPr>
      </p:sp>
      <p:sp>
        <p:nvSpPr>
          <p:cNvPr id="3" name="Notes Placeholder 2">
            <a:extLst>
              <a:ext uri="{FF2B5EF4-FFF2-40B4-BE49-F238E27FC236}">
                <a16:creationId xmlns:a16="http://schemas.microsoft.com/office/drawing/2014/main" id="{48CF4014-8397-67D0-E097-EC4EC6E648EF}"/>
              </a:ext>
            </a:extLst>
          </p:cNvPr>
          <p:cNvSpPr>
            <a:spLocks noGrp="1"/>
          </p:cNvSpPr>
          <p:nvPr>
            <p:ph type="body" idx="1"/>
          </p:nvPr>
        </p:nvSpPr>
        <p:spPr>
          <a:xfrm>
            <a:off x="731520" y="3916323"/>
            <a:ext cx="5852160" cy="5022889"/>
          </a:xfrm>
        </p:spPr>
        <p:txBody>
          <a:bodyPr/>
          <a:lstStyle/>
          <a:p>
            <a:pPr>
              <a:spcAft>
                <a:spcPts val="634"/>
              </a:spcAft>
            </a:pPr>
            <a:r>
              <a:rPr lang="en-US" sz="4400" b="1" i="1"/>
              <a:t>So, how do we put this action?? (see values language handout)</a:t>
            </a:r>
          </a:p>
          <a:p>
            <a:pPr>
              <a:spcAft>
                <a:spcPts val="634"/>
              </a:spcAft>
            </a:pPr>
            <a:endParaRPr lang="en-US" sz="4400" b="1" i="1"/>
          </a:p>
          <a:p>
            <a:r>
              <a:rPr lang="en-US" sz="4400" b="1"/>
              <a:t>Frame your ask in values language</a:t>
            </a:r>
            <a:r>
              <a:rPr lang="en-US" sz="4400"/>
              <a:t>: Instead of “We need $100K for this program,” say, “Your generosity helps ensure every student has the dignity of access to education, regardless of their means.”</a:t>
            </a:r>
          </a:p>
          <a:p>
            <a:endParaRPr lang="en-US" sz="4400"/>
          </a:p>
          <a:p>
            <a:r>
              <a:rPr lang="en-US" sz="4400" b="1"/>
              <a:t>Mission-first messaging</a:t>
            </a:r>
            <a:r>
              <a:rPr lang="en-US" sz="4400"/>
              <a:t>: Anchor proposals in </a:t>
            </a:r>
            <a:r>
              <a:rPr lang="en-US" sz="4400" i="1"/>
              <a:t>why the work matters</a:t>
            </a:r>
            <a:r>
              <a:rPr lang="en-US" sz="4400"/>
              <a:t>, not just </a:t>
            </a:r>
            <a:r>
              <a:rPr lang="en-US" sz="4400" i="1"/>
              <a:t>what the work does</a:t>
            </a:r>
            <a:r>
              <a:rPr lang="en-US" sz="4400"/>
              <a:t>.</a:t>
            </a:r>
          </a:p>
          <a:p>
            <a:endParaRPr lang="en-US" sz="4400"/>
          </a:p>
          <a:p>
            <a:r>
              <a:rPr lang="en-US" sz="4400" b="1"/>
              <a:t>Bridge values to outcomes</a:t>
            </a:r>
            <a:r>
              <a:rPr lang="en-US" sz="4400"/>
              <a:t>: Make the case that the donor’s values live on through impact stories—students, families, and communities transformed.</a:t>
            </a:r>
          </a:p>
          <a:p>
            <a:pPr>
              <a:spcAft>
                <a:spcPts val="634"/>
              </a:spcAft>
            </a:pPr>
            <a:endParaRPr lang="en-US" sz="3200" i="1"/>
          </a:p>
        </p:txBody>
      </p:sp>
      <p:sp>
        <p:nvSpPr>
          <p:cNvPr id="4" name="Slide Number Placeholder 3">
            <a:extLst>
              <a:ext uri="{FF2B5EF4-FFF2-40B4-BE49-F238E27FC236}">
                <a16:creationId xmlns:a16="http://schemas.microsoft.com/office/drawing/2014/main" id="{45078CB5-DFC3-944E-D6E1-0C1626915243}"/>
              </a:ext>
            </a:extLst>
          </p:cNvPr>
          <p:cNvSpPr>
            <a:spLocks noGrp="1"/>
          </p:cNvSpPr>
          <p:nvPr>
            <p:ph type="sldNum" sz="quarter" idx="10"/>
          </p:nvPr>
        </p:nvSpPr>
        <p:spPr/>
        <p:txBody>
          <a:bodyPr/>
          <a:lstStyle/>
          <a:p>
            <a:fld id="{CF2FD335-6D8E-486A-8F5F-DFC7325903FF}" type="slidenum">
              <a:rPr lang="en-US" smtClean="0"/>
              <a:t>10</a:t>
            </a:fld>
            <a:endParaRPr lang="en-US"/>
          </a:p>
        </p:txBody>
      </p:sp>
    </p:spTree>
    <p:extLst>
      <p:ext uri="{BB962C8B-B14F-4D97-AF65-F5344CB8AC3E}">
        <p14:creationId xmlns:p14="http://schemas.microsoft.com/office/powerpoint/2010/main" val="1433735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422275"/>
            <a:ext cx="6502400" cy="3657600"/>
          </a:xfrm>
        </p:spPr>
      </p:sp>
      <p:sp>
        <p:nvSpPr>
          <p:cNvPr id="3" name="Notes Placeholder 2"/>
          <p:cNvSpPr>
            <a:spLocks noGrp="1"/>
          </p:cNvSpPr>
          <p:nvPr>
            <p:ph type="body" idx="1"/>
          </p:nvPr>
        </p:nvSpPr>
        <p:spPr>
          <a:xfrm>
            <a:off x="512366" y="4229862"/>
            <a:ext cx="6508421" cy="5138198"/>
          </a:xfrm>
        </p:spPr>
        <p:txBody>
          <a:bodyPr/>
          <a:lstStyle/>
          <a:p>
            <a:r>
              <a:rPr lang="en-US" sz="2400" b="1"/>
              <a:t>Interactive Component (5–7 minutes)</a:t>
            </a:r>
          </a:p>
          <a:p>
            <a:endParaRPr lang="en-US" sz="2400" b="1"/>
          </a:p>
          <a:p>
            <a:r>
              <a:rPr lang="en-US" sz="2400" b="1"/>
              <a:t>Prompt</a:t>
            </a:r>
            <a:r>
              <a:rPr lang="en-US" sz="2400"/>
              <a:t>: “Think of your top 3 donors. What values drive their giving? How does your organization reflect those values in your communication?”</a:t>
            </a:r>
          </a:p>
          <a:p>
            <a:endParaRPr lang="en-US" sz="2400" b="1"/>
          </a:p>
          <a:p>
            <a:r>
              <a:rPr lang="en-US" sz="2400" b="1"/>
              <a:t>Activity</a:t>
            </a:r>
            <a:r>
              <a:rPr lang="en-US" sz="2400"/>
              <a:t>: </a:t>
            </a:r>
            <a:r>
              <a:rPr lang="en-US" sz="2400" b="1"/>
              <a:t>Pair &amp; Share: Reframe an appeal in values language. </a:t>
            </a:r>
            <a:r>
              <a:rPr lang="en-US" sz="2400"/>
              <a:t>Ask participants to pair up and draft one sentence rephrasing an appeal to connect a donor’s values to the mission.</a:t>
            </a:r>
          </a:p>
          <a:p>
            <a:endParaRPr lang="en-US" sz="2400"/>
          </a:p>
          <a:p>
            <a:r>
              <a:rPr lang="en-US" sz="2400" b="1"/>
              <a:t>Report out</a:t>
            </a:r>
            <a:r>
              <a:rPr lang="en-US" sz="2400"/>
              <a:t>: Invite 2–3 examples—highlight how even small shifts in wording move the conversation toward transformational giving.</a:t>
            </a:r>
          </a:p>
          <a:p>
            <a:endParaRPr lang="en-US" sz="2400" b="0" i="0" kern="1200">
              <a:solidFill>
                <a:schemeClr val="tx1"/>
              </a:solidFill>
              <a:effectLst/>
              <a:latin typeface="+mn-lt"/>
              <a:ea typeface="+mn-ea"/>
              <a:cs typeface="+mn-cs"/>
            </a:endParaRPr>
          </a:p>
          <a:p>
            <a:endParaRPr lang="en-US" sz="24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25BADBE-3AD4-0243-AF31-A5B836E6E5A9}" type="slidenum">
              <a:rPr lang="en-US" smtClean="0"/>
              <a:t>11</a:t>
            </a:fld>
            <a:endParaRPr lang="en-US"/>
          </a:p>
        </p:txBody>
      </p:sp>
    </p:spTree>
    <p:extLst>
      <p:ext uri="{BB962C8B-B14F-4D97-AF65-F5344CB8AC3E}">
        <p14:creationId xmlns:p14="http://schemas.microsoft.com/office/powerpoint/2010/main" val="3760032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Transformational gifts are inspired through alignment. Our role in this ministry is to listen deeply enough to know what values are stirring in the donor’s heart and then connect those values to our mission.</a:t>
            </a:r>
          </a:p>
        </p:txBody>
      </p:sp>
      <p:sp>
        <p:nvSpPr>
          <p:cNvPr id="4" name="Slide Number Placeholder 3"/>
          <p:cNvSpPr>
            <a:spLocks noGrp="1"/>
          </p:cNvSpPr>
          <p:nvPr>
            <p:ph type="sldNum" sz="quarter" idx="5"/>
          </p:nvPr>
        </p:nvSpPr>
        <p:spPr/>
        <p:txBody>
          <a:bodyPr/>
          <a:lstStyle/>
          <a:p>
            <a:fld id="{32674CE4-FBD8-4481-AEFB-CA53E599A745}" type="slidenum">
              <a:rPr lang="en-US" smtClean="0"/>
              <a:t>12</a:t>
            </a:fld>
            <a:endParaRPr lang="en-US"/>
          </a:p>
        </p:txBody>
      </p:sp>
    </p:spTree>
    <p:extLst>
      <p:ext uri="{BB962C8B-B14F-4D97-AF65-F5344CB8AC3E}">
        <p14:creationId xmlns:p14="http://schemas.microsoft.com/office/powerpoint/2010/main" val="3764041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434975"/>
            <a:ext cx="5759450" cy="3240088"/>
          </a:xfrm>
        </p:spPr>
      </p:sp>
      <p:sp>
        <p:nvSpPr>
          <p:cNvPr id="3" name="Notes Placeholder 2"/>
          <p:cNvSpPr>
            <a:spLocks noGrp="1"/>
          </p:cNvSpPr>
          <p:nvPr>
            <p:ph type="body" idx="1"/>
          </p:nvPr>
        </p:nvSpPr>
        <p:spPr>
          <a:xfrm>
            <a:off x="731520" y="3675063"/>
            <a:ext cx="5852160" cy="5354637"/>
          </a:xfrm>
        </p:spPr>
        <p:txBody>
          <a:bodyPr/>
          <a:lstStyle/>
          <a:p>
            <a:pPr>
              <a:buFont typeface="Wingdings" panose="05000000000000000000" pitchFamily="2" charset="2"/>
              <a:buNone/>
            </a:pPr>
            <a:endParaRPr lang="en-US" sz="160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cap="none" normalizeH="0" baseline="0">
                <a:ln>
                  <a:noFill/>
                </a:ln>
                <a:solidFill>
                  <a:schemeClr val="bg2"/>
                </a:solidFill>
                <a:effectLst/>
                <a:latin typeface="Arial" panose="020B0604020202020204" pitchFamily="34" charset="0"/>
              </a:rPr>
              <a:t>Total Charitable Giving</a:t>
            </a:r>
            <a:r>
              <a:rPr kumimoji="0" lang="en-US" altLang="en-US" sz="1200" b="0" i="0" u="none" strike="noStrike" cap="none" normalizeH="0" baseline="0">
                <a:ln>
                  <a:noFill/>
                </a:ln>
                <a:solidFill>
                  <a:schemeClr val="bg2"/>
                </a:solidFill>
                <a:effectLst/>
                <a:latin typeface="Arial" panose="020B0604020202020204" pitchFamily="34" charset="0"/>
              </a:rPr>
              <a:t> reached a new high of </a:t>
            </a:r>
            <a:r>
              <a:rPr kumimoji="0" lang="en-US" altLang="en-US" sz="1200" b="1" i="0" u="none" strike="noStrike" cap="none" normalizeH="0" baseline="0">
                <a:ln>
                  <a:noFill/>
                </a:ln>
                <a:solidFill>
                  <a:schemeClr val="bg2"/>
                </a:solidFill>
                <a:effectLst/>
                <a:latin typeface="Arial" panose="020B0604020202020204" pitchFamily="34" charset="0"/>
              </a:rPr>
              <a:t>$592.5 billion</a:t>
            </a:r>
            <a:r>
              <a:rPr kumimoji="0" lang="en-US" altLang="en-US" sz="1200" b="0" i="0" u="none" strike="noStrike" cap="none" normalizeH="0" baseline="0">
                <a:ln>
                  <a:noFill/>
                </a:ln>
                <a:solidFill>
                  <a:schemeClr val="bg2"/>
                </a:solidFill>
                <a:effectLst/>
                <a:latin typeface="Arial" panose="020B0604020202020204" pitchFamily="34" charset="0"/>
              </a:rPr>
              <a:t> in 2024, growing </a:t>
            </a:r>
            <a:r>
              <a:rPr kumimoji="0" lang="en-US" altLang="en-US" sz="1200" b="1" i="0" u="none" strike="noStrike" cap="none" normalizeH="0" baseline="0">
                <a:ln>
                  <a:noFill/>
                </a:ln>
                <a:solidFill>
                  <a:schemeClr val="bg2"/>
                </a:solidFill>
                <a:effectLst/>
                <a:latin typeface="Arial" panose="020B0604020202020204" pitchFamily="34" charset="0"/>
              </a:rPr>
              <a:t>6.3%</a:t>
            </a:r>
            <a:r>
              <a:rPr kumimoji="0" lang="en-US" altLang="en-US" sz="1200" b="0" i="0" u="none" strike="noStrike" cap="none" normalizeH="0" baseline="0">
                <a:ln>
                  <a:noFill/>
                </a:ln>
                <a:solidFill>
                  <a:schemeClr val="bg2"/>
                </a:solidFill>
                <a:effectLst/>
                <a:latin typeface="Arial" panose="020B0604020202020204" pitchFamily="34" charset="0"/>
              </a:rPr>
              <a:t> in current dollars and </a:t>
            </a:r>
            <a:r>
              <a:rPr kumimoji="0" lang="en-US" altLang="en-US" sz="1200" b="1" i="0" u="none" strike="noStrike" cap="none" normalizeH="0" baseline="0">
                <a:ln>
                  <a:noFill/>
                </a:ln>
                <a:solidFill>
                  <a:schemeClr val="bg2"/>
                </a:solidFill>
                <a:effectLst/>
                <a:latin typeface="Arial" panose="020B0604020202020204" pitchFamily="34" charset="0"/>
              </a:rPr>
              <a:t>3.3%</a:t>
            </a:r>
            <a:r>
              <a:rPr kumimoji="0" lang="en-US" altLang="en-US" sz="1200" b="0" i="0" u="none" strike="noStrike" cap="none" normalizeH="0" baseline="0">
                <a:ln>
                  <a:noFill/>
                </a:ln>
                <a:solidFill>
                  <a:schemeClr val="bg2"/>
                </a:solidFill>
                <a:effectLst/>
                <a:latin typeface="Arial" panose="020B0604020202020204" pitchFamily="34" charset="0"/>
              </a:rPr>
              <a:t> adjusted for inflation.  **</a:t>
            </a:r>
            <a:r>
              <a:rPr lang="en-US" sz="1200" b="0" i="0" kern="1200">
                <a:solidFill>
                  <a:schemeClr val="tx1"/>
                </a:solidFill>
                <a:effectLst/>
                <a:latin typeface="+mn-lt"/>
                <a:ea typeface="+mn-ea"/>
                <a:cs typeface="+mn-cs"/>
              </a:rPr>
              <a:t>For the first time in three years, giving grew in inflation adjusted dollars as well (growing 3.3% in 2024), increasing the ability of nonprofits to deliver more on their missions. This is consistent with the average growth in giving of 5.5%.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The 2024 giving data confirms what many in the nonprofit sector have long believed: Generosity is not a fleeting response to crisis—it’s a sustained commitment. Donors’ desire to improve the world is deeply rooted. While it may waver amidst economic uncertainty, when paired with a strong economy, generosity becomes a catalyst for growth.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p>
            <a:pPr marL="0" marR="0" lvl="0" indent="0" algn="l" defTabSz="914400" rtl="0" eaLnBrk="0" fontAlgn="base" latinLnBrk="0" hangingPunct="0">
              <a:lnSpc>
                <a:spcPct val="100000"/>
              </a:lnSpc>
              <a:spcBef>
                <a:spcPct val="0"/>
              </a:spcBef>
              <a:spcAft>
                <a:spcPts val="1200"/>
              </a:spcAft>
              <a:buClrTx/>
              <a:buSzTx/>
              <a:buNone/>
              <a:tabLst/>
            </a:pPr>
            <a:r>
              <a:rPr kumimoji="0" lang="en-US" altLang="en-US" sz="2400" b="1" i="0" u="none" strike="noStrike" cap="none" normalizeH="0" baseline="0">
                <a:ln>
                  <a:noFill/>
                </a:ln>
                <a:solidFill>
                  <a:schemeClr val="tx1"/>
                </a:solidFill>
                <a:effectLst/>
                <a:latin typeface="Arial" panose="020B0604020202020204" pitchFamily="34" charset="0"/>
              </a:rPr>
              <a:t>By Source:</a:t>
            </a:r>
            <a:endParaRPr kumimoji="0" lang="en-US" altLang="en-US" sz="2400" b="0" i="0" u="none" strike="noStrike" cap="none" normalizeH="0" baseline="0">
              <a:ln>
                <a:noFill/>
              </a:ln>
              <a:solidFill>
                <a:schemeClr val="tx1"/>
              </a:solidFill>
              <a:effectLst/>
              <a:latin typeface="Arial" panose="020B0604020202020204" pitchFamily="34" charset="0"/>
            </a:endParaRPr>
          </a:p>
          <a:p>
            <a:pPr lvl="1" eaLnBrk="0" fontAlgn="base" hangingPunct="0">
              <a:lnSpc>
                <a:spcPct val="100000"/>
              </a:lnSpc>
              <a:spcBef>
                <a:spcPct val="0"/>
              </a:spcBef>
              <a:spcAft>
                <a:spcPts val="1200"/>
              </a:spcAft>
            </a:pPr>
            <a:r>
              <a:rPr kumimoji="0" lang="en-US" altLang="en-US" b="1" i="0" u="none" strike="noStrike" cap="none" normalizeH="0" baseline="0">
                <a:ln>
                  <a:noFill/>
                </a:ln>
                <a:solidFill>
                  <a:schemeClr val="tx1"/>
                </a:solidFill>
                <a:effectLst/>
                <a:latin typeface="Arial" panose="020B0604020202020204" pitchFamily="34" charset="0"/>
              </a:rPr>
              <a:t>Individual Giving</a:t>
            </a:r>
            <a:r>
              <a:rPr kumimoji="0" lang="en-US" altLang="en-US" b="0" i="0" u="none" strike="noStrike" cap="none" normalizeH="0" baseline="0">
                <a:ln>
                  <a:noFill/>
                </a:ln>
                <a:solidFill>
                  <a:schemeClr val="tx1"/>
                </a:solidFill>
                <a:effectLst/>
                <a:latin typeface="Arial" panose="020B0604020202020204" pitchFamily="34" charset="0"/>
              </a:rPr>
              <a:t>: </a:t>
            </a:r>
            <a:r>
              <a:rPr kumimoji="0" lang="en-US" altLang="en-US" b="1" i="0" u="none" strike="noStrike" cap="none" normalizeH="0" baseline="0">
                <a:ln>
                  <a:noFill/>
                </a:ln>
                <a:solidFill>
                  <a:schemeClr val="tx1"/>
                </a:solidFill>
                <a:effectLst/>
                <a:latin typeface="Arial" panose="020B0604020202020204" pitchFamily="34" charset="0"/>
              </a:rPr>
              <a:t>$392.5 billion</a:t>
            </a:r>
            <a:r>
              <a:rPr kumimoji="0" lang="en-US" altLang="en-US" b="0" i="0" u="none" strike="noStrike" cap="none" normalizeH="0" baseline="0">
                <a:ln>
                  <a:noFill/>
                </a:ln>
                <a:solidFill>
                  <a:schemeClr val="tx1"/>
                </a:solidFill>
                <a:effectLst/>
                <a:latin typeface="Arial" panose="020B0604020202020204" pitchFamily="34" charset="0"/>
              </a:rPr>
              <a:t> (8.2% growth current, 5.1% real) — remains the largest contributor at </a:t>
            </a:r>
            <a:r>
              <a:rPr kumimoji="0" lang="en-US" altLang="en-US" b="1" i="0" u="none" strike="noStrike" cap="none" normalizeH="0" baseline="0">
                <a:ln>
                  <a:noFill/>
                </a:ln>
                <a:solidFill>
                  <a:schemeClr val="tx1"/>
                </a:solidFill>
                <a:effectLst/>
                <a:latin typeface="Arial" panose="020B0604020202020204" pitchFamily="34" charset="0"/>
              </a:rPr>
              <a:t>66%</a:t>
            </a:r>
            <a:r>
              <a:rPr kumimoji="0" lang="en-US" altLang="en-US" b="0" i="0" u="none" strike="noStrike" cap="none" normalizeH="0" baseline="0">
                <a:ln>
                  <a:noFill/>
                </a:ln>
                <a:solidFill>
                  <a:schemeClr val="tx1"/>
                </a:solidFill>
                <a:effectLst/>
                <a:latin typeface="Arial" panose="020B0604020202020204" pitchFamily="34" charset="0"/>
              </a:rPr>
              <a:t> of total donations. </a:t>
            </a:r>
          </a:p>
          <a:p>
            <a:pPr lvl="1" eaLnBrk="0" fontAlgn="base" hangingPunct="0">
              <a:lnSpc>
                <a:spcPct val="100000"/>
              </a:lnSpc>
              <a:spcBef>
                <a:spcPct val="0"/>
              </a:spcBef>
              <a:spcAft>
                <a:spcPts val="1200"/>
              </a:spcAft>
            </a:pPr>
            <a:r>
              <a:rPr kumimoji="0" lang="en-US" altLang="en-US" b="1" i="0" u="none" strike="noStrike" cap="none" normalizeH="0" baseline="0">
                <a:ln>
                  <a:noFill/>
                </a:ln>
                <a:solidFill>
                  <a:schemeClr val="tx1"/>
                </a:solidFill>
                <a:effectLst/>
                <a:latin typeface="Arial" panose="020B0604020202020204" pitchFamily="34" charset="0"/>
              </a:rPr>
              <a:t>Corporate Giving</a:t>
            </a:r>
            <a:r>
              <a:rPr kumimoji="0" lang="en-US" altLang="en-US" b="0" i="0" u="none" strike="noStrike" cap="none" normalizeH="0" baseline="0">
                <a:ln>
                  <a:noFill/>
                </a:ln>
                <a:solidFill>
                  <a:schemeClr val="tx1"/>
                </a:solidFill>
                <a:effectLst/>
                <a:latin typeface="Arial" panose="020B0604020202020204" pitchFamily="34" charset="0"/>
              </a:rPr>
              <a:t>: </a:t>
            </a:r>
            <a:r>
              <a:rPr kumimoji="0" lang="en-US" altLang="en-US" b="1" i="0" u="none" strike="noStrike" cap="none" normalizeH="0" baseline="0">
                <a:ln>
                  <a:noFill/>
                </a:ln>
                <a:solidFill>
                  <a:schemeClr val="tx1"/>
                </a:solidFill>
                <a:effectLst/>
                <a:latin typeface="Arial" panose="020B0604020202020204" pitchFamily="34" charset="0"/>
              </a:rPr>
              <a:t>$44.4 billion</a:t>
            </a:r>
            <a:r>
              <a:rPr kumimoji="0" lang="en-US" altLang="en-US" b="0" i="0" u="none" strike="noStrike" cap="none" normalizeH="0" baseline="0">
                <a:ln>
                  <a:noFill/>
                </a:ln>
                <a:solidFill>
                  <a:schemeClr val="tx1"/>
                </a:solidFill>
                <a:effectLst/>
                <a:latin typeface="Arial" panose="020B0604020202020204" pitchFamily="34" charset="0"/>
              </a:rPr>
              <a:t>, up </a:t>
            </a:r>
            <a:r>
              <a:rPr kumimoji="0" lang="en-US" altLang="en-US" b="1" i="0" u="none" strike="noStrike" cap="none" normalizeH="0" baseline="0">
                <a:ln>
                  <a:noFill/>
                </a:ln>
                <a:solidFill>
                  <a:schemeClr val="tx1"/>
                </a:solidFill>
                <a:effectLst/>
                <a:latin typeface="Arial" panose="020B0604020202020204" pitchFamily="34" charset="0"/>
              </a:rPr>
              <a:t>9.1%</a:t>
            </a:r>
            <a:r>
              <a:rPr kumimoji="0" lang="en-US" altLang="en-US" b="0" i="0" u="none" strike="noStrike" cap="none" normalizeH="0" baseline="0">
                <a:ln>
                  <a:noFill/>
                </a:ln>
                <a:solidFill>
                  <a:schemeClr val="tx1"/>
                </a:solidFill>
                <a:effectLst/>
                <a:latin typeface="Arial" panose="020B0604020202020204" pitchFamily="34" charset="0"/>
              </a:rPr>
              <a:t> current and </a:t>
            </a:r>
            <a:r>
              <a:rPr kumimoji="0" lang="en-US" altLang="en-US" b="1" i="0" u="none" strike="noStrike" cap="none" normalizeH="0" baseline="0">
                <a:ln>
                  <a:noFill/>
                </a:ln>
                <a:solidFill>
                  <a:schemeClr val="tx1"/>
                </a:solidFill>
                <a:effectLst/>
                <a:latin typeface="Arial" panose="020B0604020202020204" pitchFamily="34" charset="0"/>
              </a:rPr>
              <a:t>6.0%</a:t>
            </a:r>
            <a:r>
              <a:rPr kumimoji="0" lang="en-US" altLang="en-US" b="0" i="0" u="none" strike="noStrike" cap="none" normalizeH="0" baseline="0">
                <a:ln>
                  <a:noFill/>
                </a:ln>
                <a:solidFill>
                  <a:schemeClr val="tx1"/>
                </a:solidFill>
                <a:effectLst/>
                <a:latin typeface="Arial" panose="020B0604020202020204" pitchFamily="34" charset="0"/>
              </a:rPr>
              <a:t> real. </a:t>
            </a:r>
          </a:p>
          <a:p>
            <a:pPr lvl="1" eaLnBrk="0" fontAlgn="base" hangingPunct="0">
              <a:lnSpc>
                <a:spcPct val="100000"/>
              </a:lnSpc>
              <a:spcBef>
                <a:spcPct val="0"/>
              </a:spcBef>
              <a:spcAft>
                <a:spcPts val="1200"/>
              </a:spcAft>
            </a:pPr>
            <a:r>
              <a:rPr kumimoji="0" lang="en-US" altLang="en-US" b="1" i="0" u="none" strike="noStrike" cap="none" normalizeH="0" baseline="0">
                <a:ln>
                  <a:noFill/>
                </a:ln>
                <a:solidFill>
                  <a:schemeClr val="tx1"/>
                </a:solidFill>
                <a:effectLst/>
                <a:latin typeface="Arial" panose="020B0604020202020204" pitchFamily="34" charset="0"/>
              </a:rPr>
              <a:t>Foundations</a:t>
            </a:r>
            <a:r>
              <a:rPr kumimoji="0" lang="en-US" altLang="en-US" b="0" i="0" u="none" strike="noStrike" cap="none" normalizeH="0" baseline="0">
                <a:ln>
                  <a:noFill/>
                </a:ln>
                <a:solidFill>
                  <a:schemeClr val="tx1"/>
                </a:solidFill>
                <a:effectLst/>
                <a:latin typeface="Arial" panose="020B0604020202020204" pitchFamily="34" charset="0"/>
              </a:rPr>
              <a:t>: around </a:t>
            </a:r>
            <a:r>
              <a:rPr kumimoji="0" lang="en-US" altLang="en-US" b="1" i="0" u="none" strike="noStrike" cap="none" normalizeH="0" baseline="0">
                <a:ln>
                  <a:noFill/>
                </a:ln>
                <a:solidFill>
                  <a:schemeClr val="tx1"/>
                </a:solidFill>
                <a:effectLst/>
                <a:latin typeface="Arial" panose="020B0604020202020204" pitchFamily="34" charset="0"/>
              </a:rPr>
              <a:t>$109.8 billion</a:t>
            </a:r>
            <a:r>
              <a:rPr kumimoji="0" lang="en-US" altLang="en-US" b="0" i="0" u="none" strike="noStrike" cap="none" normalizeH="0" baseline="0">
                <a:ln>
                  <a:noFill/>
                </a:ln>
                <a:solidFill>
                  <a:schemeClr val="tx1"/>
                </a:solidFill>
                <a:effectLst/>
                <a:latin typeface="Arial" panose="020B0604020202020204" pitchFamily="34" charset="0"/>
              </a:rPr>
              <a:t>, up </a:t>
            </a:r>
            <a:r>
              <a:rPr kumimoji="0" lang="en-US" altLang="en-US" b="1" i="0" u="none" strike="noStrike" cap="none" normalizeH="0" baseline="0">
                <a:ln>
                  <a:noFill/>
                </a:ln>
                <a:solidFill>
                  <a:schemeClr val="tx1"/>
                </a:solidFill>
                <a:effectLst/>
                <a:latin typeface="Arial" panose="020B0604020202020204" pitchFamily="34" charset="0"/>
              </a:rPr>
              <a:t>2.4%</a:t>
            </a:r>
            <a:r>
              <a:rPr kumimoji="0" lang="en-US" altLang="en-US" b="0" i="0" u="none" strike="noStrike" cap="none" normalizeH="0" baseline="0">
                <a:ln>
                  <a:noFill/>
                </a:ln>
                <a:solidFill>
                  <a:schemeClr val="tx1"/>
                </a:solidFill>
                <a:effectLst/>
                <a:latin typeface="Arial" panose="020B0604020202020204" pitchFamily="34" charset="0"/>
              </a:rPr>
              <a:t> current but flat or slightly down when inflation-adjusted</a:t>
            </a:r>
            <a:endParaRPr lang="en-US" altLang="en-US">
              <a:latin typeface="Arial" panose="020B0604020202020204" pitchFamily="34" charset="0"/>
            </a:endParaRPr>
          </a:p>
          <a:p>
            <a:pPr lvl="1" eaLnBrk="0" fontAlgn="base" hangingPunct="0">
              <a:lnSpc>
                <a:spcPct val="100000"/>
              </a:lnSpc>
              <a:spcBef>
                <a:spcPct val="0"/>
              </a:spcBef>
              <a:spcAft>
                <a:spcPts val="1200"/>
              </a:spcAft>
            </a:pPr>
            <a:r>
              <a:rPr kumimoji="0" lang="en-US" altLang="en-US" b="1" i="0" u="none" strike="noStrike" cap="none" normalizeH="0" baseline="0">
                <a:ln>
                  <a:noFill/>
                </a:ln>
                <a:solidFill>
                  <a:schemeClr val="tx1"/>
                </a:solidFill>
                <a:effectLst/>
                <a:latin typeface="Arial" panose="020B0604020202020204" pitchFamily="34" charset="0"/>
              </a:rPr>
              <a:t>Bequests</a:t>
            </a:r>
            <a:r>
              <a:rPr kumimoji="0" lang="en-US" altLang="en-US" b="0" i="0" u="none" strike="noStrike" cap="none" normalizeH="0" baseline="0">
                <a:ln>
                  <a:noFill/>
                </a:ln>
                <a:solidFill>
                  <a:schemeClr val="tx1"/>
                </a:solidFill>
                <a:effectLst/>
                <a:latin typeface="Arial" panose="020B0604020202020204" pitchFamily="34" charset="0"/>
              </a:rPr>
              <a:t>: </a:t>
            </a:r>
            <a:r>
              <a:rPr kumimoji="0" lang="en-US" altLang="en-US" b="1" i="0" u="none" strike="noStrike" cap="none" normalizeH="0" baseline="0">
                <a:ln>
                  <a:noFill/>
                </a:ln>
                <a:solidFill>
                  <a:schemeClr val="tx1"/>
                </a:solidFill>
                <a:effectLst/>
                <a:latin typeface="Arial" panose="020B0604020202020204" pitchFamily="34" charset="0"/>
              </a:rPr>
              <a:t>$45.8 billion</a:t>
            </a:r>
            <a:r>
              <a:rPr kumimoji="0" lang="en-US" altLang="en-US" b="0" i="0" u="none" strike="noStrike" cap="none" normalizeH="0" baseline="0">
                <a:ln>
                  <a:noFill/>
                </a:ln>
                <a:solidFill>
                  <a:schemeClr val="tx1"/>
                </a:solidFill>
                <a:effectLst/>
                <a:latin typeface="Arial" panose="020B0604020202020204" pitchFamily="34" charset="0"/>
              </a:rPr>
              <a:t>, declining </a:t>
            </a:r>
            <a:r>
              <a:rPr kumimoji="0" lang="en-US" altLang="en-US" b="1" i="0" u="none" strike="noStrike" cap="none" normalizeH="0" baseline="0">
                <a:ln>
                  <a:noFill/>
                </a:ln>
                <a:solidFill>
                  <a:schemeClr val="tx1"/>
                </a:solidFill>
                <a:effectLst/>
                <a:latin typeface="Arial" panose="020B0604020202020204" pitchFamily="34" charset="0"/>
              </a:rPr>
              <a:t>1.6%</a:t>
            </a:r>
            <a:r>
              <a:rPr kumimoji="0" lang="en-US" altLang="en-US" b="0" i="0" u="none" strike="noStrike" cap="none" normalizeH="0" baseline="0">
                <a:ln>
                  <a:noFill/>
                </a:ln>
                <a:solidFill>
                  <a:schemeClr val="tx1"/>
                </a:solidFill>
                <a:effectLst/>
                <a:latin typeface="Arial" panose="020B0604020202020204" pitchFamily="34" charset="0"/>
              </a:rPr>
              <a:t> current and </a:t>
            </a:r>
            <a:r>
              <a:rPr kumimoji="0" lang="en-US" altLang="en-US" b="1" i="0" u="none" strike="noStrike" cap="none" normalizeH="0" baseline="0">
                <a:ln>
                  <a:noFill/>
                </a:ln>
                <a:solidFill>
                  <a:schemeClr val="tx1"/>
                </a:solidFill>
                <a:effectLst/>
                <a:latin typeface="Arial" panose="020B0604020202020204" pitchFamily="34" charset="0"/>
              </a:rPr>
              <a:t>4.4%</a:t>
            </a:r>
            <a:r>
              <a:rPr kumimoji="0" lang="en-US" altLang="en-US" b="0" i="0" u="none" strike="noStrike" cap="none" normalizeH="0" baseline="0">
                <a:ln>
                  <a:noFill/>
                </a:ln>
                <a:solidFill>
                  <a:schemeClr val="tx1"/>
                </a:solidFill>
                <a:effectLst/>
                <a:latin typeface="Arial" panose="020B0604020202020204" pitchFamily="34" charset="0"/>
              </a:rPr>
              <a:t> real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p>
            <a:pPr marL="0" marR="0" lvl="0" indent="0" algn="l" defTabSz="914400" rtl="0" eaLnBrk="0" fontAlgn="base" latinLnBrk="0" hangingPunct="0">
              <a:lnSpc>
                <a:spcPct val="100000"/>
              </a:lnSpc>
              <a:spcBef>
                <a:spcPct val="0"/>
              </a:spcBef>
              <a:spcAft>
                <a:spcPts val="1200"/>
              </a:spcAft>
              <a:buClrTx/>
              <a:buSzTx/>
              <a:buNone/>
              <a:tabLst/>
            </a:pPr>
            <a:r>
              <a:rPr kumimoji="0" lang="en-US" altLang="en-US" sz="2400" b="1" i="0" u="none" strike="noStrike" cap="none" normalizeH="0" baseline="0">
                <a:ln>
                  <a:noFill/>
                </a:ln>
                <a:solidFill>
                  <a:schemeClr val="tx1"/>
                </a:solidFill>
                <a:effectLst/>
                <a:latin typeface="Arial" panose="020B0604020202020204" pitchFamily="34" charset="0"/>
              </a:rPr>
              <a:t>By Source:</a:t>
            </a:r>
            <a:endParaRPr kumimoji="0" lang="en-US" altLang="en-US" sz="2400" b="0" i="0" u="none" strike="noStrike" cap="none" normalizeH="0" baseline="0">
              <a:ln>
                <a:noFill/>
              </a:ln>
              <a:solidFill>
                <a:schemeClr val="tx1"/>
              </a:solidFill>
              <a:effectLst/>
              <a:latin typeface="Arial" panose="020B0604020202020204" pitchFamily="34" charset="0"/>
            </a:endParaRPr>
          </a:p>
          <a:p>
            <a:r>
              <a:rPr lang="en-US"/>
              <a:t>“Individuals drive two-thirds of all giving—your major gift pipeline.”</a:t>
            </a:r>
          </a:p>
          <a:p>
            <a:r>
              <a:rPr lang="en-US"/>
              <a:t>“Corporate giving also rose, reflecting confidence in economic conditions. </a:t>
            </a:r>
          </a:p>
          <a:p>
            <a:r>
              <a:rPr lang="en-US"/>
              <a:t>Foundations stayed flat</a:t>
            </a:r>
          </a:p>
          <a:p>
            <a:r>
              <a:rPr lang="en-US"/>
              <a:t>Bequests declined, and foundation giving held steady.”</a:t>
            </a:r>
          </a:p>
          <a:p>
            <a:endParaRPr lang="en-US"/>
          </a:p>
          <a:p>
            <a:r>
              <a:rPr lang="en-US"/>
              <a:t>“The signal? For small shops, the best investment is still individual relationships.”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p:txBody>
      </p:sp>
      <p:sp>
        <p:nvSpPr>
          <p:cNvPr id="4" name="Slide Number Placeholder 3"/>
          <p:cNvSpPr>
            <a:spLocks noGrp="1"/>
          </p:cNvSpPr>
          <p:nvPr>
            <p:ph type="sldNum" sz="quarter" idx="5"/>
          </p:nvPr>
        </p:nvSpPr>
        <p:spPr/>
        <p:txBody>
          <a:bodyPr/>
          <a:lstStyle/>
          <a:p>
            <a:fld id="{32674CE4-FBD8-4481-AEFB-CA53E599A745}" type="slidenum">
              <a:rPr lang="en-US" smtClean="0"/>
              <a:t>13</a:t>
            </a:fld>
            <a:endParaRPr lang="en-US"/>
          </a:p>
        </p:txBody>
      </p:sp>
    </p:spTree>
    <p:extLst>
      <p:ext uri="{BB962C8B-B14F-4D97-AF65-F5344CB8AC3E}">
        <p14:creationId xmlns:p14="http://schemas.microsoft.com/office/powerpoint/2010/main" val="3399777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Lots to unpack here. Let’s look to my upcoming slides for more pertinent findings.</a:t>
            </a:r>
          </a:p>
        </p:txBody>
      </p:sp>
      <p:sp>
        <p:nvSpPr>
          <p:cNvPr id="4" name="Slide Number Placeholder 3"/>
          <p:cNvSpPr>
            <a:spLocks noGrp="1"/>
          </p:cNvSpPr>
          <p:nvPr>
            <p:ph type="sldNum" sz="quarter" idx="5"/>
          </p:nvPr>
        </p:nvSpPr>
        <p:spPr/>
        <p:txBody>
          <a:bodyPr/>
          <a:lstStyle/>
          <a:p>
            <a:fld id="{32674CE4-FBD8-4481-AEFB-CA53E599A745}" type="slidenum">
              <a:rPr lang="en-US" smtClean="0"/>
              <a:t>14</a:t>
            </a:fld>
            <a:endParaRPr lang="en-US"/>
          </a:p>
        </p:txBody>
      </p:sp>
    </p:spTree>
    <p:extLst>
      <p:ext uri="{BB962C8B-B14F-4D97-AF65-F5344CB8AC3E}">
        <p14:creationId xmlns:p14="http://schemas.microsoft.com/office/powerpoint/2010/main" val="790598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7D401-B6E0-8661-0F4E-A43B66906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5D103-30CD-9BCD-A144-1B6218C84545}"/>
              </a:ext>
            </a:extLst>
          </p:cNvPr>
          <p:cNvSpPr>
            <a:spLocks noGrp="1" noRot="1" noChangeAspect="1"/>
          </p:cNvSpPr>
          <p:nvPr>
            <p:ph type="sldImg"/>
          </p:nvPr>
        </p:nvSpPr>
        <p:spPr>
          <a:xfrm>
            <a:off x="731838" y="434975"/>
            <a:ext cx="5759450" cy="3240088"/>
          </a:xfrm>
        </p:spPr>
      </p:sp>
      <p:sp>
        <p:nvSpPr>
          <p:cNvPr id="3" name="Notes Placeholder 2">
            <a:extLst>
              <a:ext uri="{FF2B5EF4-FFF2-40B4-BE49-F238E27FC236}">
                <a16:creationId xmlns:a16="http://schemas.microsoft.com/office/drawing/2014/main" id="{6FE4A578-67FD-F52E-FD0C-5C49F5DC5048}"/>
              </a:ext>
            </a:extLst>
          </p:cNvPr>
          <p:cNvSpPr>
            <a:spLocks noGrp="1"/>
          </p:cNvSpPr>
          <p:nvPr>
            <p:ph type="body" idx="1"/>
          </p:nvPr>
        </p:nvSpPr>
        <p:spPr>
          <a:xfrm>
            <a:off x="731520" y="3675063"/>
            <a:ext cx="5852160" cy="5354637"/>
          </a:xfrm>
        </p:spPr>
        <p:txBody>
          <a:bodyPr/>
          <a:lstStyle/>
          <a:p>
            <a:pPr>
              <a:buFont typeface="Wingdings" panose="05000000000000000000" pitchFamily="2" charset="2"/>
              <a:buNone/>
            </a:pPr>
            <a:endParaRPr lang="en-US" sz="1600"/>
          </a:p>
          <a:p>
            <a:pPr>
              <a:spcAft>
                <a:spcPts val="1200"/>
              </a:spcAft>
              <a:buNone/>
            </a:pPr>
            <a:r>
              <a:rPr lang="en-US" sz="1600" b="1"/>
              <a:t>Key Insights &amp; Trends</a:t>
            </a:r>
          </a:p>
          <a:p>
            <a:pPr>
              <a:spcAft>
                <a:spcPts val="1200"/>
              </a:spcAft>
              <a:buFont typeface="+mj-lt"/>
              <a:buAutoNum type="arabicPeriod"/>
            </a:pPr>
            <a:r>
              <a:rPr lang="en-US" sz="1600" b="1"/>
              <a:t>Mission-Focused Growth</a:t>
            </a:r>
            <a:r>
              <a:rPr lang="en-US" sz="1600"/>
              <a:t>: Donor enthusiasm for education, social good (public-society benefit), global relief (international affairs), arts, and environment continues to rise sharply—especially in areas that resonate with value-driven or impact-oriented causes. </a:t>
            </a:r>
          </a:p>
          <a:p>
            <a:pPr>
              <a:spcAft>
                <a:spcPts val="1200"/>
              </a:spcAft>
              <a:buFont typeface="+mj-lt"/>
              <a:buAutoNum type="arabicPeriod"/>
            </a:pPr>
            <a:r>
              <a:rPr lang="en-US" sz="1600" b="1"/>
              <a:t>Sustained Individual &amp; Corporate Giving</a:t>
            </a:r>
            <a:r>
              <a:rPr lang="en-US" sz="1600"/>
              <a:t>: Individual donors fueled most of the growth, supported by strong financial markets. Corporate philanthropy also rose notably, reflecting steady economic confidence. </a:t>
            </a:r>
          </a:p>
          <a:p>
            <a:pPr>
              <a:spcAft>
                <a:spcPts val="1200"/>
              </a:spcAft>
              <a:buFont typeface="+mj-lt"/>
              <a:buAutoNum type="arabicPeriod"/>
            </a:pPr>
            <a:r>
              <a:rPr lang="en-US" sz="1600" b="1"/>
              <a:t>Shifts in Sources</a:t>
            </a:r>
            <a:r>
              <a:rPr lang="en-US" sz="1600"/>
              <a:t>: While individuals still dominate, corporate and foundation sources are representing a larger or stable share of total philanthropy. Meanwhile, </a:t>
            </a:r>
            <a:r>
              <a:rPr lang="en-US" sz="1600" i="1"/>
              <a:t>bequests</a:t>
            </a:r>
            <a:r>
              <a:rPr lang="en-US" sz="1600"/>
              <a:t> are declining. </a:t>
            </a:r>
          </a:p>
          <a:p>
            <a:pPr>
              <a:spcAft>
                <a:spcPts val="1200"/>
              </a:spcAft>
              <a:buFont typeface="+mj-lt"/>
              <a:buNone/>
            </a:pPr>
            <a:endParaRPr lang="en-US" sz="1600"/>
          </a:p>
          <a:p>
            <a:pPr>
              <a:spcAft>
                <a:spcPts val="1200"/>
              </a:spcAft>
              <a:buFont typeface="+mj-lt"/>
              <a:buNone/>
            </a:pPr>
            <a:r>
              <a:rPr lang="en-US" sz="1600" b="1"/>
              <a:t>What does this mean for major gifts? </a:t>
            </a:r>
          </a:p>
          <a:p>
            <a:r>
              <a:rPr lang="en-US" sz="1600"/>
              <a:t>“Donors are increasingly motivated by value-driven causes: education, social impact, global relief.”</a:t>
            </a:r>
          </a:p>
          <a:p>
            <a:r>
              <a:rPr lang="en-US" sz="1600"/>
              <a:t>“Individuals remain the largest and most reliable source, but corporations are stepping up, especially in CSR-aligned partnerships.”</a:t>
            </a:r>
          </a:p>
          <a:p>
            <a:r>
              <a:rPr lang="en-US" sz="1600"/>
              <a:t>“Religious giving, though still significant, continues its long-term decline. Faith-inspired generosity hasn’t gone away—it’s just being directed differently.”</a:t>
            </a:r>
          </a:p>
          <a:p>
            <a:r>
              <a:rPr lang="en-US" sz="1600"/>
              <a:t>“For faith-based nonprofits, this means we need to show how our mission reflects lived faith values like justice, compassion, and service.”</a:t>
            </a:r>
          </a:p>
          <a:p>
            <a:pPr>
              <a:spcAft>
                <a:spcPts val="1200"/>
              </a:spcAft>
              <a:buFont typeface="+mj-lt"/>
              <a:buAutoNum type="arabicPeriod"/>
            </a:pPr>
            <a:endParaRPr lang="en-US" sz="1600"/>
          </a:p>
          <a:p>
            <a:endParaRPr lang="en-US" sz="1600"/>
          </a:p>
        </p:txBody>
      </p:sp>
      <p:sp>
        <p:nvSpPr>
          <p:cNvPr id="4" name="Slide Number Placeholder 3">
            <a:extLst>
              <a:ext uri="{FF2B5EF4-FFF2-40B4-BE49-F238E27FC236}">
                <a16:creationId xmlns:a16="http://schemas.microsoft.com/office/drawing/2014/main" id="{69D3E8EE-E009-0485-F0CD-9AC4E0D394F5}"/>
              </a:ext>
            </a:extLst>
          </p:cNvPr>
          <p:cNvSpPr>
            <a:spLocks noGrp="1"/>
          </p:cNvSpPr>
          <p:nvPr>
            <p:ph type="sldNum" sz="quarter" idx="5"/>
          </p:nvPr>
        </p:nvSpPr>
        <p:spPr/>
        <p:txBody>
          <a:bodyPr/>
          <a:lstStyle/>
          <a:p>
            <a:fld id="{32674CE4-FBD8-4481-AEFB-CA53E599A745}" type="slidenum">
              <a:rPr lang="en-US" smtClean="0"/>
              <a:t>15</a:t>
            </a:fld>
            <a:endParaRPr lang="en-US"/>
          </a:p>
        </p:txBody>
      </p:sp>
    </p:spTree>
    <p:extLst>
      <p:ext uri="{BB962C8B-B14F-4D97-AF65-F5344CB8AC3E}">
        <p14:creationId xmlns:p14="http://schemas.microsoft.com/office/powerpoint/2010/main" val="3130997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9B30E-B041-F0D9-4A55-BDC81D87B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749433-B383-1EF1-FD68-B35656F43718}"/>
              </a:ext>
            </a:extLst>
          </p:cNvPr>
          <p:cNvSpPr>
            <a:spLocks noGrp="1" noRot="1" noChangeAspect="1"/>
          </p:cNvSpPr>
          <p:nvPr>
            <p:ph type="sldImg"/>
          </p:nvPr>
        </p:nvSpPr>
        <p:spPr>
          <a:xfrm>
            <a:off x="731838" y="661988"/>
            <a:ext cx="5759450" cy="3240087"/>
          </a:xfrm>
        </p:spPr>
      </p:sp>
      <p:sp>
        <p:nvSpPr>
          <p:cNvPr id="3" name="Notes Placeholder 2">
            <a:extLst>
              <a:ext uri="{FF2B5EF4-FFF2-40B4-BE49-F238E27FC236}">
                <a16:creationId xmlns:a16="http://schemas.microsoft.com/office/drawing/2014/main" id="{A7AE8BB0-18DB-437D-4707-5D8EBD403F1B}"/>
              </a:ext>
            </a:extLst>
          </p:cNvPr>
          <p:cNvSpPr>
            <a:spLocks noGrp="1"/>
          </p:cNvSpPr>
          <p:nvPr>
            <p:ph type="body" idx="1"/>
          </p:nvPr>
        </p:nvSpPr>
        <p:spPr>
          <a:xfrm>
            <a:off x="731520" y="3916323"/>
            <a:ext cx="5852160" cy="5022889"/>
          </a:xfrm>
        </p:spPr>
        <p:txBody>
          <a:bodyPr/>
          <a:lstStyle/>
          <a:p>
            <a:pPr>
              <a:spcAft>
                <a:spcPts val="634"/>
              </a:spcAft>
            </a:pPr>
            <a:r>
              <a:rPr lang="en-US" sz="3200" b="1"/>
              <a:t>Faith + Data Connection</a:t>
            </a:r>
          </a:p>
          <a:p>
            <a:pPr>
              <a:spcAft>
                <a:spcPts val="634"/>
              </a:spcAft>
            </a:pPr>
            <a:endParaRPr lang="en-US" sz="3200"/>
          </a:p>
          <a:p>
            <a:r>
              <a:rPr lang="en-US" sz="3200"/>
              <a:t>Let’s bring data and faith together. The Giving USA 2025 report shows individual giving grew 8.2%, making up two-thirds of all giving. And don’t forget DAFs and bequests are individual decisions too! This is your major gifts pool. </a:t>
            </a:r>
          </a:p>
          <a:p>
            <a:endParaRPr lang="en-US" sz="3200"/>
          </a:p>
          <a:p>
            <a:r>
              <a:rPr lang="en-US" sz="3200"/>
              <a:t>But note: religious giving is declining in aggregate. Instead, people are directing their giving toward causes that embody their values—like education, human services, and international relief.</a:t>
            </a:r>
          </a:p>
          <a:p>
            <a:endParaRPr lang="en-US" sz="3200"/>
          </a:p>
          <a:p>
            <a:r>
              <a:rPr lang="en-US" sz="3200"/>
              <a:t>This signals a shift. Donors still want their giving to be discipleship in action, but they’re expressing it through causes where they see faith and values lived out in practice.</a:t>
            </a:r>
          </a:p>
          <a:p>
            <a:endParaRPr lang="en-US" sz="3200"/>
          </a:p>
          <a:p>
            <a:r>
              <a:rPr lang="en-US" sz="3200" b="1"/>
              <a:t>So major gifts aren’t about slick proposals—they’re about values alignment</a:t>
            </a:r>
            <a:r>
              <a:rPr lang="en-US" sz="3200"/>
              <a:t>. That’s when giving becomes transformational.</a:t>
            </a:r>
          </a:p>
          <a:p>
            <a:pPr>
              <a:spcAft>
                <a:spcPts val="634"/>
              </a:spcAft>
            </a:pPr>
            <a:endParaRPr lang="en-US" sz="3200" i="1"/>
          </a:p>
          <a:p>
            <a:pPr>
              <a:spcAft>
                <a:spcPts val="634"/>
              </a:spcAft>
            </a:pPr>
            <a:endParaRPr lang="en-US" sz="3200" i="1"/>
          </a:p>
        </p:txBody>
      </p:sp>
      <p:sp>
        <p:nvSpPr>
          <p:cNvPr id="4" name="Slide Number Placeholder 3">
            <a:extLst>
              <a:ext uri="{FF2B5EF4-FFF2-40B4-BE49-F238E27FC236}">
                <a16:creationId xmlns:a16="http://schemas.microsoft.com/office/drawing/2014/main" id="{52725D4E-23A5-7240-C762-7482EF47494F}"/>
              </a:ext>
            </a:extLst>
          </p:cNvPr>
          <p:cNvSpPr>
            <a:spLocks noGrp="1"/>
          </p:cNvSpPr>
          <p:nvPr>
            <p:ph type="sldNum" sz="quarter" idx="10"/>
          </p:nvPr>
        </p:nvSpPr>
        <p:spPr/>
        <p:txBody>
          <a:bodyPr/>
          <a:lstStyle/>
          <a:p>
            <a:fld id="{CF2FD335-6D8E-486A-8F5F-DFC7325903FF}" type="slidenum">
              <a:rPr lang="en-US" smtClean="0"/>
              <a:t>16</a:t>
            </a:fld>
            <a:endParaRPr lang="en-US"/>
          </a:p>
        </p:txBody>
      </p:sp>
    </p:spTree>
    <p:extLst>
      <p:ext uri="{BB962C8B-B14F-4D97-AF65-F5344CB8AC3E}">
        <p14:creationId xmlns:p14="http://schemas.microsoft.com/office/powerpoint/2010/main" val="2701928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Although still a significant slice of the pie, religious giving declined by </a:t>
            </a:r>
            <a:r>
              <a:rPr lang="en-US" sz="1200" b="1"/>
              <a:t>1%</a:t>
            </a:r>
            <a:r>
              <a:rPr lang="en-US" sz="1200"/>
              <a:t> in real terms, highlighting a long-term downward trend. </a:t>
            </a:r>
            <a:r>
              <a:rPr lang="en-US" sz="1200" b="0" i="0" kern="1200">
                <a:solidFill>
                  <a:schemeClr val="tx1"/>
                </a:solidFill>
                <a:effectLst/>
                <a:latin typeface="+mn-lt"/>
                <a:ea typeface="+mn-ea"/>
                <a:cs typeface="+mn-cs"/>
              </a:rPr>
              <a:t>Religion still accounts for the largest share of donations at 23%, but that share is shrinking. It has fallen dramatically from 56% in the mid-1980s to just 25% over the past five years.</a:t>
            </a:r>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17</a:t>
            </a:fld>
            <a:endParaRPr lang="en-US"/>
          </a:p>
        </p:txBody>
      </p:sp>
    </p:spTree>
    <p:extLst>
      <p:ext uri="{BB962C8B-B14F-4D97-AF65-F5344CB8AC3E}">
        <p14:creationId xmlns:p14="http://schemas.microsoft.com/office/powerpoint/2010/main" val="1255181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1200" b="1" i="0" kern="1200">
                <a:solidFill>
                  <a:schemeClr val="tx1"/>
                </a:solidFill>
                <a:effectLst/>
                <a:latin typeface="+mn-lt"/>
                <a:ea typeface="+mn-ea"/>
                <a:cs typeface="+mn-cs"/>
              </a:rPr>
              <a:t>Human Services now surpasses Education</a:t>
            </a:r>
            <a:r>
              <a:rPr lang="en-US" sz="1200" b="0" i="0" kern="1200">
                <a:solidFill>
                  <a:schemeClr val="tx1"/>
                </a:solidFill>
                <a:effectLst/>
                <a:latin typeface="+mn-lt"/>
                <a:ea typeface="+mn-ea"/>
                <a:cs typeface="+mn-cs"/>
              </a:rPr>
              <a:t>, even as Education giving also grew significantly, signals a shift in donor priorities, which continue to prioritize basic needs and community supporting causes—especially in the wake of pandemic-era disruptions and ongoing economic uncertainty. This highlights the importance of articulating impact in human-centered terms and aligning messaging with the values driving donor behavior today.</a:t>
            </a:r>
          </a:p>
          <a:p>
            <a:endParaRPr lang="en-US" sz="6000"/>
          </a:p>
          <a:p>
            <a:r>
              <a:rPr lang="en-US" sz="6000"/>
              <a:t>Funders are looking for </a:t>
            </a:r>
            <a:r>
              <a:rPr lang="en-US" sz="6000" b="1"/>
              <a:t>impact-driven programs</a:t>
            </a:r>
            <a:r>
              <a:rPr lang="en-US" sz="6000"/>
              <a:t>, so it’s essential to </a:t>
            </a:r>
            <a:r>
              <a:rPr lang="en-US" sz="6000" b="1"/>
              <a:t>demonstrate measurable outcomes</a:t>
            </a:r>
            <a:r>
              <a:rPr lang="en-US" sz="6000"/>
              <a:t> and how investments support long-term systemic change.</a:t>
            </a:r>
          </a:p>
          <a:p>
            <a:pPr>
              <a:spcAft>
                <a:spcPts val="634"/>
              </a:spcAft>
            </a:pPr>
            <a:endParaRPr lang="en-US" sz="3200" i="1"/>
          </a:p>
          <a:p>
            <a:pPr>
              <a:spcAft>
                <a:spcPts val="634"/>
              </a:spcAft>
            </a:pPr>
            <a:r>
              <a:rPr lang="en-US" sz="1200" b="0" i="0" kern="1200">
                <a:solidFill>
                  <a:schemeClr val="tx1"/>
                </a:solidFill>
                <a:effectLst/>
                <a:latin typeface="+mn-lt"/>
                <a:ea typeface="+mn-ea"/>
                <a:cs typeface="+mn-cs"/>
              </a:rPr>
              <a:t>Corporate giving remained steady at </a:t>
            </a:r>
            <a:r>
              <a:rPr lang="en-US" sz="1200" b="1" i="0" kern="1200">
                <a:solidFill>
                  <a:schemeClr val="tx1"/>
                </a:solidFill>
                <a:effectLst/>
                <a:latin typeface="+mn-lt"/>
                <a:ea typeface="+mn-ea"/>
                <a:cs typeface="+mn-cs"/>
              </a:rPr>
              <a:t>1.1% of pre-tax profits</a:t>
            </a:r>
            <a:r>
              <a:rPr lang="en-US" sz="1200" b="0" i="0" kern="1200">
                <a:solidFill>
                  <a:schemeClr val="tx1"/>
                </a:solidFill>
                <a:effectLst/>
                <a:latin typeface="+mn-lt"/>
                <a:ea typeface="+mn-ea"/>
                <a:cs typeface="+mn-cs"/>
              </a:rPr>
              <a:t>, reaching a historical high in both current and inflation-adjusted dollars. Foundation giving was flat in real dollars year-over-year but exceeded $100 billion for the third consecutive year. </a:t>
            </a:r>
          </a:p>
          <a:p>
            <a:pPr>
              <a:spcAft>
                <a:spcPts val="634"/>
              </a:spcAft>
            </a:pPr>
            <a:endParaRPr lang="en-US" sz="1200" b="0" i="0" kern="1200">
              <a:solidFill>
                <a:schemeClr val="tx1"/>
              </a:solidFill>
              <a:effectLst/>
              <a:latin typeface="+mn-lt"/>
              <a:ea typeface="+mn-ea"/>
              <a:cs typeface="+mn-cs"/>
            </a:endParaRPr>
          </a:p>
          <a:p>
            <a:r>
              <a:rPr lang="en-US" sz="3200"/>
              <a:t>The Human services climb showcases donor concern for basic needs and community resilience.</a:t>
            </a:r>
          </a:p>
          <a:p>
            <a:r>
              <a:rPr lang="en-US" sz="3200"/>
              <a:t>Funders want measurable outcomes and systemic change—not just short-term relief.</a:t>
            </a:r>
          </a:p>
          <a:p>
            <a:endParaRPr lang="en-US" sz="3200"/>
          </a:p>
          <a:p>
            <a:r>
              <a:rPr lang="en-US" sz="3200"/>
              <a:t>For small shops, tell human-centered stories and show your measurable outcomes clearly.</a:t>
            </a:r>
          </a:p>
          <a:p>
            <a:pPr>
              <a:spcAft>
                <a:spcPts val="634"/>
              </a:spcAft>
            </a:pPr>
            <a:endParaRPr lang="en-US" sz="3200" i="1"/>
          </a:p>
        </p:txBody>
      </p:sp>
      <p:sp>
        <p:nvSpPr>
          <p:cNvPr id="4" name="Slide Number Placeholder 3"/>
          <p:cNvSpPr>
            <a:spLocks noGrp="1"/>
          </p:cNvSpPr>
          <p:nvPr>
            <p:ph type="sldNum" sz="quarter" idx="10"/>
          </p:nvPr>
        </p:nvSpPr>
        <p:spPr/>
        <p:txBody>
          <a:bodyPr/>
          <a:lstStyle/>
          <a:p>
            <a:fld id="{CF2FD335-6D8E-486A-8F5F-DFC7325903FF}" type="slidenum">
              <a:rPr lang="en-US" smtClean="0"/>
              <a:t>18</a:t>
            </a:fld>
            <a:endParaRPr lang="en-US"/>
          </a:p>
        </p:txBody>
      </p:sp>
    </p:spTree>
    <p:extLst>
      <p:ext uri="{BB962C8B-B14F-4D97-AF65-F5344CB8AC3E}">
        <p14:creationId xmlns:p14="http://schemas.microsoft.com/office/powerpoint/2010/main" val="2087157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6888" y="320675"/>
            <a:ext cx="6410325" cy="3605213"/>
          </a:xfrm>
        </p:spPr>
      </p:sp>
      <p:sp>
        <p:nvSpPr>
          <p:cNvPr id="3" name="Notes Placeholder 2"/>
          <p:cNvSpPr>
            <a:spLocks noGrp="1"/>
          </p:cNvSpPr>
          <p:nvPr>
            <p:ph type="body" idx="1"/>
          </p:nvPr>
        </p:nvSpPr>
        <p:spPr>
          <a:xfrm>
            <a:off x="889636" y="3926523"/>
            <a:ext cx="5852160" cy="4645977"/>
          </a:xfrm>
        </p:spPr>
        <p:txBody>
          <a:bodyPr/>
          <a:lstStyle/>
          <a:p>
            <a:endParaRPr lang="en-US" sz="2000"/>
          </a:p>
          <a:p>
            <a:r>
              <a:rPr lang="en-US" sz="2000"/>
              <a:t>Not all fundraising methods are equal. Face-to-face remains the most effective—especially for major gifts.”</a:t>
            </a:r>
          </a:p>
          <a:p>
            <a:r>
              <a:rPr lang="en-US" sz="2000"/>
              <a:t>“Yet, Salesforce found 60% of donors feel nonprofit communication isn’t personalized. That’s a big miss—and a big opportunity.”</a:t>
            </a:r>
          </a:p>
          <a:p>
            <a:endParaRPr lang="en-US" sz="200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highlight>
                  <a:srgbClr val="FFFF00"/>
                </a:highlight>
              </a:rPr>
              <a:t>STATE FACT: (READ)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t>In a recent State of Nonprofit Marketing Report published by Salesforce.org, only 33.6% of #donors agree and 6.4% strongly agree that “the communications I received from the #nonprofit were personalized for me.” </a:t>
            </a:r>
          </a:p>
          <a:p>
            <a:endParaRPr lang="en-US" sz="2000"/>
          </a:p>
          <a:p>
            <a:endParaRPr lang="en-US" sz="2000"/>
          </a:p>
          <a:p>
            <a:r>
              <a:rPr lang="en-US" sz="2000"/>
              <a:t>“Small shops can win here. Personal touches—handwritten notes, follow-up calls—carry outsized weight.”</a:t>
            </a:r>
          </a:p>
          <a:p>
            <a:endParaRPr lang="en-US" sz="2000"/>
          </a:p>
          <a:p>
            <a:r>
              <a:rPr lang="en-US" sz="2000" b="1"/>
              <a:t>Activity:</a:t>
            </a:r>
            <a:r>
              <a:rPr lang="en-US" sz="2000"/>
              <a:t> “What’s one way you can ‘climb the ladder’ with a donor this year? Jot it down.”</a:t>
            </a:r>
          </a:p>
        </p:txBody>
      </p:sp>
      <p:sp>
        <p:nvSpPr>
          <p:cNvPr id="4" name="Slide Number Placeholder 3"/>
          <p:cNvSpPr>
            <a:spLocks noGrp="1"/>
          </p:cNvSpPr>
          <p:nvPr>
            <p:ph type="sldNum" sz="quarter" idx="5"/>
          </p:nvPr>
        </p:nvSpPr>
        <p:spPr/>
        <p:txBody>
          <a:bodyPr/>
          <a:lstStyle/>
          <a:p>
            <a:fld id="{32674CE4-FBD8-4481-AEFB-CA53E599A745}" type="slidenum">
              <a:rPr lang="en-US" smtClean="0"/>
              <a:t>19</a:t>
            </a:fld>
            <a:endParaRPr lang="en-US"/>
          </a:p>
        </p:txBody>
      </p:sp>
    </p:spTree>
    <p:extLst>
      <p:ext uri="{BB962C8B-B14F-4D97-AF65-F5344CB8AC3E}">
        <p14:creationId xmlns:p14="http://schemas.microsoft.com/office/powerpoint/2010/main" val="635240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5513" y="492125"/>
            <a:ext cx="5759450" cy="3240088"/>
          </a:xfrm>
        </p:spPr>
      </p:sp>
      <p:sp>
        <p:nvSpPr>
          <p:cNvPr id="3" name="Notes Placeholder 2"/>
          <p:cNvSpPr>
            <a:spLocks noGrp="1"/>
          </p:cNvSpPr>
          <p:nvPr>
            <p:ph type="body" idx="1"/>
          </p:nvPr>
        </p:nvSpPr>
        <p:spPr>
          <a:xfrm>
            <a:off x="268605" y="3731895"/>
            <a:ext cx="6777990" cy="5000625"/>
          </a:xfrm>
        </p:spPr>
        <p:txBody>
          <a:bodyPr/>
          <a:lstStyle/>
          <a:p>
            <a:pPr marL="370870" indent="0">
              <a:spcAft>
                <a:spcPts val="600"/>
              </a:spcAft>
              <a:buFont typeface="Arial" panose="020B0604020202020204" pitchFamily="34" charset="0"/>
              <a:buNone/>
            </a:pPr>
            <a:r>
              <a:rPr lang="en-US" sz="1400" b="1"/>
              <a:t>“Lord Jesus, we thank You for the gift of this day and for the work set before us. Help us to walk in Your ways with humility and love. Keep us faithful in serving one another, and may our lives bring glory to God. Amen.”</a:t>
            </a:r>
          </a:p>
          <a:p>
            <a:pPr marL="370870" indent="0">
              <a:spcAft>
                <a:spcPts val="600"/>
              </a:spcAft>
              <a:buFont typeface="Arial" panose="020B0604020202020204" pitchFamily="34" charset="0"/>
              <a:buNone/>
            </a:pPr>
            <a:endParaRPr lang="en-US" sz="1400"/>
          </a:p>
          <a:p>
            <a:pPr marL="661190" indent="-290320">
              <a:spcAft>
                <a:spcPts val="600"/>
              </a:spcAft>
              <a:buFont typeface="Arial" panose="020B0604020202020204" pitchFamily="34" charset="0"/>
              <a:buChar char="•"/>
            </a:pPr>
            <a:r>
              <a:rPr lang="en-US" sz="1400"/>
              <a:t>Fund Development Executive and Consultant with over 25+ years of experience.</a:t>
            </a:r>
          </a:p>
          <a:p>
            <a:pPr marL="661190" indent="-290320">
              <a:spcAft>
                <a:spcPts val="600"/>
              </a:spcAft>
              <a:buFont typeface="Arial" panose="020B0604020202020204" pitchFamily="34" charset="0"/>
              <a:buChar char="•"/>
            </a:pPr>
            <a:r>
              <a:rPr lang="en-US" sz="1400"/>
              <a:t>Founder &amp; Principal of Jacobson Group Consulting. </a:t>
            </a:r>
          </a:p>
          <a:p>
            <a:pPr marL="661190" indent="-290320" defTabSz="966612">
              <a:spcAft>
                <a:spcPts val="600"/>
              </a:spcAft>
              <a:buFont typeface="Arial" panose="020B0604020202020204" pitchFamily="34" charset="0"/>
              <a:buChar char="•"/>
              <a:defRPr/>
            </a:pPr>
            <a:r>
              <a:rPr lang="en-US" sz="1400"/>
              <a:t>Keynote and plenary speaker on strategic marketing, nonprofit management, and fundraising topics</a:t>
            </a:r>
          </a:p>
          <a:p>
            <a:pPr marL="661190" indent="-290320">
              <a:spcAft>
                <a:spcPts val="600"/>
              </a:spcAft>
              <a:buFont typeface="Arial" panose="020B0604020202020204" pitchFamily="34" charset="0"/>
              <a:buChar char="•"/>
            </a:pPr>
            <a:r>
              <a:rPr lang="en-US" sz="1400"/>
              <a:t>Accomplished fundraiser with a track record of securing seven-figure gifts </a:t>
            </a:r>
          </a:p>
          <a:p>
            <a:pPr marL="661190" indent="-290320">
              <a:spcAft>
                <a:spcPts val="600"/>
              </a:spcAft>
              <a:buFont typeface="Arial" panose="020B0604020202020204" pitchFamily="34" charset="0"/>
              <a:buChar char="•"/>
            </a:pPr>
            <a:r>
              <a:rPr lang="en-US" sz="1400"/>
              <a:t>Niche in helping nonprofits with limited resources make an extensive impact</a:t>
            </a:r>
          </a:p>
          <a:p>
            <a:pPr marL="661190" indent="-290320">
              <a:spcAft>
                <a:spcPts val="600"/>
              </a:spcAft>
              <a:buFont typeface="Arial" panose="020B0604020202020204" pitchFamily="34" charset="0"/>
              <a:buChar char="•"/>
            </a:pPr>
            <a:r>
              <a:rPr lang="en-US" sz="1400"/>
              <a:t>Former adjunct faculty member teaching fundraising classes at Indiana University South Bend</a:t>
            </a:r>
          </a:p>
          <a:p>
            <a:pPr marL="661190" indent="-290320">
              <a:spcAft>
                <a:spcPts val="600"/>
              </a:spcAft>
              <a:buFont typeface="Arial" panose="020B0604020202020204" pitchFamily="34" charset="0"/>
              <a:buChar char="•"/>
            </a:pPr>
            <a:r>
              <a:rPr lang="en-US" sz="1400"/>
              <a:t>Decades of board level leadership with AFP (Association of Fundraising Professionals)</a:t>
            </a:r>
          </a:p>
          <a:p>
            <a:pPr marL="661190" indent="-290320">
              <a:spcAft>
                <a:spcPts val="600"/>
              </a:spcAft>
              <a:buFont typeface="Arial" panose="020B0604020202020204" pitchFamily="34" charset="0"/>
              <a:buChar char="•"/>
            </a:pPr>
            <a:r>
              <a:rPr lang="en-US" sz="1400"/>
              <a:t>University of Notre Dame, Mendoza College of Business, Certificate in Executive Management and Yellow Belt Lean Six Sigma; Arcadia University, M.A. English; King's College, B.A. English</a:t>
            </a:r>
          </a:p>
        </p:txBody>
      </p:sp>
      <p:sp>
        <p:nvSpPr>
          <p:cNvPr id="4" name="Slide Number Placeholder 3"/>
          <p:cNvSpPr>
            <a:spLocks noGrp="1"/>
          </p:cNvSpPr>
          <p:nvPr>
            <p:ph type="sldNum" sz="quarter" idx="10"/>
          </p:nvPr>
        </p:nvSpPr>
        <p:spPr/>
        <p:txBody>
          <a:bodyPr/>
          <a:lstStyle/>
          <a:p>
            <a:fld id="{CF2FD335-6D8E-486A-8F5F-DFC7325903FF}" type="slidenum">
              <a:rPr lang="en-US" smtClean="0"/>
              <a:t>2</a:t>
            </a:fld>
            <a:endParaRPr lang="en-US"/>
          </a:p>
        </p:txBody>
      </p:sp>
    </p:spTree>
    <p:extLst>
      <p:ext uri="{BB962C8B-B14F-4D97-AF65-F5344CB8AC3E}">
        <p14:creationId xmlns:p14="http://schemas.microsoft.com/office/powerpoint/2010/main" val="118867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4400"/>
              <a:t>“Here are five practical ways to take today’s insights into action.”</a:t>
            </a:r>
          </a:p>
          <a:p>
            <a:endParaRPr lang="en-US" sz="4400"/>
          </a:p>
          <a:p>
            <a:r>
              <a:rPr lang="en-US" sz="4400"/>
              <a:t>“Assess your current strategies and align them with donor values. </a:t>
            </a:r>
          </a:p>
          <a:p>
            <a:endParaRPr lang="en-US" sz="4400"/>
          </a:p>
          <a:p>
            <a:r>
              <a:rPr lang="en-US" sz="4400"/>
              <a:t>Diversify revenue streams so you’re not overly dependent on one source.”</a:t>
            </a:r>
          </a:p>
          <a:p>
            <a:endParaRPr lang="en-US" sz="4400"/>
          </a:p>
          <a:p>
            <a:r>
              <a:rPr lang="en-US" sz="4400"/>
              <a:t>“Storytelling + personal stewardship is your superpower. Lean into that.”</a:t>
            </a:r>
          </a:p>
          <a:p>
            <a:endParaRPr lang="en-US" sz="4400"/>
          </a:p>
          <a:p>
            <a:r>
              <a:rPr lang="en-US" sz="4400"/>
              <a:t>“And don’t neglect digital tools—they expand your reach and complement the personal touch.”</a:t>
            </a:r>
          </a:p>
          <a:p>
            <a:pPr marL="0" marR="0" lvl="0" indent="0" algn="l" defTabSz="914400" rtl="0" eaLnBrk="1" fontAlgn="auto" latinLnBrk="0" hangingPunct="1">
              <a:lnSpc>
                <a:spcPct val="100000"/>
              </a:lnSpc>
              <a:spcBef>
                <a:spcPts val="0"/>
              </a:spcBef>
              <a:spcAft>
                <a:spcPts val="634"/>
              </a:spcAft>
              <a:buClrTx/>
              <a:buSzTx/>
              <a:buFontTx/>
              <a:buNone/>
              <a:tabLst/>
              <a:defRPr/>
            </a:pPr>
            <a:endParaRPr lang="en-US" sz="4400"/>
          </a:p>
          <a:p>
            <a:pPr>
              <a:spcAft>
                <a:spcPts val="634"/>
              </a:spcAft>
            </a:pPr>
            <a:endParaRPr lang="en-US" sz="3200" i="1"/>
          </a:p>
        </p:txBody>
      </p:sp>
      <p:sp>
        <p:nvSpPr>
          <p:cNvPr id="4" name="Slide Number Placeholder 3"/>
          <p:cNvSpPr>
            <a:spLocks noGrp="1"/>
          </p:cNvSpPr>
          <p:nvPr>
            <p:ph type="sldNum" sz="quarter" idx="10"/>
          </p:nvPr>
        </p:nvSpPr>
        <p:spPr/>
        <p:txBody>
          <a:bodyPr/>
          <a:lstStyle/>
          <a:p>
            <a:fld id="{CF2FD335-6D8E-486A-8F5F-DFC7325903FF}" type="slidenum">
              <a:rPr lang="en-US" smtClean="0"/>
              <a:t>20</a:t>
            </a:fld>
            <a:endParaRPr lang="en-US"/>
          </a:p>
        </p:txBody>
      </p:sp>
    </p:spTree>
    <p:extLst>
      <p:ext uri="{BB962C8B-B14F-4D97-AF65-F5344CB8AC3E}">
        <p14:creationId xmlns:p14="http://schemas.microsoft.com/office/powerpoint/2010/main" val="27175383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4400"/>
              <a:t>“Here are the anchors: generosity isn’t fleeting—it’s sustained.”</a:t>
            </a:r>
          </a:p>
          <a:p>
            <a:endParaRPr lang="en-US" sz="4400"/>
          </a:p>
          <a:p>
            <a:r>
              <a:rPr lang="en-US" sz="4400"/>
              <a:t>“Donors are seeking measurable impact. They’re making major investments where they see systemic change.”</a:t>
            </a:r>
          </a:p>
          <a:p>
            <a:endParaRPr lang="en-US" sz="4400"/>
          </a:p>
          <a:p>
            <a:r>
              <a:rPr lang="en-US" sz="4400"/>
              <a:t>“Major gifts aren’t about clever asks—they’re about trust and values alignment.”</a:t>
            </a:r>
          </a:p>
          <a:p>
            <a:endParaRPr lang="en-US" sz="4400"/>
          </a:p>
          <a:p>
            <a:r>
              <a:rPr lang="en-US" sz="4400"/>
              <a:t>“Most importantly: for many donors, giving is discipleship. Our role is to minister to that journey.”</a:t>
            </a:r>
          </a:p>
        </p:txBody>
      </p:sp>
      <p:sp>
        <p:nvSpPr>
          <p:cNvPr id="4" name="Slide Number Placeholder 3"/>
          <p:cNvSpPr>
            <a:spLocks noGrp="1"/>
          </p:cNvSpPr>
          <p:nvPr>
            <p:ph type="sldNum" sz="quarter" idx="10"/>
          </p:nvPr>
        </p:nvSpPr>
        <p:spPr/>
        <p:txBody>
          <a:bodyPr/>
          <a:lstStyle/>
          <a:p>
            <a:fld id="{CF2FD335-6D8E-486A-8F5F-DFC7325903FF}" type="slidenum">
              <a:rPr lang="en-US" smtClean="0"/>
              <a:t>21</a:t>
            </a:fld>
            <a:endParaRPr lang="en-US"/>
          </a:p>
        </p:txBody>
      </p:sp>
    </p:spTree>
    <p:extLst>
      <p:ext uri="{BB962C8B-B14F-4D97-AF65-F5344CB8AC3E}">
        <p14:creationId xmlns:p14="http://schemas.microsoft.com/office/powerpoint/2010/main" val="213221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122238"/>
            <a:ext cx="6505575" cy="3659187"/>
          </a:xfrm>
        </p:spPr>
      </p:sp>
      <p:sp>
        <p:nvSpPr>
          <p:cNvPr id="3" name="Notes Placeholder 2"/>
          <p:cNvSpPr>
            <a:spLocks noGrp="1"/>
          </p:cNvSpPr>
          <p:nvPr>
            <p:ph type="body" idx="1"/>
          </p:nvPr>
        </p:nvSpPr>
        <p:spPr>
          <a:xfrm>
            <a:off x="609599" y="3781425"/>
            <a:ext cx="6096001" cy="4539053"/>
          </a:xfrm>
        </p:spPr>
        <p:txBody>
          <a:bodyPr/>
          <a:lstStyle/>
          <a:p>
            <a:pPr marL="0" lvl="2" algn="ctr"/>
            <a:endParaRPr lang="en-US" sz="2100"/>
          </a:p>
          <a:p>
            <a:pPr marL="0" lvl="2" algn="ctr"/>
            <a:r>
              <a:rPr lang="en-US" sz="2100" b="1" i="1">
                <a:solidFill>
                  <a:srgbClr val="002060"/>
                </a:solidFill>
              </a:rPr>
              <a:t>This has been my faith anchor!</a:t>
            </a:r>
          </a:p>
          <a:p>
            <a:pPr marL="0" lvl="2" algn="ctr"/>
            <a:endParaRPr lang="en-US" sz="2100" b="1" i="1">
              <a:solidFill>
                <a:srgbClr val="002060"/>
              </a:solidFill>
            </a:endParaRPr>
          </a:p>
          <a:p>
            <a:pPr marL="0" lvl="2" algn="ctr"/>
            <a:r>
              <a:rPr lang="en-US" sz="2100" b="1" i="1">
                <a:solidFill>
                  <a:srgbClr val="002060"/>
                </a:solidFill>
              </a:rPr>
              <a:t>“ Focus on the people first, not the numbers,</a:t>
            </a:r>
          </a:p>
          <a:p>
            <a:pPr marL="0" lvl="2" algn="ctr"/>
            <a:r>
              <a:rPr lang="en-US" sz="2100" b="1" i="1">
                <a:solidFill>
                  <a:srgbClr val="002060"/>
                </a:solidFill>
              </a:rPr>
              <a:t> and the numbers will take care of themselves.”</a:t>
            </a:r>
          </a:p>
          <a:p>
            <a:pPr marL="0" lvl="2" algn="ctr"/>
            <a:endParaRPr lang="en-US" sz="2100" b="1" i="1">
              <a:solidFill>
                <a:srgbClr val="002060"/>
              </a:solidFill>
            </a:endParaRPr>
          </a:p>
          <a:p>
            <a:pPr marL="0" lvl="2" algn="ctr"/>
            <a:r>
              <a:rPr lang="en-US" sz="2400"/>
              <a:t>“When you focus on people—their stories, values, and faith—the numbers follow naturally.”</a:t>
            </a:r>
            <a:endParaRPr lang="en-US" sz="2100"/>
          </a:p>
        </p:txBody>
      </p:sp>
      <p:sp>
        <p:nvSpPr>
          <p:cNvPr id="4" name="Slide Number Placeholder 3"/>
          <p:cNvSpPr>
            <a:spLocks noGrp="1"/>
          </p:cNvSpPr>
          <p:nvPr>
            <p:ph type="sldNum" sz="quarter" idx="10"/>
          </p:nvPr>
        </p:nvSpPr>
        <p:spPr/>
        <p:txBody>
          <a:bodyPr/>
          <a:lstStyle/>
          <a:p>
            <a:fld id="{E25BADBE-3AD4-0243-AF31-A5B836E6E5A9}" type="slidenum">
              <a:rPr lang="en-US" smtClean="0"/>
              <a:t>22</a:t>
            </a:fld>
            <a:endParaRPr lang="en-US"/>
          </a:p>
        </p:txBody>
      </p:sp>
    </p:spTree>
    <p:extLst>
      <p:ext uri="{BB962C8B-B14F-4D97-AF65-F5344CB8AC3E}">
        <p14:creationId xmlns:p14="http://schemas.microsoft.com/office/powerpoint/2010/main" val="15409411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54006-C754-5B47-65C2-2116947BF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EE5F9-7442-68DA-8C89-5E244006CDD3}"/>
              </a:ext>
            </a:extLst>
          </p:cNvPr>
          <p:cNvSpPr>
            <a:spLocks noGrp="1" noRot="1" noChangeAspect="1"/>
          </p:cNvSpPr>
          <p:nvPr>
            <p:ph type="sldImg"/>
          </p:nvPr>
        </p:nvSpPr>
        <p:spPr>
          <a:xfrm>
            <a:off x="731838" y="661988"/>
            <a:ext cx="5759450" cy="3240087"/>
          </a:xfrm>
        </p:spPr>
      </p:sp>
      <p:sp>
        <p:nvSpPr>
          <p:cNvPr id="3" name="Notes Placeholder 2">
            <a:extLst>
              <a:ext uri="{FF2B5EF4-FFF2-40B4-BE49-F238E27FC236}">
                <a16:creationId xmlns:a16="http://schemas.microsoft.com/office/drawing/2014/main" id="{814A626C-1068-6D9F-BC7B-54B6C7EA71AC}"/>
              </a:ext>
            </a:extLst>
          </p:cNvPr>
          <p:cNvSpPr>
            <a:spLocks noGrp="1"/>
          </p:cNvSpPr>
          <p:nvPr>
            <p:ph type="body" idx="1"/>
          </p:nvPr>
        </p:nvSpPr>
        <p:spPr>
          <a:xfrm>
            <a:off x="731520" y="3916323"/>
            <a:ext cx="5852160" cy="5022889"/>
          </a:xfrm>
        </p:spPr>
        <p:txBody>
          <a:bodyPr/>
          <a:lstStyle/>
          <a:p>
            <a:pPr>
              <a:spcAft>
                <a:spcPts val="634"/>
              </a:spcAft>
            </a:pPr>
            <a:r>
              <a:rPr lang="en-US" sz="3200"/>
              <a:t>As part of this conference, I want to offer each of you a one-hour virtual session with me, pro bono. This one-hour is for each organization (not person) present in my session. This is one of the ways I live out my faith—by offering my time and expertise as a gift to those whose work is bringing hope, equity, and transformation. </a:t>
            </a:r>
          </a:p>
          <a:p>
            <a:pPr>
              <a:spcAft>
                <a:spcPts val="634"/>
              </a:spcAft>
            </a:pPr>
            <a:endParaRPr lang="en-US" sz="3200"/>
          </a:p>
          <a:p>
            <a:pPr>
              <a:spcAft>
                <a:spcPts val="634"/>
              </a:spcAft>
            </a:pPr>
            <a:r>
              <a:rPr lang="en-US" sz="3200"/>
              <a:t>I believe deeply in investing in those who are lifting others up. It’s an opportunity for you to bring a real challenge or project, and I’ll help coach you through it.</a:t>
            </a:r>
          </a:p>
          <a:p>
            <a:pPr>
              <a:spcAft>
                <a:spcPts val="634"/>
              </a:spcAft>
            </a:pPr>
            <a:endParaRPr lang="en-US" sz="3200"/>
          </a:p>
          <a:p>
            <a:r>
              <a:rPr lang="en-US" sz="3200"/>
              <a:t>Please reach out by email—we’ll find a time that works.</a:t>
            </a:r>
          </a:p>
          <a:p>
            <a:pPr>
              <a:spcAft>
                <a:spcPts val="634"/>
              </a:spcAft>
            </a:pPr>
            <a:endParaRPr lang="en-US" sz="3200" i="1"/>
          </a:p>
        </p:txBody>
      </p:sp>
      <p:sp>
        <p:nvSpPr>
          <p:cNvPr id="4" name="Slide Number Placeholder 3">
            <a:extLst>
              <a:ext uri="{FF2B5EF4-FFF2-40B4-BE49-F238E27FC236}">
                <a16:creationId xmlns:a16="http://schemas.microsoft.com/office/drawing/2014/main" id="{1AF0975D-BA8C-C33C-8BEC-C770930BFEF0}"/>
              </a:ext>
            </a:extLst>
          </p:cNvPr>
          <p:cNvSpPr>
            <a:spLocks noGrp="1"/>
          </p:cNvSpPr>
          <p:nvPr>
            <p:ph type="sldNum" sz="quarter" idx="10"/>
          </p:nvPr>
        </p:nvSpPr>
        <p:spPr/>
        <p:txBody>
          <a:bodyPr/>
          <a:lstStyle/>
          <a:p>
            <a:fld id="{CF2FD335-6D8E-486A-8F5F-DFC7325903FF}" type="slidenum">
              <a:rPr lang="en-US" smtClean="0"/>
              <a:t>23</a:t>
            </a:fld>
            <a:endParaRPr lang="en-US"/>
          </a:p>
        </p:txBody>
      </p:sp>
    </p:spTree>
    <p:extLst>
      <p:ext uri="{BB962C8B-B14F-4D97-AF65-F5344CB8AC3E}">
        <p14:creationId xmlns:p14="http://schemas.microsoft.com/office/powerpoint/2010/main" val="7964461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4400"/>
              <a:t>Let’s pause here. What resonated with you today? What questions are on your mind?</a:t>
            </a:r>
          </a:p>
          <a:p>
            <a:r>
              <a:rPr lang="en-US" sz="4400"/>
              <a:t>Remember: </a:t>
            </a:r>
            <a:r>
              <a:rPr lang="en-US" sz="4400" b="1"/>
              <a:t>small teams </a:t>
            </a:r>
            <a:r>
              <a:rPr lang="en-US" sz="4400" b="1" i="1"/>
              <a:t>can</a:t>
            </a:r>
            <a:r>
              <a:rPr lang="en-US" sz="4400" b="1"/>
              <a:t> do mighty things when they are rooted in mission and ministry.</a:t>
            </a:r>
          </a:p>
          <a:p>
            <a:pPr>
              <a:spcAft>
                <a:spcPts val="634"/>
              </a:spcAft>
            </a:pPr>
            <a:endParaRPr lang="en-US" sz="3200" i="1"/>
          </a:p>
        </p:txBody>
      </p:sp>
      <p:sp>
        <p:nvSpPr>
          <p:cNvPr id="4" name="Slide Number Placeholder 3"/>
          <p:cNvSpPr>
            <a:spLocks noGrp="1"/>
          </p:cNvSpPr>
          <p:nvPr>
            <p:ph type="sldNum" sz="quarter" idx="10"/>
          </p:nvPr>
        </p:nvSpPr>
        <p:spPr/>
        <p:txBody>
          <a:bodyPr/>
          <a:lstStyle/>
          <a:p>
            <a:fld id="{CF2FD335-6D8E-486A-8F5F-DFC7325903FF}" type="slidenum">
              <a:rPr lang="en-US" smtClean="0"/>
              <a:t>24</a:t>
            </a:fld>
            <a:endParaRPr lang="en-US"/>
          </a:p>
        </p:txBody>
      </p:sp>
    </p:spTree>
    <p:extLst>
      <p:ext uri="{BB962C8B-B14F-4D97-AF65-F5344CB8AC3E}">
        <p14:creationId xmlns:p14="http://schemas.microsoft.com/office/powerpoint/2010/main" val="2456822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pPr>
              <a:spcAft>
                <a:spcPts val="634"/>
              </a:spcAft>
            </a:pPr>
            <a:r>
              <a:rPr lang="en-US" sz="3200"/>
              <a:t>If you found today helpful, I’d love to see you at my other sessions. This afternoon, I’ll be talking about the ministry of major gifts for </a:t>
            </a:r>
            <a:r>
              <a:rPr lang="en-US" sz="3200" b="1"/>
              <a:t>mid-size shops</a:t>
            </a:r>
            <a:r>
              <a:rPr lang="en-US" sz="3200"/>
              <a:t>, and tomorrow, is for the nonfundraisers in attendance; we’ll look at how every leader can play a role in fundraising success.</a:t>
            </a:r>
            <a:endParaRPr lang="en-US" sz="3200" i="1"/>
          </a:p>
        </p:txBody>
      </p:sp>
      <p:sp>
        <p:nvSpPr>
          <p:cNvPr id="4" name="Slide Number Placeholder 3"/>
          <p:cNvSpPr>
            <a:spLocks noGrp="1"/>
          </p:cNvSpPr>
          <p:nvPr>
            <p:ph type="sldNum" sz="quarter" idx="10"/>
          </p:nvPr>
        </p:nvSpPr>
        <p:spPr/>
        <p:txBody>
          <a:bodyPr/>
          <a:lstStyle/>
          <a:p>
            <a:fld id="{CF2FD335-6D8E-486A-8F5F-DFC7325903FF}" type="slidenum">
              <a:rPr lang="en-US" smtClean="0"/>
              <a:t>25</a:t>
            </a:fld>
            <a:endParaRPr lang="en-US"/>
          </a:p>
        </p:txBody>
      </p:sp>
    </p:spTree>
    <p:extLst>
      <p:ext uri="{BB962C8B-B14F-4D97-AF65-F5344CB8AC3E}">
        <p14:creationId xmlns:p14="http://schemas.microsoft.com/office/powerpoint/2010/main" val="2281252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a:p>
        </p:txBody>
      </p:sp>
      <p:sp>
        <p:nvSpPr>
          <p:cNvPr id="4" name="Slide Number Placeholder 3"/>
          <p:cNvSpPr>
            <a:spLocks noGrp="1"/>
          </p:cNvSpPr>
          <p:nvPr>
            <p:ph type="sldNum" sz="quarter" idx="5"/>
          </p:nvPr>
        </p:nvSpPr>
        <p:spPr/>
        <p:txBody>
          <a:bodyPr/>
          <a:lstStyle/>
          <a:p>
            <a:fld id="{32674CE4-FBD8-4481-AEFB-CA53E599A745}" type="slidenum">
              <a:rPr lang="en-US" smtClean="0"/>
              <a:t>26</a:t>
            </a:fld>
            <a:endParaRPr lang="en-US"/>
          </a:p>
        </p:txBody>
      </p:sp>
    </p:spTree>
    <p:extLst>
      <p:ext uri="{BB962C8B-B14F-4D97-AF65-F5344CB8AC3E}">
        <p14:creationId xmlns:p14="http://schemas.microsoft.com/office/powerpoint/2010/main" val="3225663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the heart of today’s session: Inspiring donors to invest with heart, purpose, and faith. I’m going to present from the lens </a:t>
            </a:r>
            <a:r>
              <a:rPr lang="en-US" sz="1200" i="1"/>
              <a:t>which I see -- philanthropy as ministry in action.</a:t>
            </a:r>
          </a:p>
          <a:p>
            <a:endParaRPr lang="en-US"/>
          </a:p>
          <a:p>
            <a:r>
              <a:rPr lang="en-US"/>
              <a:t>Fundraising is not just about revenue—it’s about inspiring donors to invest in something that matters deeply to them.</a:t>
            </a:r>
          </a:p>
          <a:p>
            <a:r>
              <a:rPr lang="en-US"/>
              <a:t>“When we anchor in mission, not money, we cultivate generosity that is sustainable, joyful, and faith-filled.</a:t>
            </a:r>
          </a:p>
          <a:p>
            <a:endParaRPr lang="en-US"/>
          </a:p>
          <a:p>
            <a:r>
              <a:rPr lang="en-US" b="1"/>
              <a:t>Icebreaker:</a:t>
            </a:r>
            <a:r>
              <a:rPr lang="en-US"/>
              <a:t> “Take a moment—what’s one word that comes to mind when you hear ‘mission-focused fundraising’? Let’s share a few.”</a:t>
            </a:r>
          </a:p>
        </p:txBody>
      </p:sp>
      <p:sp>
        <p:nvSpPr>
          <p:cNvPr id="4" name="Slide Number Placeholder 3"/>
          <p:cNvSpPr>
            <a:spLocks noGrp="1"/>
          </p:cNvSpPr>
          <p:nvPr>
            <p:ph type="sldNum" sz="quarter" idx="10"/>
          </p:nvPr>
        </p:nvSpPr>
        <p:spPr/>
        <p:txBody>
          <a:bodyPr/>
          <a:lstStyle/>
          <a:p>
            <a:fld id="{CF2FD335-6D8E-486A-8F5F-DFC7325903FF}" type="slidenum">
              <a:rPr lang="en-US" smtClean="0"/>
              <a:t>3</a:t>
            </a:fld>
            <a:endParaRPr lang="en-US"/>
          </a:p>
        </p:txBody>
      </p:sp>
    </p:spTree>
    <p:extLst>
      <p:ext uri="{BB962C8B-B14F-4D97-AF65-F5344CB8AC3E}">
        <p14:creationId xmlns:p14="http://schemas.microsoft.com/office/powerpoint/2010/main" val="3069441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8000" b="1"/>
              <a:t>Where we’re headed – 4 Session Objectives</a:t>
            </a:r>
            <a:endParaRPr lang="en-US" sz="8000"/>
          </a:p>
          <a:p>
            <a:r>
              <a:rPr lang="en-US" sz="8000"/>
              <a:t>“Here’s where we’re headed. This session is about equipping you to clarify and communicate your mission more powerfully, use strategies that work for lean teams, and align your messaging with faith-based values.”</a:t>
            </a:r>
          </a:p>
          <a:p>
            <a:endParaRPr lang="en-US" sz="8000"/>
          </a:p>
          <a:p>
            <a:r>
              <a:rPr lang="en-US" sz="8000"/>
              <a:t>“And most importantly, you’ll walk away with tools that will help you steward and grow major gift relationships—even without a large staff.”</a:t>
            </a:r>
          </a:p>
          <a:p>
            <a:endParaRPr lang="en-US" sz="8000"/>
          </a:p>
          <a:p>
            <a:pPr marL="342900" marR="0" lvl="0" indent="-342900" algn="l" defTabSz="914400" rtl="0" eaLnBrk="0" fontAlgn="base" latinLnBrk="0" hangingPunct="0">
              <a:lnSpc>
                <a:spcPct val="100000"/>
              </a:lnSpc>
              <a:spcBef>
                <a:spcPct val="0"/>
              </a:spcBef>
              <a:spcAft>
                <a:spcPts val="1800"/>
              </a:spcAft>
              <a:buClrTx/>
              <a:buSzTx/>
              <a:buFont typeface="+mj-lt"/>
              <a:buAutoNum type="arabicPeriod"/>
              <a:tabLst/>
            </a:pPr>
            <a:r>
              <a:rPr kumimoji="0" lang="en-US" altLang="en-US" sz="8000" i="0" u="none" strike="noStrike" cap="none" normalizeH="0" baseline="0">
                <a:ln>
                  <a:noFill/>
                </a:ln>
                <a:solidFill>
                  <a:schemeClr val="tx1"/>
                </a:solidFill>
                <a:effectLst/>
                <a:latin typeface="Arial" panose="020B0604020202020204" pitchFamily="34" charset="0"/>
              </a:rPr>
              <a:t>Clarify mission messaging to engage and inspire </a:t>
            </a:r>
            <a:r>
              <a:rPr kumimoji="0" lang="en-US" altLang="en-US" sz="8000" i="1" u="none" strike="noStrike" cap="none" normalizeH="0" baseline="0">
                <a:ln>
                  <a:noFill/>
                </a:ln>
                <a:solidFill>
                  <a:schemeClr val="tx1"/>
                </a:solidFill>
                <a:effectLst/>
                <a:latin typeface="Arial" panose="020B0604020202020204" pitchFamily="34" charset="0"/>
              </a:rPr>
              <a:t>major</a:t>
            </a:r>
            <a:r>
              <a:rPr kumimoji="0" lang="en-US" altLang="en-US" sz="8000" i="0" u="none" strike="noStrike" cap="none" normalizeH="0" baseline="0">
                <a:ln>
                  <a:noFill/>
                </a:ln>
                <a:solidFill>
                  <a:schemeClr val="tx1"/>
                </a:solidFill>
                <a:effectLst/>
                <a:latin typeface="Arial" panose="020B0604020202020204" pitchFamily="34" charset="0"/>
              </a:rPr>
              <a:t> donors.</a:t>
            </a:r>
          </a:p>
          <a:p>
            <a:pPr marL="342900" marR="0" lvl="0" indent="-342900" algn="l" defTabSz="914400" rtl="0" eaLnBrk="0" fontAlgn="base" latinLnBrk="0" hangingPunct="0">
              <a:lnSpc>
                <a:spcPct val="100000"/>
              </a:lnSpc>
              <a:spcBef>
                <a:spcPct val="0"/>
              </a:spcBef>
              <a:spcAft>
                <a:spcPts val="1800"/>
              </a:spcAft>
              <a:buClrTx/>
              <a:buSzTx/>
              <a:buFont typeface="+mj-lt"/>
              <a:buAutoNum type="arabicPeriod"/>
              <a:tabLst/>
            </a:pPr>
            <a:r>
              <a:rPr kumimoji="0" lang="en-US" altLang="en-US" sz="8000" i="0" u="none" strike="noStrike" cap="none" normalizeH="0" baseline="0">
                <a:ln>
                  <a:noFill/>
                </a:ln>
                <a:solidFill>
                  <a:schemeClr val="tx1"/>
                </a:solidFill>
                <a:effectLst/>
                <a:latin typeface="Arial" panose="020B0604020202020204" pitchFamily="34" charset="0"/>
              </a:rPr>
              <a:t>Learn time-smart strategies for small shops to cultivate, solicit, and steward major gifts.</a:t>
            </a:r>
          </a:p>
          <a:p>
            <a:pPr marL="342900" marR="0" lvl="0" indent="-342900" algn="l" defTabSz="914400" rtl="0" eaLnBrk="0" fontAlgn="base" latinLnBrk="0" hangingPunct="0">
              <a:lnSpc>
                <a:spcPct val="100000"/>
              </a:lnSpc>
              <a:spcBef>
                <a:spcPct val="0"/>
              </a:spcBef>
              <a:spcAft>
                <a:spcPts val="1800"/>
              </a:spcAft>
              <a:buClrTx/>
              <a:buSzTx/>
              <a:buFont typeface="+mj-lt"/>
              <a:buAutoNum type="arabicPeriod"/>
              <a:tabLst/>
            </a:pPr>
            <a:r>
              <a:rPr kumimoji="0" lang="en-US" altLang="en-US" sz="8000" i="0" u="none" strike="noStrike" cap="none" normalizeH="0" baseline="0">
                <a:ln>
                  <a:noFill/>
                </a:ln>
                <a:solidFill>
                  <a:schemeClr val="tx1"/>
                </a:solidFill>
                <a:effectLst/>
                <a:latin typeface="Arial" panose="020B0604020202020204" pitchFamily="34" charset="0"/>
              </a:rPr>
              <a:t>Strengthen donor communication by aligning shared faith values with transformational giving.</a:t>
            </a:r>
          </a:p>
          <a:p>
            <a:pPr marL="342900" marR="0" lvl="0" indent="-342900" algn="l" defTabSz="914400" rtl="0" eaLnBrk="0" fontAlgn="base" latinLnBrk="0" hangingPunct="0">
              <a:lnSpc>
                <a:spcPct val="100000"/>
              </a:lnSpc>
              <a:spcBef>
                <a:spcPct val="0"/>
              </a:spcBef>
              <a:spcAft>
                <a:spcPts val="1800"/>
              </a:spcAft>
              <a:buClrTx/>
              <a:buSzTx/>
              <a:buFont typeface="+mj-lt"/>
              <a:buAutoNum type="arabicPeriod"/>
              <a:tabLst/>
            </a:pPr>
            <a:r>
              <a:rPr kumimoji="0" lang="en-US" altLang="en-US" sz="8000" i="0" u="none" strike="noStrike" cap="none" normalizeH="0" baseline="0">
                <a:ln>
                  <a:noFill/>
                </a:ln>
                <a:solidFill>
                  <a:schemeClr val="tx1"/>
                </a:solidFill>
                <a:effectLst/>
                <a:latin typeface="Arial" panose="020B0604020202020204" pitchFamily="34" charset="0"/>
              </a:rPr>
              <a:t>Leave with practical tools that lead to major gift support, even with limited capacity.</a:t>
            </a:r>
          </a:p>
          <a:p>
            <a:endParaRPr lang="en-US" sz="8000"/>
          </a:p>
          <a:p>
            <a:pPr>
              <a:spcAft>
                <a:spcPts val="634"/>
              </a:spcAft>
            </a:pPr>
            <a:endParaRPr lang="en-US" sz="3200" i="1"/>
          </a:p>
        </p:txBody>
      </p:sp>
      <p:sp>
        <p:nvSpPr>
          <p:cNvPr id="4" name="Slide Number Placeholder 3"/>
          <p:cNvSpPr>
            <a:spLocks noGrp="1"/>
          </p:cNvSpPr>
          <p:nvPr>
            <p:ph type="sldNum" sz="quarter" idx="10"/>
          </p:nvPr>
        </p:nvSpPr>
        <p:spPr/>
        <p:txBody>
          <a:bodyPr/>
          <a:lstStyle/>
          <a:p>
            <a:fld id="{CF2FD335-6D8E-486A-8F5F-DFC7325903FF}" type="slidenum">
              <a:rPr lang="en-US" smtClean="0"/>
              <a:t>4</a:t>
            </a:fld>
            <a:endParaRPr lang="en-US"/>
          </a:p>
        </p:txBody>
      </p:sp>
    </p:spTree>
    <p:extLst>
      <p:ext uri="{BB962C8B-B14F-4D97-AF65-F5344CB8AC3E}">
        <p14:creationId xmlns:p14="http://schemas.microsoft.com/office/powerpoint/2010/main" val="2994370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560388"/>
            <a:ext cx="5759450" cy="3240087"/>
          </a:xfrm>
        </p:spPr>
      </p:sp>
      <p:sp>
        <p:nvSpPr>
          <p:cNvPr id="3" name="Notes Placeholder 2"/>
          <p:cNvSpPr>
            <a:spLocks noGrp="1"/>
          </p:cNvSpPr>
          <p:nvPr>
            <p:ph type="body" idx="1"/>
          </p:nvPr>
        </p:nvSpPr>
        <p:spPr>
          <a:xfrm>
            <a:off x="640239" y="3958470"/>
            <a:ext cx="6194742" cy="5401867"/>
          </a:xfrm>
        </p:spPr>
        <p:txBody>
          <a:bodyPr/>
          <a:lstStyle/>
          <a:p>
            <a:pPr algn="ctr" defTabSz="966612">
              <a:defRPr/>
            </a:pPr>
            <a:r>
              <a:rPr lang="en-US" sz="1050" b="1">
                <a:solidFill>
                  <a:schemeClr val="accent2"/>
                </a:solidFill>
                <a:latin typeface="Georgia" panose="02040502050405020303" pitchFamily="18" charset="0"/>
              </a:rPr>
              <a:t>Small</a:t>
            </a:r>
            <a:r>
              <a:rPr lang="en-US" sz="1400" b="1">
                <a:solidFill>
                  <a:schemeClr val="accent1"/>
                </a:solidFill>
                <a:latin typeface="Georgia" panose="02040502050405020303" pitchFamily="18" charset="0"/>
              </a:rPr>
              <a:t> Staff / </a:t>
            </a:r>
            <a:r>
              <a:rPr lang="en-US" sz="1050" b="1">
                <a:solidFill>
                  <a:schemeClr val="accent2"/>
                </a:solidFill>
                <a:latin typeface="Georgia" panose="02040502050405020303" pitchFamily="18" charset="0"/>
              </a:rPr>
              <a:t>Small</a:t>
            </a:r>
            <a:r>
              <a:rPr lang="en-US" sz="1400" b="1">
                <a:solidFill>
                  <a:schemeClr val="accent1"/>
                </a:solidFill>
                <a:latin typeface="Georgia" panose="02040502050405020303" pitchFamily="18" charset="0"/>
              </a:rPr>
              <a:t> Fundraising Team = </a:t>
            </a:r>
            <a:r>
              <a:rPr lang="en-US" sz="2000" b="1">
                <a:solidFill>
                  <a:schemeClr val="accent2"/>
                </a:solidFill>
                <a:latin typeface="Georgia" panose="02040502050405020303" pitchFamily="18" charset="0"/>
              </a:rPr>
              <a:t>BIG</a:t>
            </a:r>
            <a:r>
              <a:rPr lang="en-US" sz="1400" b="1">
                <a:solidFill>
                  <a:schemeClr val="accent2"/>
                </a:solidFill>
                <a:latin typeface="Georgia" panose="02040502050405020303" pitchFamily="18" charset="0"/>
              </a:rPr>
              <a:t> </a:t>
            </a:r>
            <a:r>
              <a:rPr lang="en-US" sz="1400" b="1">
                <a:solidFill>
                  <a:schemeClr val="accent1"/>
                </a:solidFill>
                <a:latin typeface="Georgia" panose="02040502050405020303" pitchFamily="18" charset="0"/>
              </a:rPr>
              <a:t>Results</a:t>
            </a:r>
          </a:p>
          <a:p>
            <a:pPr defTabSz="966612">
              <a:defRPr/>
            </a:pPr>
            <a:endParaRPr lang="en-US" sz="1400" b="1">
              <a:solidFill>
                <a:schemeClr val="accent1"/>
              </a:solidFill>
              <a:latin typeface="Georgia" panose="02040502050405020303" pitchFamily="18" charset="0"/>
            </a:endParaRPr>
          </a:p>
          <a:p>
            <a:pPr marL="0" marR="0" lvl="0" indent="0" algn="l" defTabSz="966612" rtl="0" eaLnBrk="1" fontAlgn="auto" latinLnBrk="0" hangingPunct="1">
              <a:lnSpc>
                <a:spcPct val="100000"/>
              </a:lnSpc>
              <a:spcBef>
                <a:spcPts val="0"/>
              </a:spcBef>
              <a:spcAft>
                <a:spcPts val="0"/>
              </a:spcAft>
              <a:buClrTx/>
              <a:buSzTx/>
              <a:buFontTx/>
              <a:buNone/>
              <a:tabLst/>
              <a:defRPr/>
            </a:pPr>
            <a:r>
              <a:rPr lang="en-US" sz="1400" b="1"/>
              <a:t>“This is not about having more, but about doing more with heart, purpose, and faith.”</a:t>
            </a:r>
          </a:p>
          <a:p>
            <a:pPr defTabSz="966612">
              <a:defRPr/>
            </a:pPr>
            <a:endParaRPr lang="en-US" sz="1400" b="1">
              <a:solidFill>
                <a:schemeClr val="accent1"/>
              </a:solidFill>
              <a:latin typeface="Georgia" panose="02040502050405020303" pitchFamily="18" charset="0"/>
            </a:endParaRPr>
          </a:p>
          <a:p>
            <a:r>
              <a:rPr lang="en-US" sz="1400"/>
              <a:t>“Small staff doesn’t mean small impact. In fact, small shops often have the advantage of intimacy—you can get highly personal about impact.”</a:t>
            </a:r>
          </a:p>
          <a:p>
            <a:endParaRPr lang="en-US" sz="140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 Small teams need </a:t>
            </a:r>
            <a:r>
              <a:rPr lang="en-US" sz="1400" b="1"/>
              <a:t>performance multipliers </a:t>
            </a:r>
            <a:r>
              <a:rPr lang="en-US" sz="1400"/>
              <a:t>on their side! </a:t>
            </a:r>
          </a:p>
          <a:p>
            <a:endParaRPr lang="en-US" sz="1400"/>
          </a:p>
          <a:p>
            <a:r>
              <a:rPr lang="en-US" sz="1400"/>
              <a:t>“But it requires clarity: your CEO must be the chief relationship-builder, and your board must be active participants in cultivation. Board = front door to an organization! </a:t>
            </a:r>
          </a:p>
          <a:p>
            <a:endParaRPr lang="en-US" sz="1400"/>
          </a:p>
          <a:p>
            <a:r>
              <a:rPr lang="en-US" sz="1400"/>
              <a:t>“Don’t hesitate to ask boldly—restricted and unrestricted gifts are both vital. Remember: donors aren’t choosing between good and bad, but between good and good.”</a:t>
            </a:r>
          </a:p>
          <a:p>
            <a:endParaRPr lang="en-US" sz="1400"/>
          </a:p>
          <a:p>
            <a:r>
              <a:rPr lang="en-US" sz="1400"/>
              <a:t>“With the right approach, small teams can achieve big results by focusing on strong management principles rooted in data-driven decisions.</a:t>
            </a:r>
          </a:p>
          <a:p>
            <a:pPr marL="0" indent="0" defTabSz="966612">
              <a:buFont typeface="Arial" panose="020B0604020202020204" pitchFamily="34" charset="0"/>
              <a:buNone/>
              <a:defRPr/>
            </a:pPr>
            <a:endParaRPr lang="en-US" sz="1400" b="1"/>
          </a:p>
          <a:p>
            <a:pPr marL="181240" indent="-181240" defTabSz="966612">
              <a:buFont typeface="Arial" panose="020B0604020202020204" pitchFamily="34" charset="0"/>
              <a:buChar char="•"/>
              <a:defRPr/>
            </a:pPr>
            <a:endParaRPr lang="en-US" sz="1400" b="1"/>
          </a:p>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5</a:t>
            </a:fld>
            <a:endParaRPr lang="en-US"/>
          </a:p>
        </p:txBody>
      </p:sp>
    </p:spTree>
    <p:extLst>
      <p:ext uri="{BB962C8B-B14F-4D97-AF65-F5344CB8AC3E}">
        <p14:creationId xmlns:p14="http://schemas.microsoft.com/office/powerpoint/2010/main" val="537683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8000" b="1"/>
              <a:t>Fundraising Rooted in Purpose</a:t>
            </a:r>
          </a:p>
          <a:p>
            <a:endParaRPr lang="en-US" sz="8000"/>
          </a:p>
          <a:p>
            <a:pPr>
              <a:buFont typeface="Arial" panose="020B0604020202020204" pitchFamily="34" charset="0"/>
              <a:buChar char="•"/>
            </a:pPr>
            <a:r>
              <a:rPr lang="en-US" sz="8000" b="1"/>
              <a:t>Mission-first fundraising builds long-term trust</a:t>
            </a:r>
          </a:p>
          <a:p>
            <a:pPr>
              <a:buFont typeface="Arial" panose="020B0604020202020204" pitchFamily="34" charset="0"/>
              <a:buChar char="•"/>
            </a:pPr>
            <a:r>
              <a:rPr lang="en-US" sz="8000" b="1"/>
              <a:t>Reactive fundraising = short-term gains or even mission drift</a:t>
            </a:r>
          </a:p>
          <a:p>
            <a:pPr>
              <a:buFont typeface="Arial" panose="020B0604020202020204" pitchFamily="34" charset="0"/>
              <a:buChar char="•"/>
            </a:pPr>
            <a:r>
              <a:rPr lang="en-US" sz="8000" b="1"/>
              <a:t>Root your work in faith, not fear; in mission, not money</a:t>
            </a:r>
          </a:p>
          <a:p>
            <a:pPr>
              <a:buFont typeface="Arial" panose="020B0604020202020204" pitchFamily="34" charset="0"/>
              <a:buChar char="•"/>
            </a:pPr>
            <a:endParaRPr lang="en-US" sz="8000"/>
          </a:p>
          <a:p>
            <a:r>
              <a:rPr lang="en-US" sz="8000"/>
              <a:t>“Fundraising can feel reactive—chasing deadlines or closing year-end gaps. But when we lead with urgency instead of purpose, we risk mission drift.”</a:t>
            </a:r>
          </a:p>
          <a:p>
            <a:endParaRPr lang="en-US" sz="8000"/>
          </a:p>
          <a:p>
            <a:r>
              <a:rPr lang="en-US" sz="8000"/>
              <a:t>“Mission-first fundraising builds long-term trust. When donors see you rooted in your values, they give because they share that faith and purpose—not because you’re desperate.”</a:t>
            </a:r>
          </a:p>
          <a:p>
            <a:endParaRPr lang="en-US" sz="8000"/>
          </a:p>
          <a:p>
            <a:r>
              <a:rPr lang="en-US" sz="8000"/>
              <a:t>“Scripture reminds us: </a:t>
            </a:r>
            <a:r>
              <a:rPr lang="en-US" sz="8000" i="1">
                <a:highlight>
                  <a:srgbClr val="FFFF00"/>
                </a:highlight>
              </a:rPr>
              <a:t>‘So then, just as you received Christ Jesus as Lord, continue to live your lives in him, rooted and built up in him, strengthened in the faith… and overflowing with thankfulness’</a:t>
            </a:r>
            <a:r>
              <a:rPr lang="en-US" sz="8000">
                <a:highlight>
                  <a:srgbClr val="FFFF00"/>
                </a:highlight>
              </a:rPr>
              <a:t> (Colossians 2:6–7).”</a:t>
            </a:r>
          </a:p>
          <a:p>
            <a:endParaRPr lang="en-US" sz="8000"/>
          </a:p>
          <a:p>
            <a:r>
              <a:rPr lang="en-US" sz="8000"/>
              <a:t>“I’ve seen this firsthand: once, our team faced a budget shortfall. Instead of sending a panic appeal, we told a single, heartfelt story of impact. Donors responded with joy, and we exceeded our goal. Mission, not fear, won.”</a:t>
            </a:r>
          </a:p>
          <a:p>
            <a:endParaRPr lang="en-US" sz="8000"/>
          </a:p>
          <a:p>
            <a:r>
              <a:rPr lang="en-US" sz="8000" b="1"/>
              <a:t>Engagement Prompt:</a:t>
            </a:r>
            <a:r>
              <a:rPr lang="en-US" sz="8000"/>
              <a:t> “Think of a time you had to choose mission over urgency. How did it shape your results?”</a:t>
            </a:r>
          </a:p>
          <a:p>
            <a:endParaRPr lang="en-US" sz="8000"/>
          </a:p>
          <a:p>
            <a:endParaRPr lang="en-US" sz="8000"/>
          </a:p>
          <a:p>
            <a:r>
              <a:rPr lang="en-US" sz="8000">
                <a:highlight>
                  <a:srgbClr val="FFFF00"/>
                </a:highlight>
              </a:rPr>
              <a:t>LAJ SHARE:</a:t>
            </a:r>
            <a:r>
              <a:rPr lang="en-US" sz="8000"/>
              <a:t> personal example where purpose won out over panic ---</a:t>
            </a:r>
          </a:p>
          <a:p>
            <a:r>
              <a:rPr lang="en-US" sz="8000"/>
              <a:t>*"A few years ago, our team faced a budget shortfall just weeks before the end of the fiscal year. The temptation was to blast out a last-minute email pleading for help to 'close the gap.' Instead, we took a step back and asked, ‘What is our mission here? What story do we need to tell that’s true to who we are?’</a:t>
            </a:r>
          </a:p>
          <a:p>
            <a:r>
              <a:rPr lang="en-US" sz="8000"/>
              <a:t>We decided to share a single, heartfelt story about one student whose life had been transformed because of donor generosity. We framed the message around gratitude and impact, not urgency and fear.</a:t>
            </a:r>
          </a:p>
          <a:p>
            <a:r>
              <a:rPr lang="en-US" sz="8000"/>
              <a:t>The result? Not only did we meet the goal—we exceeded it. More importantly, donors told us afterward they felt inspired and reconnected to </a:t>
            </a:r>
            <a:r>
              <a:rPr lang="en-US" sz="8000" i="1"/>
              <a:t>why</a:t>
            </a:r>
            <a:r>
              <a:rPr lang="en-US" sz="8000"/>
              <a:t> they give, not pressured. That’s the power of letting mission lead, rather than panic."*</a:t>
            </a:r>
          </a:p>
          <a:p>
            <a:endParaRPr lang="en-US" sz="8000"/>
          </a:p>
          <a:p>
            <a:r>
              <a:rPr lang="en-US" sz="8000"/>
              <a:t>Or…</a:t>
            </a:r>
          </a:p>
          <a:p>
            <a:r>
              <a:rPr lang="en-US" sz="8000"/>
              <a:t>*"When I first began working with a faith-based organization, we were planning a year-end appeal during a tough economic year. The leadership wanted to focus on the ‘need’—how behind we were in revenue. But as I prayed about it, I kept coming back to the verse in 2 Corinthians about giving cheerfully and from the heart.</a:t>
            </a:r>
          </a:p>
          <a:p>
            <a:r>
              <a:rPr lang="en-US" sz="8000"/>
              <a:t>Instead of focusing on what we lacked, we crafted a message celebrating how God had already worked through donors that year, and inviting them to continue the journey. The campaign raised more than expected, but the real win was the flood of responses saying, ‘Your letter lifted my spirit.’ Mission—and ministry—won out over fear."*</a:t>
            </a:r>
          </a:p>
          <a:p>
            <a:endParaRPr lang="en-US" sz="8000"/>
          </a:p>
          <a:p>
            <a:endParaRPr lang="en-US" sz="8000"/>
          </a:p>
          <a:p>
            <a:r>
              <a:rPr lang="en-US" sz="8000">
                <a:highlight>
                  <a:srgbClr val="FFFF00"/>
                </a:highlight>
              </a:rPr>
              <a:t>ASK 1-2 ATTENDEES TO SHARE: </a:t>
            </a:r>
            <a:r>
              <a:rPr lang="en-US" sz="8000" i="1"/>
              <a:t>“When have you had to choose mission over urgency?”</a:t>
            </a:r>
            <a:endParaRPr lang="en-US" sz="8000"/>
          </a:p>
          <a:p>
            <a:endParaRPr lang="en-US" sz="8000"/>
          </a:p>
          <a:p>
            <a:pPr>
              <a:spcAft>
                <a:spcPts val="634"/>
              </a:spcAft>
            </a:pPr>
            <a:endParaRPr lang="en-US" sz="3200" i="1"/>
          </a:p>
        </p:txBody>
      </p:sp>
      <p:sp>
        <p:nvSpPr>
          <p:cNvPr id="4" name="Slide Number Placeholder 3"/>
          <p:cNvSpPr>
            <a:spLocks noGrp="1"/>
          </p:cNvSpPr>
          <p:nvPr>
            <p:ph type="sldNum" sz="quarter" idx="10"/>
          </p:nvPr>
        </p:nvSpPr>
        <p:spPr/>
        <p:txBody>
          <a:bodyPr/>
          <a:lstStyle/>
          <a:p>
            <a:fld id="{CF2FD335-6D8E-486A-8F5F-DFC7325903FF}" type="slidenum">
              <a:rPr lang="en-US" smtClean="0"/>
              <a:t>6</a:t>
            </a:fld>
            <a:endParaRPr lang="en-US"/>
          </a:p>
        </p:txBody>
      </p:sp>
    </p:spTree>
    <p:extLst>
      <p:ext uri="{BB962C8B-B14F-4D97-AF65-F5344CB8AC3E}">
        <p14:creationId xmlns:p14="http://schemas.microsoft.com/office/powerpoint/2010/main" val="3222834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4400" b="1"/>
              <a:t>(10 mins) The ‘Why’ Behind Giving (Slide 4 + Video)</a:t>
            </a:r>
          </a:p>
          <a:p>
            <a:endParaRPr lang="en-US" sz="4400"/>
          </a:p>
          <a:p>
            <a:endParaRPr lang="en-US" sz="4400"/>
          </a:p>
          <a:p>
            <a:r>
              <a:rPr lang="en-US" sz="4400"/>
              <a:t>““Donors don’t give to fund your line items—they give to align their lives with their deepest values.”</a:t>
            </a:r>
          </a:p>
          <a:p>
            <a:endParaRPr lang="en-US" sz="4400"/>
          </a:p>
          <a:p>
            <a:r>
              <a:rPr lang="en-US" sz="4400"/>
              <a:t>“Generosity is a spiritual act, a reflection of faith. Our role is to invite people into the mission as co-laborers in impact.”</a:t>
            </a:r>
          </a:p>
          <a:p>
            <a:endParaRPr lang="en-US" sz="4400"/>
          </a:p>
          <a:p>
            <a:r>
              <a:rPr lang="en-US" sz="4400"/>
              <a:t>Next, I’m going to a short 2-minute World Vision video on why people give. You’ll hear words like blessing, gratitude, care for others. Then we’ll discuss: Which of those values resonate with your donors?”</a:t>
            </a:r>
          </a:p>
          <a:p>
            <a:endParaRPr lang="en-US" sz="4400" b="1"/>
          </a:p>
          <a:p>
            <a:endParaRPr lang="en-US" sz="4400"/>
          </a:p>
          <a:p>
            <a:pPr>
              <a:spcAft>
                <a:spcPts val="634"/>
              </a:spcAft>
            </a:pPr>
            <a:endParaRPr lang="en-US" sz="3200" i="1"/>
          </a:p>
        </p:txBody>
      </p:sp>
      <p:sp>
        <p:nvSpPr>
          <p:cNvPr id="4" name="Slide Number Placeholder 3"/>
          <p:cNvSpPr>
            <a:spLocks noGrp="1"/>
          </p:cNvSpPr>
          <p:nvPr>
            <p:ph type="sldNum" sz="quarter" idx="10"/>
          </p:nvPr>
        </p:nvSpPr>
        <p:spPr/>
        <p:txBody>
          <a:bodyPr/>
          <a:lstStyle/>
          <a:p>
            <a:fld id="{CF2FD335-6D8E-486A-8F5F-DFC7325903FF}" type="slidenum">
              <a:rPr lang="en-US" smtClean="0"/>
              <a:t>7</a:t>
            </a:fld>
            <a:endParaRPr lang="en-US"/>
          </a:p>
        </p:txBody>
      </p:sp>
    </p:spTree>
    <p:extLst>
      <p:ext uri="{BB962C8B-B14F-4D97-AF65-F5344CB8AC3E}">
        <p14:creationId xmlns:p14="http://schemas.microsoft.com/office/powerpoint/2010/main" val="1330095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reasons behind giving are personal and varied. That’s what World Vision learned in Seattle, where they interviewed several women and men on their reasons for giving. Reasons we heard for giving included feeling good, taking care of each other, giving because they are blessed, and returning the help they have received in the past.</a:t>
            </a:r>
          </a:p>
          <a:p>
            <a:pPr>
              <a:buFont typeface="Arial" panose="020B0604020202020204" pitchFamily="34" charset="0"/>
              <a:buChar char="•"/>
            </a:pPr>
            <a:endParaRPr lang="en-US"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t>“What values came through?”</a:t>
            </a:r>
            <a:r>
              <a:rPr lang="en-US" sz="1200"/>
              <a:t> </a:t>
            </a:r>
            <a:r>
              <a:rPr lang="en-US" sz="1200" b="0" i="0" kern="1200">
                <a:solidFill>
                  <a:schemeClr val="tx1"/>
                </a:solidFill>
                <a:effectLst/>
                <a:latin typeface="+mn-lt"/>
                <a:ea typeface="+mn-ea"/>
                <a:cs typeface="+mn-cs"/>
              </a:rPr>
              <a:t>Giving within your means and within your values makes you feel just as much joy as receiving something.</a:t>
            </a:r>
          </a:p>
          <a:p>
            <a:pPr>
              <a:buFont typeface="Arial" panose="020B0604020202020204" pitchFamily="34" charset="0"/>
              <a:buNone/>
            </a:pPr>
            <a:endParaRPr lang="en-US" sz="1200"/>
          </a:p>
          <a:p>
            <a:pPr>
              <a:buFont typeface="Arial" panose="020B0604020202020204" pitchFamily="34" charset="0"/>
              <a:buChar char="•"/>
            </a:pPr>
            <a:r>
              <a:rPr lang="en-US" sz="1200" i="1"/>
              <a:t>“What language would resonate with your donors?”</a:t>
            </a:r>
          </a:p>
          <a:p>
            <a:pPr>
              <a:buFont typeface="Arial" panose="020B0604020202020204" pitchFamily="34" charset="0"/>
              <a:buNone/>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t>“Research shows </a:t>
            </a:r>
            <a:r>
              <a:rPr lang="en-US" sz="1200" b="1" u="sng"/>
              <a:t>75%</a:t>
            </a:r>
            <a:r>
              <a:rPr lang="en-US" sz="1200" b="1"/>
              <a:t> of donors say they give because they are moved by a story. It’s about values, not just budgets.”</a:t>
            </a:r>
          </a:p>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8</a:t>
            </a:fld>
            <a:endParaRPr lang="en-US"/>
          </a:p>
        </p:txBody>
      </p:sp>
    </p:spTree>
    <p:extLst>
      <p:ext uri="{BB962C8B-B14F-4D97-AF65-F5344CB8AC3E}">
        <p14:creationId xmlns:p14="http://schemas.microsoft.com/office/powerpoint/2010/main" val="1989282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4400"/>
              <a:t>Here’s the key: transformational giving happens when donor values and your mission align.”</a:t>
            </a:r>
          </a:p>
          <a:p>
            <a:endParaRPr lang="en-US" sz="4400"/>
          </a:p>
          <a:p>
            <a:r>
              <a:rPr lang="en-US" sz="4400" b="1"/>
              <a:t>Transactional gifts support programs. Transformational gifts support shared beliefs. </a:t>
            </a:r>
            <a:r>
              <a:rPr lang="en-US" sz="4400" i="1"/>
              <a:t>That’s where major gifts are born!</a:t>
            </a:r>
          </a:p>
          <a:p>
            <a:r>
              <a:rPr lang="en-US" sz="4400"/>
              <a:t>A transactional gift happens when a donor responds to an appeal or covers a need. It is important, but it doesn’t usually change the donor or the organization. It solves a problem in the moment.</a:t>
            </a:r>
          </a:p>
          <a:p>
            <a:endParaRPr lang="en-US" sz="4400"/>
          </a:p>
          <a:p>
            <a:r>
              <a:rPr lang="en-US" sz="4400"/>
              <a:t>A transformational gift happens when a donor sees their values and faith fully aligned with your mission. Their giving becomes an expression of who they are and what they believe. It feels less like a donation and more like an investment in God’s work.</a:t>
            </a:r>
          </a:p>
          <a:p>
            <a:endParaRPr lang="en-US" sz="4400"/>
          </a:p>
          <a:p>
            <a:r>
              <a:rPr lang="en-US" sz="4400"/>
              <a:t>This alignment is what unlocks major gifts. Donors don’t stretch into five- or six-figure giving simply to meet a budget line. They give at that level because they see the mission as an extension of their values — stewardship, justice, equity, compassion, discipleship.</a:t>
            </a:r>
          </a:p>
          <a:p>
            <a:endParaRPr lang="en-US" sz="4400"/>
          </a:p>
          <a:p>
            <a:r>
              <a:rPr lang="en-US" sz="4400" b="1"/>
              <a:t>Faith-based giving is discipleship in action</a:t>
            </a:r>
            <a:r>
              <a:rPr lang="en-US" sz="4400"/>
              <a:t>. When donors see their convictions lived out in your mission, their giving shifts from support to partnership.</a:t>
            </a:r>
          </a:p>
          <a:p>
            <a:r>
              <a:rPr lang="en-US" sz="4400"/>
              <a:t>“For example, donors don’t fund scholarships because they love tuition bills. They give because they value equity, justice, opportunity—all deeply faith-rooted values.”</a:t>
            </a:r>
          </a:p>
          <a:p>
            <a:endParaRPr lang="en-US" sz="4400"/>
          </a:p>
          <a:p>
            <a:r>
              <a:rPr lang="en-US" sz="4400"/>
              <a:t>When fundraisers lead with values and mission — not just numbers — they invite donors into something transformational. The message becomes: Your generosity isn’t just meeting a need, it’s </a:t>
            </a:r>
            <a:r>
              <a:rPr lang="en-US" sz="4400" u="sng"/>
              <a:t>advancing a vision you already believe in</a:t>
            </a:r>
            <a:r>
              <a:rPr lang="en-US" sz="4400"/>
              <a:t>.</a:t>
            </a:r>
          </a:p>
          <a:p>
            <a:endParaRPr lang="en-US" sz="4400"/>
          </a:p>
          <a:p>
            <a:r>
              <a:rPr lang="en-US" sz="4400" b="1"/>
              <a:t>Major gifts aren’t bought with tactics. They are inspired through alignment. Our role in this ministry is to listen deeply enough to know what values are stirring in the donor’s heart and then connect those values to our mission.</a:t>
            </a:r>
          </a:p>
          <a:p>
            <a:endParaRPr lang="en-US" sz="4400"/>
          </a:p>
        </p:txBody>
      </p:sp>
      <p:sp>
        <p:nvSpPr>
          <p:cNvPr id="4" name="Slide Number Placeholder 3"/>
          <p:cNvSpPr>
            <a:spLocks noGrp="1"/>
          </p:cNvSpPr>
          <p:nvPr>
            <p:ph type="sldNum" sz="quarter" idx="10"/>
          </p:nvPr>
        </p:nvSpPr>
        <p:spPr/>
        <p:txBody>
          <a:bodyPr/>
          <a:lstStyle/>
          <a:p>
            <a:fld id="{CF2FD335-6D8E-486A-8F5F-DFC7325903FF}" type="slidenum">
              <a:rPr lang="en-US" smtClean="0"/>
              <a:t>9</a:t>
            </a:fld>
            <a:endParaRPr lang="en-US"/>
          </a:p>
        </p:txBody>
      </p:sp>
    </p:spTree>
    <p:extLst>
      <p:ext uri="{BB962C8B-B14F-4D97-AF65-F5344CB8AC3E}">
        <p14:creationId xmlns:p14="http://schemas.microsoft.com/office/powerpoint/2010/main" val="25427210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700491"/>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67156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23B7EBC9-EB6C-4D07-873D-4CB64CC1B407}"/>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09D0BB50-C224-4484-98AF-592D39EFBBFC}"/>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3BFADC3-08AF-40C8-904F-05D920F115B7}"/>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275056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689318"/>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200535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829268"/>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2005356"/>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829268"/>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909294ED-C892-4D96-98C6-FD4F318130A0}"/>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A9C84C2-A837-4025-95D3-C160A2DF99FC}"/>
              </a:ext>
            </a:extLst>
          </p:cNvPr>
          <p:cNvSpPr/>
          <p:nvPr/>
        </p:nvSpPr>
        <p:spPr>
          <a:xfrm>
            <a:off x="8042146"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07D106ED-8BB8-42D3-946B-2BF3055906D9}"/>
              </a:ext>
            </a:extLst>
          </p:cNvPr>
          <p:cNvSpPr/>
          <p:nvPr/>
        </p:nvSpPr>
        <p:spPr>
          <a:xfrm>
            <a:off x="4241829"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417261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p>
        </p:txBody>
      </p:sp>
      <p:sp>
        <p:nvSpPr>
          <p:cNvPr id="6" name="Rectangle 5">
            <a:extLst>
              <a:ext uri="{FF2B5EF4-FFF2-40B4-BE49-F238E27FC236}">
                <a16:creationId xmlns:a16="http://schemas.microsoft.com/office/drawing/2014/main" id="{2A89C248-F09E-40C3-96B7-A95AD1A1FC42}"/>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7" name="Rectangle 6">
            <a:extLst>
              <a:ext uri="{FF2B5EF4-FFF2-40B4-BE49-F238E27FC236}">
                <a16:creationId xmlns:a16="http://schemas.microsoft.com/office/drawing/2014/main" id="{B542C39F-D802-4BB9-9F5B-91A5A7FC9379}"/>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7">
            <a:extLst>
              <a:ext uri="{FF2B5EF4-FFF2-40B4-BE49-F238E27FC236}">
                <a16:creationId xmlns:a16="http://schemas.microsoft.com/office/drawing/2014/main" id="{D7449A51-E2E2-4BE2-B2D8-EA51FD9AE76A}"/>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213651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833053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782330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7374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6007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20F09E4-6EA4-4BF3-9FC8-FF40373B88E6}" type="datetime1">
              <a:rPr lang="en-US" smtClean="0"/>
              <a:pPr/>
              <a:t>9/16/25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a:t>Add a footer</a:t>
            </a: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01CF334-2D5C-4859-84A6-CA7E6E43FAEB}" type="slidenum">
              <a:rPr lang="en-US" smtClean="0"/>
              <a:t>‹#›</a:t>
            </a:fld>
            <a:endParaRPr lang="en-US"/>
          </a:p>
        </p:txBody>
      </p:sp>
    </p:spTree>
    <p:extLst>
      <p:ext uri="{BB962C8B-B14F-4D97-AF65-F5344CB8AC3E}">
        <p14:creationId xmlns:p14="http://schemas.microsoft.com/office/powerpoint/2010/main" val="181219147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p>
        </p:txBody>
      </p:sp>
      <p:sp>
        <p:nvSpPr>
          <p:cNvPr id="2" name="Date Placeholder 1"/>
          <p:cNvSpPr>
            <a:spLocks noGrp="1"/>
          </p:cNvSpPr>
          <p:nvPr>
            <p:ph type="dt" sz="half" idx="10"/>
          </p:nvPr>
        </p:nvSpPr>
        <p:spPr/>
        <p:txBody>
          <a:bodyPr/>
          <a:lstStyle/>
          <a:p>
            <a:fld id="{B9234BD7-6953-492C-921B-E68B2D7F14C8}" type="datetime1">
              <a:rPr lang="en-US" smtClean="0"/>
              <a:t>9/16/25</a:t>
            </a:fld>
            <a:endParaRPr lang="en-US"/>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349535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0CAE0B96-4DC5-4BC8-B4B2-4F4A40B8D9EA}"/>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8EC3A1E4-506E-41AF-AB6A-50DFD8936404}"/>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E893A778-96DE-44C1-9A16-F73609A21883}"/>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426136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14" name="Text Placeholder 2">
            <a:extLst>
              <a:ext uri="{FF2B5EF4-FFF2-40B4-BE49-F238E27FC236}">
                <a16:creationId xmlns:a16="http://schemas.microsoft.com/office/drawing/2014/main" id="{84999362-093A-4430-B7D0-F90795CBC7CA}"/>
              </a:ext>
            </a:extLst>
          </p:cNvPr>
          <p:cNvSpPr>
            <a:spLocks noGrp="1"/>
          </p:cNvSpPr>
          <p:nvPr>
            <p:ph idx="1"/>
          </p:nvPr>
        </p:nvSpPr>
        <p:spPr>
          <a:xfrm>
            <a:off x="838200" y="2119314"/>
            <a:ext cx="10515600" cy="36759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Placeholder 1">
            <a:extLst>
              <a:ext uri="{FF2B5EF4-FFF2-40B4-BE49-F238E27FC236}">
                <a16:creationId xmlns:a16="http://schemas.microsoft.com/office/drawing/2014/main" id="{BD58CE1A-ACC4-4088-B637-435FCD792D97}"/>
              </a:ext>
            </a:extLst>
          </p:cNvPr>
          <p:cNvSpPr>
            <a:spLocks noGrp="1"/>
          </p:cNvSpPr>
          <p:nvPr>
            <p:ph type="title"/>
          </p:nvPr>
        </p:nvSpPr>
        <p:spPr>
          <a:xfrm>
            <a:off x="581192" y="705124"/>
            <a:ext cx="11029616" cy="1218926"/>
          </a:xfrm>
          <a:prstGeom prst="rect">
            <a:avLst/>
          </a:prstGeom>
        </p:spPr>
        <p:txBody>
          <a:bodyPr vert="horz" lIns="91440" tIns="45720" rIns="91440" bIns="45720" rtlCol="0" anchor="t" anchorCtr="0">
            <a:normAutofit/>
          </a:bodyPr>
          <a:lstStyle/>
          <a:p>
            <a:r>
              <a:rPr lang="en-US"/>
              <a:t>Click to edit Master title style</a:t>
            </a:r>
          </a:p>
        </p:txBody>
      </p:sp>
    </p:spTree>
    <p:extLst>
      <p:ext uri="{BB962C8B-B14F-4D97-AF65-F5344CB8AC3E}">
        <p14:creationId xmlns:p14="http://schemas.microsoft.com/office/powerpoint/2010/main" val="2083351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BE0C99-EE69-4D0C-BD7A-C6B65935509F}"/>
              </a:ext>
            </a:extLst>
          </p:cNvPr>
          <p:cNvSpPr/>
          <p:nvPr/>
        </p:nvSpPr>
        <p:spPr>
          <a:xfrm>
            <a:off x="451297" y="652439"/>
            <a:ext cx="11294170" cy="1008721"/>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solidFill>
                <a:schemeClr val="bg1"/>
              </a:solidFill>
            </a:endParaRPr>
          </a:p>
        </p:txBody>
      </p:sp>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7" name="Text Placeholder 2">
            <a:extLst>
              <a:ext uri="{FF2B5EF4-FFF2-40B4-BE49-F238E27FC236}">
                <a16:creationId xmlns:a16="http://schemas.microsoft.com/office/drawing/2014/main" id="{62AE916C-40FE-4380-B618-5971B5D8B12D}"/>
              </a:ext>
            </a:extLst>
          </p:cNvPr>
          <p:cNvSpPr>
            <a:spLocks noGrp="1"/>
          </p:cNvSpPr>
          <p:nvPr>
            <p:ph idx="1"/>
          </p:nvPr>
        </p:nvSpPr>
        <p:spPr>
          <a:xfrm>
            <a:off x="446534" y="1782764"/>
            <a:ext cx="11294170" cy="46180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a:extLst>
              <a:ext uri="{FF2B5EF4-FFF2-40B4-BE49-F238E27FC236}">
                <a16:creationId xmlns:a16="http://schemas.microsoft.com/office/drawing/2014/main" id="{7FAB83F1-D171-429D-ADCF-53A664CD8CBC}"/>
              </a:ext>
            </a:extLst>
          </p:cNvPr>
          <p:cNvSpPr>
            <a:spLocks noGrp="1"/>
          </p:cNvSpPr>
          <p:nvPr>
            <p:ph type="title"/>
          </p:nvPr>
        </p:nvSpPr>
        <p:spPr>
          <a:xfrm>
            <a:off x="578682" y="763892"/>
            <a:ext cx="11029616" cy="785814"/>
          </a:xfrm>
          <a:prstGeom prst="rect">
            <a:avLst/>
          </a:prstGeom>
        </p:spPr>
        <p:txBody>
          <a:bodyPr vert="horz" lIns="91440" tIns="45720" rIns="91440" bIns="45720" rtlCol="0" anchor="t" anchorCtr="0">
            <a:normAutofit/>
          </a:bodyPr>
          <a:lstStyle>
            <a:lvl1pPr>
              <a:defRPr b="1">
                <a:solidFill>
                  <a:schemeClr val="bg1"/>
                </a:solidFill>
              </a:defRPr>
            </a:lvl1pPr>
          </a:lstStyle>
          <a:p>
            <a:r>
              <a:rPr lang="en-US"/>
              <a:t>Click to edit Master title style</a:t>
            </a:r>
          </a:p>
        </p:txBody>
      </p:sp>
    </p:spTree>
    <p:extLst>
      <p:ext uri="{BB962C8B-B14F-4D97-AF65-F5344CB8AC3E}">
        <p14:creationId xmlns:p14="http://schemas.microsoft.com/office/powerpoint/2010/main" val="37124488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BE0C99-EE69-4D0C-BD7A-C6B65935509F}"/>
              </a:ext>
            </a:extLst>
          </p:cNvPr>
          <p:cNvSpPr/>
          <p:nvPr/>
        </p:nvSpPr>
        <p:spPr>
          <a:xfrm>
            <a:off x="446534" y="3476635"/>
            <a:ext cx="11262866" cy="3085386"/>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7" name="Title Placeholder 1">
            <a:extLst>
              <a:ext uri="{FF2B5EF4-FFF2-40B4-BE49-F238E27FC236}">
                <a16:creationId xmlns:a16="http://schemas.microsoft.com/office/drawing/2014/main" id="{20E00771-4852-4184-B9D2-E616C58606EB}"/>
              </a:ext>
            </a:extLst>
          </p:cNvPr>
          <p:cNvSpPr>
            <a:spLocks noGrp="1"/>
          </p:cNvSpPr>
          <p:nvPr>
            <p:ph type="title"/>
          </p:nvPr>
        </p:nvSpPr>
        <p:spPr>
          <a:xfrm>
            <a:off x="4241830" y="705123"/>
            <a:ext cx="7368978" cy="2676241"/>
          </a:xfrm>
          <a:prstGeom prst="rect">
            <a:avLst/>
          </a:prstGeom>
        </p:spPr>
        <p:txBody>
          <a:bodyPr vert="horz" lIns="91440" tIns="45720" rIns="91440" bIns="45720" rtlCol="0" anchor="t" anchorCtr="0">
            <a:normAutofit/>
          </a:bodyPr>
          <a:lstStyle/>
          <a:p>
            <a:r>
              <a:rPr lang="en-US"/>
              <a:t>Click to edit Master title style</a:t>
            </a:r>
          </a:p>
        </p:txBody>
      </p:sp>
      <p:pic>
        <p:nvPicPr>
          <p:cNvPr id="5" name="Picture 4">
            <a:extLst>
              <a:ext uri="{FF2B5EF4-FFF2-40B4-BE49-F238E27FC236}">
                <a16:creationId xmlns:a16="http://schemas.microsoft.com/office/drawing/2014/main" id="{2AFD6ED8-E370-4751-B0B8-31DE2E837CCE}"/>
              </a:ext>
            </a:extLst>
          </p:cNvPr>
          <p:cNvPicPr>
            <a:picLocks noChangeAspect="1"/>
          </p:cNvPicPr>
          <p:nvPr/>
        </p:nvPicPr>
        <p:blipFill>
          <a:blip r:embed="rId2"/>
          <a:stretch>
            <a:fillRect/>
          </a:stretch>
        </p:blipFill>
        <p:spPr>
          <a:xfrm>
            <a:off x="446534" y="688412"/>
            <a:ext cx="3660330" cy="2676241"/>
          </a:xfrm>
          <a:prstGeom prst="rect">
            <a:avLst/>
          </a:prstGeom>
        </p:spPr>
      </p:pic>
    </p:spTree>
    <p:extLst>
      <p:ext uri="{BB962C8B-B14F-4D97-AF65-F5344CB8AC3E}">
        <p14:creationId xmlns:p14="http://schemas.microsoft.com/office/powerpoint/2010/main" val="259118878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BE0C99-EE69-4D0C-BD7A-C6B65935509F}"/>
              </a:ext>
            </a:extLst>
          </p:cNvPr>
          <p:cNvSpPr/>
          <p:nvPr/>
        </p:nvSpPr>
        <p:spPr>
          <a:xfrm>
            <a:off x="451297" y="5553063"/>
            <a:ext cx="11294170" cy="1008721"/>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7" name="Text Placeholder 2">
            <a:extLst>
              <a:ext uri="{FF2B5EF4-FFF2-40B4-BE49-F238E27FC236}">
                <a16:creationId xmlns:a16="http://schemas.microsoft.com/office/drawing/2014/main" id="{62AE916C-40FE-4380-B618-5971B5D8B12D}"/>
              </a:ext>
            </a:extLst>
          </p:cNvPr>
          <p:cNvSpPr>
            <a:spLocks noGrp="1"/>
          </p:cNvSpPr>
          <p:nvPr>
            <p:ph idx="1"/>
          </p:nvPr>
        </p:nvSpPr>
        <p:spPr>
          <a:xfrm>
            <a:off x="703541" y="1628761"/>
            <a:ext cx="10515600" cy="37998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a:extLst>
              <a:ext uri="{FF2B5EF4-FFF2-40B4-BE49-F238E27FC236}">
                <a16:creationId xmlns:a16="http://schemas.microsoft.com/office/drawing/2014/main" id="{7FAB83F1-D171-429D-ADCF-53A664CD8CBC}"/>
              </a:ext>
            </a:extLst>
          </p:cNvPr>
          <p:cNvSpPr>
            <a:spLocks noGrp="1"/>
          </p:cNvSpPr>
          <p:nvPr>
            <p:ph type="title"/>
          </p:nvPr>
        </p:nvSpPr>
        <p:spPr>
          <a:xfrm>
            <a:off x="446533" y="728654"/>
            <a:ext cx="11029616" cy="785814"/>
          </a:xfrm>
          <a:prstGeom prst="rect">
            <a:avLst/>
          </a:prstGeom>
        </p:spPr>
        <p:txBody>
          <a:bodyPr vert="horz" lIns="91440" tIns="45720" rIns="91440" bIns="45720" rtlCol="0" anchor="t" anchorCtr="0">
            <a:normAutofit/>
          </a:bodyPr>
          <a:lstStyle/>
          <a:p>
            <a:r>
              <a:rPr lang="en-US"/>
              <a:t>Click to edit Master title style</a:t>
            </a:r>
          </a:p>
        </p:txBody>
      </p:sp>
    </p:spTree>
    <p:extLst>
      <p:ext uri="{BB962C8B-B14F-4D97-AF65-F5344CB8AC3E}">
        <p14:creationId xmlns:p14="http://schemas.microsoft.com/office/powerpoint/2010/main" val="26802873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478502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75289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6975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2119314"/>
            <a:ext cx="10515600" cy="36759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Placeholder 1">
            <a:extLst>
              <a:ext uri="{FF2B5EF4-FFF2-40B4-BE49-F238E27FC236}">
                <a16:creationId xmlns:a16="http://schemas.microsoft.com/office/drawing/2014/main" id="{DFE424A8-97AF-4AA3-8E6B-1FB9BA584D46}"/>
              </a:ext>
            </a:extLst>
          </p:cNvPr>
          <p:cNvSpPr>
            <a:spLocks noGrp="1"/>
          </p:cNvSpPr>
          <p:nvPr>
            <p:ph type="title"/>
          </p:nvPr>
        </p:nvSpPr>
        <p:spPr>
          <a:xfrm>
            <a:off x="581192" y="705124"/>
            <a:ext cx="11029616" cy="1218926"/>
          </a:xfrm>
          <a:prstGeom prst="rect">
            <a:avLst/>
          </a:prstGeom>
        </p:spPr>
        <p:txBody>
          <a:bodyPr vert="horz" lIns="91440" tIns="45720" rIns="91440" bIns="45720" rtlCol="0" anchor="t" anchorCtr="0">
            <a:normAutofit/>
          </a:bodyPr>
          <a:lstStyle/>
          <a:p>
            <a:endParaRPr lang="en-US"/>
          </a:p>
        </p:txBody>
      </p:sp>
    </p:spTree>
    <p:extLst>
      <p:ext uri="{BB962C8B-B14F-4D97-AF65-F5344CB8AC3E}">
        <p14:creationId xmlns:p14="http://schemas.microsoft.com/office/powerpoint/2010/main" val="111240765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mailto:leighann@JacobsonGroupConsulting.co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microsoft.com/office/2007/relationships/hdphoto" Target="../media/hdphoto4.wdp"/><Relationship Id="rId5" Type="http://schemas.openxmlformats.org/officeDocument/2006/relationships/image" Target="../media/image23.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034" y="3953814"/>
            <a:ext cx="11204620" cy="2018443"/>
          </a:xfrm>
        </p:spPr>
        <p:txBody>
          <a:bodyPr>
            <a:noAutofit/>
          </a:bodyPr>
          <a:lstStyle/>
          <a:p>
            <a:pPr algn="ctr"/>
            <a:r>
              <a:rPr lang="en-US" sz="3200">
                <a:solidFill>
                  <a:schemeClr val="bg1"/>
                </a:solidFill>
              </a:rPr>
              <a:t>Leigh Ann Jacobson, CFRE</a:t>
            </a:r>
            <a:br>
              <a:rPr lang="en-US" sz="2400">
                <a:solidFill>
                  <a:schemeClr val="bg1"/>
                </a:solidFill>
              </a:rPr>
            </a:br>
            <a:r>
              <a:rPr lang="en-US" sz="3200">
                <a:solidFill>
                  <a:schemeClr val="bg1"/>
                </a:solidFill>
              </a:rPr>
              <a:t>Jacobson Group Consulting</a:t>
            </a:r>
            <a:br>
              <a:rPr lang="en-US" sz="2400">
                <a:solidFill>
                  <a:schemeClr val="bg1"/>
                </a:solidFill>
              </a:rPr>
            </a:br>
            <a:br>
              <a:rPr lang="en-US" sz="2400">
                <a:solidFill>
                  <a:schemeClr val="bg1"/>
                </a:solidFill>
              </a:rPr>
            </a:br>
            <a:r>
              <a:rPr lang="en-US" sz="3200">
                <a:solidFill>
                  <a:schemeClr val="bg1"/>
                </a:solidFill>
              </a:rPr>
              <a:t>Everence Development Conference</a:t>
            </a:r>
            <a:br>
              <a:rPr lang="en-US" sz="3200">
                <a:solidFill>
                  <a:schemeClr val="bg1"/>
                </a:solidFill>
              </a:rPr>
            </a:br>
            <a:r>
              <a:rPr lang="en-US" sz="3200">
                <a:solidFill>
                  <a:schemeClr val="bg1"/>
                </a:solidFill>
              </a:rPr>
              <a:t>September 24, 2025, 10-11:15 a.m.</a:t>
            </a:r>
            <a:endParaRPr lang="en-US" sz="1800">
              <a:solidFill>
                <a:schemeClr val="bg1"/>
              </a:solidFill>
            </a:endParaRPr>
          </a:p>
        </p:txBody>
      </p:sp>
      <p:sp>
        <p:nvSpPr>
          <p:cNvPr id="7" name="TextBox 6">
            <a:extLst>
              <a:ext uri="{FF2B5EF4-FFF2-40B4-BE49-F238E27FC236}">
                <a16:creationId xmlns:a16="http://schemas.microsoft.com/office/drawing/2014/main" id="{8B21573B-F949-4093-9933-275B31D916AA}"/>
              </a:ext>
            </a:extLst>
          </p:cNvPr>
          <p:cNvSpPr txBox="1"/>
          <p:nvPr/>
        </p:nvSpPr>
        <p:spPr>
          <a:xfrm>
            <a:off x="8341222" y="6550223"/>
            <a:ext cx="3391432" cy="307777"/>
          </a:xfrm>
          <a:prstGeom prst="rect">
            <a:avLst/>
          </a:prstGeom>
          <a:noFill/>
        </p:spPr>
        <p:txBody>
          <a:bodyPr wrap="square" rtlCol="0">
            <a:spAutoFit/>
          </a:bodyPr>
          <a:lstStyle/>
          <a:p>
            <a:pPr algn="r"/>
            <a:r>
              <a:rPr lang="en-US" sz="1400">
                <a:solidFill>
                  <a:srgbClr val="3D3D3D"/>
                </a:solidFill>
              </a:rPr>
              <a:t>“Our mission is to grow your mission.”</a:t>
            </a:r>
          </a:p>
        </p:txBody>
      </p:sp>
      <p:sp>
        <p:nvSpPr>
          <p:cNvPr id="12" name="TextBox 11">
            <a:extLst>
              <a:ext uri="{FF2B5EF4-FFF2-40B4-BE49-F238E27FC236}">
                <a16:creationId xmlns:a16="http://schemas.microsoft.com/office/drawing/2014/main" id="{0585D117-E491-8A66-AC66-6404A18A1E3E}"/>
              </a:ext>
            </a:extLst>
          </p:cNvPr>
          <p:cNvSpPr txBox="1"/>
          <p:nvPr/>
        </p:nvSpPr>
        <p:spPr>
          <a:xfrm>
            <a:off x="5745056" y="751184"/>
            <a:ext cx="6111024" cy="2985433"/>
          </a:xfrm>
          <a:prstGeom prst="rect">
            <a:avLst/>
          </a:prstGeom>
          <a:noFill/>
        </p:spPr>
        <p:txBody>
          <a:bodyPr wrap="square">
            <a:spAutoFit/>
          </a:bodyPr>
          <a:lstStyle/>
          <a:p>
            <a:pPr algn="ctr" rtl="0">
              <a:buNone/>
            </a:pPr>
            <a:r>
              <a:rPr lang="en-US" sz="4400" b="1" i="0" u="none" strike="noStrike">
                <a:solidFill>
                  <a:srgbClr val="3D3D3D"/>
                </a:solidFill>
                <a:effectLst/>
                <a:latin typeface="Playfair Display" panose="00000500000000000000" pitchFamily="2" charset="0"/>
              </a:rPr>
              <a:t>Mission-Focused Fundraising: </a:t>
            </a:r>
          </a:p>
          <a:p>
            <a:pPr algn="ctr" rtl="0">
              <a:buNone/>
            </a:pPr>
            <a:r>
              <a:rPr lang="en-US" sz="3200" b="1" i="0" u="none" strike="noStrike">
                <a:solidFill>
                  <a:srgbClr val="3D3D3D"/>
                </a:solidFill>
                <a:effectLst/>
                <a:latin typeface="Playfair Display" panose="00000500000000000000" pitchFamily="2" charset="0"/>
              </a:rPr>
              <a:t>Tailored for Small Development Teams</a:t>
            </a:r>
            <a:endParaRPr lang="en-US" b="0">
              <a:effectLst/>
            </a:endParaRPr>
          </a:p>
          <a:p>
            <a:pPr>
              <a:buNone/>
            </a:pPr>
            <a:br>
              <a:rPr lang="en-US"/>
            </a:br>
            <a:endParaRPr lang="en-US"/>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4C8B4-655D-2C29-9514-41AD5BD07D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F57F04-922A-7120-89FA-763A2E8BAA35}"/>
              </a:ext>
            </a:extLst>
          </p:cNvPr>
          <p:cNvSpPr>
            <a:spLocks noGrp="1"/>
          </p:cNvSpPr>
          <p:nvPr>
            <p:ph idx="1"/>
          </p:nvPr>
        </p:nvSpPr>
        <p:spPr>
          <a:xfrm>
            <a:off x="1148025" y="2455882"/>
            <a:ext cx="10187084" cy="3444329"/>
          </a:xfrm>
        </p:spPr>
        <p:txBody>
          <a:bodyPr>
            <a:normAutofit/>
          </a:bodyPr>
          <a:lstStyle/>
          <a:p>
            <a:pPr>
              <a:spcAft>
                <a:spcPts val="2400"/>
              </a:spcAft>
            </a:pPr>
            <a:r>
              <a:rPr lang="en-US" b="1"/>
              <a:t>Frame your ask in values language</a:t>
            </a:r>
            <a:endParaRPr lang="en-US"/>
          </a:p>
          <a:p>
            <a:pPr>
              <a:spcAft>
                <a:spcPts val="2400"/>
              </a:spcAft>
            </a:pPr>
            <a:r>
              <a:rPr lang="en-US" b="1"/>
              <a:t>Mission-first messaging</a:t>
            </a:r>
            <a:r>
              <a:rPr lang="en-US"/>
              <a:t>: Anchor proposals in </a:t>
            </a:r>
            <a:r>
              <a:rPr lang="en-US" i="1"/>
              <a:t>why the work matters</a:t>
            </a:r>
            <a:r>
              <a:rPr lang="en-US"/>
              <a:t>, not just </a:t>
            </a:r>
            <a:r>
              <a:rPr lang="en-US" i="1"/>
              <a:t>what the work does</a:t>
            </a:r>
            <a:r>
              <a:rPr lang="en-US"/>
              <a:t>.</a:t>
            </a:r>
          </a:p>
          <a:p>
            <a:pPr>
              <a:spcAft>
                <a:spcPts val="2400"/>
              </a:spcAft>
            </a:pPr>
            <a:r>
              <a:rPr lang="en-US" b="1"/>
              <a:t>Bridge values to outcomes</a:t>
            </a:r>
            <a:endParaRPr lang="en-US"/>
          </a:p>
        </p:txBody>
      </p:sp>
      <p:sp>
        <p:nvSpPr>
          <p:cNvPr id="2" name="Title 1">
            <a:extLst>
              <a:ext uri="{FF2B5EF4-FFF2-40B4-BE49-F238E27FC236}">
                <a16:creationId xmlns:a16="http://schemas.microsoft.com/office/drawing/2014/main" id="{DA0E85DE-59DD-3DFD-82C1-BA067C3B5053}"/>
              </a:ext>
            </a:extLst>
          </p:cNvPr>
          <p:cNvSpPr>
            <a:spLocks noGrp="1"/>
          </p:cNvSpPr>
          <p:nvPr>
            <p:ph type="title"/>
          </p:nvPr>
        </p:nvSpPr>
        <p:spPr/>
        <p:txBody>
          <a:bodyPr>
            <a:normAutofit/>
          </a:bodyPr>
          <a:lstStyle/>
          <a:p>
            <a:r>
              <a:rPr lang="en-US">
                <a:latin typeface="Georgia" panose="02040502050405020303" pitchFamily="18" charset="0"/>
              </a:rPr>
              <a:t>How to put this into action? </a:t>
            </a:r>
          </a:p>
        </p:txBody>
      </p:sp>
    </p:spTree>
    <p:extLst>
      <p:ext uri="{BB962C8B-B14F-4D97-AF65-F5344CB8AC3E}">
        <p14:creationId xmlns:p14="http://schemas.microsoft.com/office/powerpoint/2010/main" val="33027512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133600" y="228600"/>
            <a:ext cx="7772400" cy="990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pic>
        <p:nvPicPr>
          <p:cNvPr id="3" name="Picture 2">
            <a:extLst>
              <a:ext uri="{FF2B5EF4-FFF2-40B4-BE49-F238E27FC236}">
                <a16:creationId xmlns:a16="http://schemas.microsoft.com/office/drawing/2014/main" id="{A663A3DE-41A2-4482-9C4A-9076C87AE11A}"/>
              </a:ext>
            </a:extLst>
          </p:cNvPr>
          <p:cNvPicPr>
            <a:picLocks noChangeAspect="1"/>
          </p:cNvPicPr>
          <p:nvPr/>
        </p:nvPicPr>
        <p:blipFill>
          <a:blip r:embed="rId3">
            <a:alphaModFix/>
          </a:blip>
          <a:stretch>
            <a:fillRect/>
          </a:stretch>
        </p:blipFill>
        <p:spPr>
          <a:xfrm>
            <a:off x="-1" y="0"/>
            <a:ext cx="12191997" cy="7951808"/>
          </a:xfrm>
          <a:prstGeom prst="rect">
            <a:avLst/>
          </a:prstGeom>
        </p:spPr>
      </p:pic>
      <p:pic>
        <p:nvPicPr>
          <p:cNvPr id="17" name="Picture 16">
            <a:extLst>
              <a:ext uri="{FF2B5EF4-FFF2-40B4-BE49-F238E27FC236}">
                <a16:creationId xmlns:a16="http://schemas.microsoft.com/office/drawing/2014/main" id="{3631D6E3-3873-46B1-9A9F-F297A4C31E59}"/>
              </a:ext>
            </a:extLst>
          </p:cNvPr>
          <p:cNvPicPr>
            <a:picLocks noChangeAspect="1"/>
          </p:cNvPicPr>
          <p:nvPr/>
        </p:nvPicPr>
        <p:blipFill>
          <a:blip r:embed="rId4">
            <a:duotone>
              <a:prstClr val="black"/>
              <a:schemeClr val="accent6">
                <a:tint val="45000"/>
                <a:satMod val="400000"/>
              </a:schemeClr>
            </a:duotone>
          </a:blip>
          <a:stretch>
            <a:fillRect/>
          </a:stretch>
        </p:blipFill>
        <p:spPr>
          <a:xfrm>
            <a:off x="4252282" y="2209355"/>
            <a:ext cx="3687435" cy="2968053"/>
          </a:xfrm>
          <a:prstGeom prst="rect">
            <a:avLst/>
          </a:prstGeom>
        </p:spPr>
      </p:pic>
      <p:sp>
        <p:nvSpPr>
          <p:cNvPr id="4" name="TextBox 3">
            <a:extLst>
              <a:ext uri="{FF2B5EF4-FFF2-40B4-BE49-F238E27FC236}">
                <a16:creationId xmlns:a16="http://schemas.microsoft.com/office/drawing/2014/main" id="{A09B2811-CCCA-96E6-A85C-B1C2EDB3D264}"/>
              </a:ext>
            </a:extLst>
          </p:cNvPr>
          <p:cNvSpPr txBox="1"/>
          <p:nvPr/>
        </p:nvSpPr>
        <p:spPr>
          <a:xfrm>
            <a:off x="568623" y="513863"/>
            <a:ext cx="11054751" cy="646331"/>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a:solidFill>
                  <a:schemeClr val="bg1"/>
                </a:solidFill>
                <a:latin typeface="Calibri" panose="020F0502020204030204"/>
              </a:rPr>
              <a:t>V</a:t>
            </a:r>
            <a:r>
              <a:rPr kumimoji="0" lang="en-US" sz="3600" b="0" i="0" u="none" strike="noStrike" kern="1200" cap="none" spc="0" normalizeH="0" baseline="0" noProof="0">
                <a:ln>
                  <a:noFill/>
                </a:ln>
                <a:solidFill>
                  <a:schemeClr val="bg1"/>
                </a:solidFill>
                <a:effectLst/>
                <a:uLnTx/>
                <a:uFillTx/>
                <a:latin typeface="Calibri" panose="020F0502020204030204"/>
                <a:ea typeface="+mn-ea"/>
                <a:cs typeface="+mn-cs"/>
              </a:rPr>
              <a:t>alues alignment is the key to transformational giving.</a:t>
            </a:r>
            <a:endParaRPr lang="en-US">
              <a:solidFill>
                <a:schemeClr val="bg1"/>
              </a:solidFill>
              <a:ea typeface="Open Sans"/>
              <a:cs typeface="Open Sans"/>
            </a:endParaRPr>
          </a:p>
        </p:txBody>
      </p:sp>
      <p:sp>
        <p:nvSpPr>
          <p:cNvPr id="5" name="TextBox 4">
            <a:extLst>
              <a:ext uri="{FF2B5EF4-FFF2-40B4-BE49-F238E27FC236}">
                <a16:creationId xmlns:a16="http://schemas.microsoft.com/office/drawing/2014/main" id="{39244056-3689-62EE-5389-7B0D7B2EE460}"/>
              </a:ext>
            </a:extLst>
          </p:cNvPr>
          <p:cNvSpPr txBox="1"/>
          <p:nvPr/>
        </p:nvSpPr>
        <p:spPr>
          <a:xfrm>
            <a:off x="-3" y="6167563"/>
            <a:ext cx="12191999" cy="400110"/>
          </a:xfrm>
          <a:prstGeom prst="rect">
            <a:avLst/>
          </a:prstGeom>
          <a:solidFill>
            <a:srgbClr val="C2AE97"/>
          </a:solidFill>
        </p:spPr>
        <p:txBody>
          <a:bodyPr wrap="square">
            <a:spAutoFit/>
          </a:bodyPr>
          <a:lstStyle/>
          <a:p>
            <a:pPr algn="ctr"/>
            <a:r>
              <a:rPr lang="en-US" sz="2000" b="1"/>
              <a:t>Pair &amp; Share: </a:t>
            </a:r>
            <a:r>
              <a:rPr lang="en-US" sz="2000" b="1" i="1"/>
              <a:t>“Reframing your appeal in values language.”</a:t>
            </a:r>
          </a:p>
        </p:txBody>
      </p:sp>
    </p:spTree>
    <p:extLst>
      <p:ext uri="{BB962C8B-B14F-4D97-AF65-F5344CB8AC3E}">
        <p14:creationId xmlns:p14="http://schemas.microsoft.com/office/powerpoint/2010/main" val="20404313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2DDB9-4313-44F8-5374-1BDBF7C97C85}"/>
              </a:ext>
            </a:extLst>
          </p:cNvPr>
          <p:cNvSpPr>
            <a:spLocks noGrp="1"/>
          </p:cNvSpPr>
          <p:nvPr>
            <p:ph type="title"/>
          </p:nvPr>
        </p:nvSpPr>
        <p:spPr>
          <a:xfrm>
            <a:off x="581192" y="705124"/>
            <a:ext cx="11029616" cy="915078"/>
          </a:xfrm>
        </p:spPr>
        <p:txBody>
          <a:bodyPr>
            <a:normAutofit fontScale="90000"/>
          </a:bodyPr>
          <a:lstStyle/>
          <a:p>
            <a:r>
              <a:rPr lang="en-US" altLang="en-US" b="1">
                <a:latin typeface="Arial" panose="020B0604020202020204" pitchFamily="34" charset="0"/>
              </a:rPr>
              <a:t>Transactional vs. Transformational Giving</a:t>
            </a:r>
            <a:br>
              <a:rPr lang="en-US" altLang="en-US" b="1">
                <a:latin typeface="Arial" panose="020B0604020202020204" pitchFamily="34" charset="0"/>
              </a:rPr>
            </a:br>
            <a:endParaRPr lang="en-US"/>
          </a:p>
        </p:txBody>
      </p:sp>
      <p:graphicFrame>
        <p:nvGraphicFramePr>
          <p:cNvPr id="4" name="Table 3">
            <a:extLst>
              <a:ext uri="{FF2B5EF4-FFF2-40B4-BE49-F238E27FC236}">
                <a16:creationId xmlns:a16="http://schemas.microsoft.com/office/drawing/2014/main" id="{DAE28DF9-F709-E17F-215B-9D789D7229D4}"/>
              </a:ext>
            </a:extLst>
          </p:cNvPr>
          <p:cNvGraphicFramePr>
            <a:graphicFrameLocks noGrp="1"/>
          </p:cNvGraphicFramePr>
          <p:nvPr>
            <p:extLst>
              <p:ext uri="{D42A27DB-BD31-4B8C-83A1-F6EECF244321}">
                <p14:modId xmlns:p14="http://schemas.microsoft.com/office/powerpoint/2010/main" val="2041229275"/>
              </p:ext>
            </p:extLst>
          </p:nvPr>
        </p:nvGraphicFramePr>
        <p:xfrm>
          <a:off x="740218" y="1620202"/>
          <a:ext cx="11029616" cy="4682100"/>
        </p:xfrm>
        <a:graphic>
          <a:graphicData uri="http://schemas.openxmlformats.org/drawingml/2006/table">
            <a:tbl>
              <a:tblPr/>
              <a:tblGrid>
                <a:gridCol w="5514808">
                  <a:extLst>
                    <a:ext uri="{9D8B030D-6E8A-4147-A177-3AD203B41FA5}">
                      <a16:colId xmlns:a16="http://schemas.microsoft.com/office/drawing/2014/main" val="1369598023"/>
                    </a:ext>
                  </a:extLst>
                </a:gridCol>
                <a:gridCol w="5514808">
                  <a:extLst>
                    <a:ext uri="{9D8B030D-6E8A-4147-A177-3AD203B41FA5}">
                      <a16:colId xmlns:a16="http://schemas.microsoft.com/office/drawing/2014/main" val="3285712068"/>
                    </a:ext>
                  </a:extLst>
                </a:gridCol>
              </a:tblGrid>
              <a:tr h="607236">
                <a:tc>
                  <a:txBody>
                    <a:bodyPr/>
                    <a:lstStyle/>
                    <a:p>
                      <a:pPr>
                        <a:buNone/>
                      </a:pPr>
                      <a:r>
                        <a:rPr lang="en-US" sz="2400" b="1"/>
                        <a:t>Transactional Giving</a:t>
                      </a:r>
                      <a:endParaRPr lang="en-US" sz="2400"/>
                    </a:p>
                  </a:txBody>
                  <a:tcPr anchor="ctr">
                    <a:lnL>
                      <a:noFill/>
                    </a:lnL>
                    <a:lnR>
                      <a:noFill/>
                    </a:lnR>
                    <a:lnT>
                      <a:noFill/>
                    </a:lnT>
                    <a:lnB>
                      <a:noFill/>
                    </a:lnB>
                    <a:noFill/>
                  </a:tcPr>
                </a:tc>
                <a:tc>
                  <a:txBody>
                    <a:bodyPr/>
                    <a:lstStyle/>
                    <a:p>
                      <a:pPr>
                        <a:buNone/>
                      </a:pPr>
                      <a:r>
                        <a:rPr lang="en-US" sz="2400" b="1"/>
                        <a:t>Transformational Giving</a:t>
                      </a:r>
                      <a:endParaRPr lang="en-US" sz="2400"/>
                    </a:p>
                  </a:txBody>
                  <a:tcPr anchor="ctr">
                    <a:lnL>
                      <a:noFill/>
                    </a:lnL>
                    <a:lnR>
                      <a:noFill/>
                    </a:lnR>
                    <a:lnT>
                      <a:noFill/>
                    </a:lnT>
                    <a:lnB>
                      <a:noFill/>
                    </a:lnB>
                    <a:noFill/>
                  </a:tcPr>
                </a:tc>
                <a:extLst>
                  <a:ext uri="{0D108BD9-81ED-4DB2-BD59-A6C34878D82A}">
                    <a16:rowId xmlns:a16="http://schemas.microsoft.com/office/drawing/2014/main" val="3178111828"/>
                  </a:ext>
                </a:extLst>
              </a:tr>
              <a:tr h="607236">
                <a:tc>
                  <a:txBody>
                    <a:bodyPr/>
                    <a:lstStyle/>
                    <a:p>
                      <a:pPr>
                        <a:buNone/>
                      </a:pPr>
                      <a:r>
                        <a:rPr lang="en-US" sz="2400"/>
                        <a:t>Meets an immediate need</a:t>
                      </a:r>
                    </a:p>
                  </a:txBody>
                  <a:tcPr anchor="ctr">
                    <a:lnL>
                      <a:noFill/>
                    </a:lnL>
                    <a:lnR>
                      <a:noFill/>
                    </a:lnR>
                    <a:lnT>
                      <a:noFill/>
                    </a:lnT>
                    <a:lnB>
                      <a:noFill/>
                    </a:lnB>
                    <a:noFill/>
                  </a:tcPr>
                </a:tc>
                <a:tc>
                  <a:txBody>
                    <a:bodyPr/>
                    <a:lstStyle/>
                    <a:p>
                      <a:pPr>
                        <a:buNone/>
                      </a:pPr>
                      <a:r>
                        <a:rPr lang="en-US" sz="2400"/>
                        <a:t>Advances a vision aligned with values</a:t>
                      </a:r>
                    </a:p>
                  </a:txBody>
                  <a:tcPr anchor="ctr">
                    <a:lnL>
                      <a:noFill/>
                    </a:lnL>
                    <a:lnR>
                      <a:noFill/>
                    </a:lnR>
                    <a:lnT>
                      <a:noFill/>
                    </a:lnT>
                    <a:lnB>
                      <a:noFill/>
                    </a:lnB>
                    <a:noFill/>
                  </a:tcPr>
                </a:tc>
                <a:extLst>
                  <a:ext uri="{0D108BD9-81ED-4DB2-BD59-A6C34878D82A}">
                    <a16:rowId xmlns:a16="http://schemas.microsoft.com/office/drawing/2014/main" val="1585743800"/>
                  </a:ext>
                </a:extLst>
              </a:tr>
              <a:tr h="607236">
                <a:tc>
                  <a:txBody>
                    <a:bodyPr/>
                    <a:lstStyle/>
                    <a:p>
                      <a:pPr>
                        <a:buNone/>
                      </a:pPr>
                      <a:r>
                        <a:rPr lang="en-US" sz="2400"/>
                        <a:t>Solves a short-term problem</a:t>
                      </a:r>
                    </a:p>
                  </a:txBody>
                  <a:tcPr anchor="ctr">
                    <a:lnL>
                      <a:noFill/>
                    </a:lnL>
                    <a:lnR>
                      <a:noFill/>
                    </a:lnR>
                    <a:lnT>
                      <a:noFill/>
                    </a:lnT>
                    <a:lnB>
                      <a:noFill/>
                    </a:lnB>
                    <a:noFill/>
                  </a:tcPr>
                </a:tc>
                <a:tc>
                  <a:txBody>
                    <a:bodyPr/>
                    <a:lstStyle/>
                    <a:p>
                      <a:pPr>
                        <a:buNone/>
                      </a:pPr>
                      <a:r>
                        <a:rPr lang="en-US" sz="2400"/>
                        <a:t>Creates long-term, lasting impact</a:t>
                      </a:r>
                    </a:p>
                  </a:txBody>
                  <a:tcPr anchor="ctr">
                    <a:lnL>
                      <a:noFill/>
                    </a:lnL>
                    <a:lnR>
                      <a:noFill/>
                    </a:lnR>
                    <a:lnT>
                      <a:noFill/>
                    </a:lnT>
                    <a:lnB>
                      <a:noFill/>
                    </a:lnB>
                    <a:noFill/>
                  </a:tcPr>
                </a:tc>
                <a:extLst>
                  <a:ext uri="{0D108BD9-81ED-4DB2-BD59-A6C34878D82A}">
                    <a16:rowId xmlns:a16="http://schemas.microsoft.com/office/drawing/2014/main" val="2977711216"/>
                  </a:ext>
                </a:extLst>
              </a:tr>
              <a:tr h="607236">
                <a:tc>
                  <a:txBody>
                    <a:bodyPr/>
                    <a:lstStyle/>
                    <a:p>
                      <a:pPr>
                        <a:buNone/>
                      </a:pPr>
                      <a:r>
                        <a:rPr lang="en-US" sz="2400"/>
                        <a:t>Motivated by obligation or request</a:t>
                      </a:r>
                    </a:p>
                  </a:txBody>
                  <a:tcPr anchor="ctr">
                    <a:lnL>
                      <a:noFill/>
                    </a:lnL>
                    <a:lnR>
                      <a:noFill/>
                    </a:lnR>
                    <a:lnT>
                      <a:noFill/>
                    </a:lnT>
                    <a:lnB>
                      <a:noFill/>
                    </a:lnB>
                    <a:noFill/>
                  </a:tcPr>
                </a:tc>
                <a:tc>
                  <a:txBody>
                    <a:bodyPr/>
                    <a:lstStyle/>
                    <a:p>
                      <a:pPr>
                        <a:buNone/>
                      </a:pPr>
                      <a:r>
                        <a:rPr lang="en-US" sz="2400"/>
                        <a:t>Motivated by faith, values, </a:t>
                      </a:r>
                      <a:br>
                        <a:rPr lang="en-US" sz="2400"/>
                      </a:br>
                      <a:r>
                        <a:rPr lang="en-US" sz="2400"/>
                        <a:t>and purpose</a:t>
                      </a:r>
                    </a:p>
                  </a:txBody>
                  <a:tcPr anchor="ctr">
                    <a:lnL>
                      <a:noFill/>
                    </a:lnL>
                    <a:lnR>
                      <a:noFill/>
                    </a:lnR>
                    <a:lnT>
                      <a:noFill/>
                    </a:lnT>
                    <a:lnB>
                      <a:noFill/>
                    </a:lnB>
                    <a:noFill/>
                  </a:tcPr>
                </a:tc>
                <a:extLst>
                  <a:ext uri="{0D108BD9-81ED-4DB2-BD59-A6C34878D82A}">
                    <a16:rowId xmlns:a16="http://schemas.microsoft.com/office/drawing/2014/main" val="2962283035"/>
                  </a:ext>
                </a:extLst>
              </a:tr>
              <a:tr h="607236">
                <a:tc>
                  <a:txBody>
                    <a:bodyPr/>
                    <a:lstStyle/>
                    <a:p>
                      <a:pPr>
                        <a:buNone/>
                      </a:pPr>
                      <a:r>
                        <a:rPr lang="en-US" sz="2400"/>
                        <a:t>Donor = funder</a:t>
                      </a:r>
                    </a:p>
                  </a:txBody>
                  <a:tcPr anchor="ctr">
                    <a:lnL>
                      <a:noFill/>
                    </a:lnL>
                    <a:lnR>
                      <a:noFill/>
                    </a:lnR>
                    <a:lnT>
                      <a:noFill/>
                    </a:lnT>
                    <a:lnB>
                      <a:noFill/>
                    </a:lnB>
                    <a:noFill/>
                  </a:tcPr>
                </a:tc>
                <a:tc>
                  <a:txBody>
                    <a:bodyPr/>
                    <a:lstStyle/>
                    <a:p>
                      <a:pPr>
                        <a:buNone/>
                      </a:pPr>
                      <a:r>
                        <a:rPr lang="en-US" sz="2400"/>
                        <a:t>Donor = mission partner</a:t>
                      </a:r>
                    </a:p>
                  </a:txBody>
                  <a:tcPr anchor="ctr">
                    <a:lnL>
                      <a:noFill/>
                    </a:lnL>
                    <a:lnR>
                      <a:noFill/>
                    </a:lnR>
                    <a:lnT>
                      <a:noFill/>
                    </a:lnT>
                    <a:lnB>
                      <a:noFill/>
                    </a:lnB>
                    <a:noFill/>
                  </a:tcPr>
                </a:tc>
                <a:extLst>
                  <a:ext uri="{0D108BD9-81ED-4DB2-BD59-A6C34878D82A}">
                    <a16:rowId xmlns:a16="http://schemas.microsoft.com/office/drawing/2014/main" val="615577298"/>
                  </a:ext>
                </a:extLst>
              </a:tr>
              <a:tr h="607236">
                <a:tc>
                  <a:txBody>
                    <a:bodyPr/>
                    <a:lstStyle/>
                    <a:p>
                      <a:pPr>
                        <a:buNone/>
                      </a:pPr>
                      <a:r>
                        <a:rPr lang="en-US" sz="2400"/>
                        <a:t>Supports a program</a:t>
                      </a:r>
                    </a:p>
                  </a:txBody>
                  <a:tcPr anchor="ctr">
                    <a:lnL>
                      <a:noFill/>
                    </a:lnL>
                    <a:lnR>
                      <a:noFill/>
                    </a:lnR>
                    <a:lnT>
                      <a:noFill/>
                    </a:lnT>
                    <a:lnB>
                      <a:noFill/>
                    </a:lnB>
                    <a:noFill/>
                  </a:tcPr>
                </a:tc>
                <a:tc>
                  <a:txBody>
                    <a:bodyPr/>
                    <a:lstStyle/>
                    <a:p>
                      <a:pPr>
                        <a:buNone/>
                      </a:pPr>
                      <a:r>
                        <a:rPr lang="en-US" sz="2400"/>
                        <a:t>Invests in a calling or shared belief</a:t>
                      </a:r>
                    </a:p>
                  </a:txBody>
                  <a:tcPr anchor="ctr">
                    <a:lnL>
                      <a:noFill/>
                    </a:lnL>
                    <a:lnR>
                      <a:noFill/>
                    </a:lnR>
                    <a:lnT>
                      <a:noFill/>
                    </a:lnT>
                    <a:lnB>
                      <a:noFill/>
                    </a:lnB>
                    <a:noFill/>
                  </a:tcPr>
                </a:tc>
                <a:extLst>
                  <a:ext uri="{0D108BD9-81ED-4DB2-BD59-A6C34878D82A}">
                    <a16:rowId xmlns:a16="http://schemas.microsoft.com/office/drawing/2014/main" val="261580542"/>
                  </a:ext>
                </a:extLst>
              </a:tr>
              <a:tr h="607236">
                <a:tc>
                  <a:txBody>
                    <a:bodyPr/>
                    <a:lstStyle/>
                    <a:p>
                      <a:pPr>
                        <a:buNone/>
                      </a:pPr>
                      <a:r>
                        <a:rPr lang="en-US" sz="2400"/>
                        <a:t>Important but limited in scope</a:t>
                      </a:r>
                    </a:p>
                  </a:txBody>
                  <a:tcPr anchor="ctr">
                    <a:lnL>
                      <a:noFill/>
                    </a:lnL>
                    <a:lnR>
                      <a:noFill/>
                    </a:lnR>
                    <a:lnT>
                      <a:noFill/>
                    </a:lnT>
                    <a:lnB>
                      <a:noFill/>
                    </a:lnB>
                    <a:noFill/>
                  </a:tcPr>
                </a:tc>
                <a:tc>
                  <a:txBody>
                    <a:bodyPr/>
                    <a:lstStyle/>
                    <a:p>
                      <a:pPr>
                        <a:buNone/>
                      </a:pPr>
                      <a:r>
                        <a:rPr lang="en-US" sz="2400"/>
                        <a:t>Unlocks major gifts and </a:t>
                      </a:r>
                      <a:br>
                        <a:rPr lang="en-US" sz="2400"/>
                      </a:br>
                      <a:r>
                        <a:rPr lang="en-US" sz="2400"/>
                        <a:t>deeper engagement</a:t>
                      </a:r>
                    </a:p>
                  </a:txBody>
                  <a:tcPr anchor="ctr">
                    <a:lnL>
                      <a:noFill/>
                    </a:lnL>
                    <a:lnR>
                      <a:noFill/>
                    </a:lnR>
                    <a:lnT>
                      <a:noFill/>
                    </a:lnT>
                    <a:lnB>
                      <a:noFill/>
                    </a:lnB>
                    <a:noFill/>
                  </a:tcPr>
                </a:tc>
                <a:extLst>
                  <a:ext uri="{0D108BD9-81ED-4DB2-BD59-A6C34878D82A}">
                    <a16:rowId xmlns:a16="http://schemas.microsoft.com/office/drawing/2014/main" val="695311820"/>
                  </a:ext>
                </a:extLst>
              </a:tr>
            </a:tbl>
          </a:graphicData>
        </a:graphic>
      </p:graphicFrame>
    </p:spTree>
    <p:extLst>
      <p:ext uri="{BB962C8B-B14F-4D97-AF65-F5344CB8AC3E}">
        <p14:creationId xmlns:p14="http://schemas.microsoft.com/office/powerpoint/2010/main" val="31213817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81FD3-ABC1-47C2-B020-ABD211604A94}"/>
              </a:ext>
            </a:extLst>
          </p:cNvPr>
          <p:cNvSpPr>
            <a:spLocks noGrp="1"/>
          </p:cNvSpPr>
          <p:nvPr>
            <p:ph type="title"/>
          </p:nvPr>
        </p:nvSpPr>
        <p:spPr>
          <a:xfrm>
            <a:off x="241738" y="354545"/>
            <a:ext cx="11655971" cy="1066800"/>
          </a:xfrm>
        </p:spPr>
        <p:txBody>
          <a:bodyPr>
            <a:normAutofit fontScale="90000"/>
          </a:bodyPr>
          <a:lstStyle/>
          <a:p>
            <a:r>
              <a:rPr lang="en-US" sz="3600">
                <a:latin typeface="Georgia" panose="02040502050405020303" pitchFamily="18" charset="0"/>
              </a:rPr>
              <a:t>A Look into Charitable Giving – Giving USA Report (July </a:t>
            </a:r>
            <a:r>
              <a:rPr lang="en-US" sz="3600">
                <a:latin typeface="+mn-lt"/>
              </a:rPr>
              <a:t>‘</a:t>
            </a:r>
            <a:r>
              <a:rPr lang="en-US" sz="3600">
                <a:latin typeface="Georgia" panose="02040502050405020303" pitchFamily="18" charset="0"/>
              </a:rPr>
              <a:t>25)</a:t>
            </a:r>
          </a:p>
        </p:txBody>
      </p:sp>
      <p:sp>
        <p:nvSpPr>
          <p:cNvPr id="3" name="Rectangle 2">
            <a:extLst>
              <a:ext uri="{FF2B5EF4-FFF2-40B4-BE49-F238E27FC236}">
                <a16:creationId xmlns:a16="http://schemas.microsoft.com/office/drawing/2014/main" id="{F92A1B74-32DA-41F8-9ED8-8A780045984F}"/>
              </a:ext>
            </a:extLst>
          </p:cNvPr>
          <p:cNvSpPr/>
          <p:nvPr/>
        </p:nvSpPr>
        <p:spPr>
          <a:xfrm>
            <a:off x="7085817" y="5936491"/>
            <a:ext cx="4414136" cy="276999"/>
          </a:xfrm>
          <a:prstGeom prst="rect">
            <a:avLst/>
          </a:prstGeom>
        </p:spPr>
        <p:txBody>
          <a:bodyPr wrap="square">
            <a:spAutoFit/>
          </a:bodyPr>
          <a:lstStyle/>
          <a:p>
            <a:pPr algn="r"/>
            <a:r>
              <a:rPr lang="en-US" sz="1200" i="1">
                <a:solidFill>
                  <a:schemeClr val="tx2"/>
                </a:solidFill>
              </a:rPr>
              <a:t>Source: GivingUSA.org</a:t>
            </a:r>
          </a:p>
        </p:txBody>
      </p:sp>
      <p:sp>
        <p:nvSpPr>
          <p:cNvPr id="6" name="Rectangle 2">
            <a:extLst>
              <a:ext uri="{FF2B5EF4-FFF2-40B4-BE49-F238E27FC236}">
                <a16:creationId xmlns:a16="http://schemas.microsoft.com/office/drawing/2014/main" id="{A66CEB3A-3781-5315-E8CB-3B0AB96869CF}"/>
              </a:ext>
            </a:extLst>
          </p:cNvPr>
          <p:cNvSpPr>
            <a:spLocks noGrp="1" noChangeArrowheads="1"/>
          </p:cNvSpPr>
          <p:nvPr>
            <p:ph idx="1"/>
          </p:nvPr>
        </p:nvSpPr>
        <p:spPr bwMode="auto">
          <a:xfrm>
            <a:off x="1004804" y="1090486"/>
            <a:ext cx="10129837" cy="464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a:ln>
                  <a:noFill/>
                </a:ln>
                <a:solidFill>
                  <a:schemeClr val="bg2"/>
                </a:solidFill>
                <a:effectLst/>
                <a:latin typeface="Arial" panose="020B0604020202020204" pitchFamily="34" charset="0"/>
              </a:rPr>
              <a:t>Total Charitable Giving</a:t>
            </a:r>
            <a:r>
              <a:rPr kumimoji="0" lang="en-US" altLang="en-US" sz="2400" b="0" i="0" u="none" strike="noStrike" cap="none" normalizeH="0" baseline="0">
                <a:ln>
                  <a:noFill/>
                </a:ln>
                <a:solidFill>
                  <a:schemeClr val="bg2"/>
                </a:solidFill>
                <a:effectLst/>
                <a:latin typeface="Arial" panose="020B0604020202020204" pitchFamily="34" charset="0"/>
              </a:rPr>
              <a:t> reached a new high of </a:t>
            </a:r>
            <a:r>
              <a:rPr kumimoji="0" lang="en-US" altLang="en-US" sz="2400" b="1" i="0" u="none" strike="noStrike" cap="none" normalizeH="0" baseline="0">
                <a:ln>
                  <a:noFill/>
                </a:ln>
                <a:solidFill>
                  <a:schemeClr val="bg2"/>
                </a:solidFill>
                <a:effectLst/>
                <a:latin typeface="Arial" panose="020B0604020202020204" pitchFamily="34" charset="0"/>
              </a:rPr>
              <a:t>$592.5 billion</a:t>
            </a:r>
            <a:r>
              <a:rPr kumimoji="0" lang="en-US" altLang="en-US" sz="2400" b="0" i="0" u="none" strike="noStrike" cap="none" normalizeH="0" baseline="0">
                <a:ln>
                  <a:noFill/>
                </a:ln>
                <a:solidFill>
                  <a:schemeClr val="bg2"/>
                </a:solidFill>
                <a:effectLst/>
                <a:latin typeface="Arial" panose="020B0604020202020204" pitchFamily="34" charset="0"/>
              </a:rPr>
              <a:t> in 2024, growing </a:t>
            </a:r>
            <a:r>
              <a:rPr kumimoji="0" lang="en-US" altLang="en-US" sz="2400" b="1" i="0" u="none" strike="noStrike" cap="none" normalizeH="0" baseline="0">
                <a:ln>
                  <a:noFill/>
                </a:ln>
                <a:solidFill>
                  <a:schemeClr val="bg2"/>
                </a:solidFill>
                <a:effectLst/>
                <a:latin typeface="Arial" panose="020B0604020202020204" pitchFamily="34" charset="0"/>
              </a:rPr>
              <a:t>6.3%</a:t>
            </a:r>
            <a:r>
              <a:rPr kumimoji="0" lang="en-US" altLang="en-US" sz="2400" b="0" i="0" u="none" strike="noStrike" cap="none" normalizeH="0" baseline="0">
                <a:ln>
                  <a:noFill/>
                </a:ln>
                <a:solidFill>
                  <a:schemeClr val="bg2"/>
                </a:solidFill>
                <a:effectLst/>
                <a:latin typeface="Arial" panose="020B0604020202020204" pitchFamily="34" charset="0"/>
              </a:rPr>
              <a:t> in current dollars and </a:t>
            </a:r>
            <a:r>
              <a:rPr kumimoji="0" lang="en-US" altLang="en-US" sz="2400" b="1" i="0" u="none" strike="noStrike" cap="none" normalizeH="0" baseline="0">
                <a:ln>
                  <a:noFill/>
                </a:ln>
                <a:solidFill>
                  <a:schemeClr val="bg2"/>
                </a:solidFill>
                <a:effectLst/>
                <a:latin typeface="Arial" panose="020B0604020202020204" pitchFamily="34" charset="0"/>
              </a:rPr>
              <a:t>3.3%</a:t>
            </a:r>
            <a:r>
              <a:rPr kumimoji="0" lang="en-US" altLang="en-US" sz="2400" b="0" i="0" u="none" strike="noStrike" cap="none" normalizeH="0" baseline="0">
                <a:ln>
                  <a:noFill/>
                </a:ln>
                <a:solidFill>
                  <a:schemeClr val="bg2"/>
                </a:solidFill>
                <a:effectLst/>
                <a:latin typeface="Arial" panose="020B0604020202020204" pitchFamily="34" charset="0"/>
              </a:rPr>
              <a:t> adjusted for inflation.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1200"/>
              </a:spcAft>
              <a:buClrTx/>
              <a:buSzTx/>
              <a:buNone/>
              <a:tabLst/>
            </a:pPr>
            <a:r>
              <a:rPr kumimoji="0" lang="en-US" altLang="en-US" sz="2400" b="1" i="0" u="none" strike="noStrike" cap="none" normalizeH="0" baseline="0">
                <a:ln>
                  <a:noFill/>
                </a:ln>
                <a:solidFill>
                  <a:schemeClr val="tx1"/>
                </a:solidFill>
                <a:effectLst/>
                <a:latin typeface="Arial" panose="020B0604020202020204" pitchFamily="34" charset="0"/>
              </a:rPr>
              <a:t>By Source:</a:t>
            </a:r>
            <a:endParaRPr kumimoji="0" lang="en-US" altLang="en-US" sz="2400" b="0" i="0" u="none" strike="noStrike" cap="none" normalizeH="0" baseline="0">
              <a:ln>
                <a:noFill/>
              </a:ln>
              <a:solidFill>
                <a:schemeClr val="tx1"/>
              </a:solidFill>
              <a:effectLst/>
              <a:latin typeface="Arial" panose="020B0604020202020204" pitchFamily="34" charset="0"/>
            </a:endParaRPr>
          </a:p>
          <a:p>
            <a:pPr marL="1371600" indent="-457200" eaLnBrk="0" fontAlgn="base" hangingPunct="0">
              <a:lnSpc>
                <a:spcPct val="100000"/>
              </a:lnSpc>
              <a:spcBef>
                <a:spcPct val="0"/>
              </a:spcBef>
              <a:spcAft>
                <a:spcPts val="1800"/>
              </a:spcAft>
            </a:pPr>
            <a:r>
              <a:rPr lang="en-US" altLang="en-US">
                <a:latin typeface="Arial" panose="020B0604020202020204" pitchFamily="34" charset="0"/>
              </a:rPr>
              <a:t>Individuals: $392.5B (66%) </a:t>
            </a:r>
            <a:r>
              <a:rPr lang="en-US" altLang="en-US" b="1">
                <a:solidFill>
                  <a:schemeClr val="bg2"/>
                </a:solidFill>
                <a:latin typeface="Arial" panose="020B0604020202020204" pitchFamily="34" charset="0"/>
              </a:rPr>
              <a:t>↑</a:t>
            </a:r>
          </a:p>
          <a:p>
            <a:pPr marL="1371600" indent="-457200" eaLnBrk="0" fontAlgn="base" hangingPunct="0">
              <a:lnSpc>
                <a:spcPct val="100000"/>
              </a:lnSpc>
              <a:spcBef>
                <a:spcPct val="0"/>
              </a:spcBef>
              <a:spcAft>
                <a:spcPts val="1800"/>
              </a:spcAft>
            </a:pPr>
            <a:r>
              <a:rPr lang="en-US" altLang="en-US">
                <a:latin typeface="Arial" panose="020B0604020202020204" pitchFamily="34" charset="0"/>
              </a:rPr>
              <a:t>Corporations: $44.4B </a:t>
            </a:r>
            <a:r>
              <a:rPr lang="en-US" altLang="en-US" b="1">
                <a:solidFill>
                  <a:schemeClr val="bg2"/>
                </a:solidFill>
                <a:latin typeface="Arial" panose="020B0604020202020204" pitchFamily="34" charset="0"/>
              </a:rPr>
              <a:t>↑</a:t>
            </a:r>
          </a:p>
          <a:p>
            <a:pPr marL="1371600" indent="-457200" eaLnBrk="0" fontAlgn="base" hangingPunct="0">
              <a:lnSpc>
                <a:spcPct val="100000"/>
              </a:lnSpc>
              <a:spcBef>
                <a:spcPct val="0"/>
              </a:spcBef>
              <a:spcAft>
                <a:spcPts val="1800"/>
              </a:spcAft>
            </a:pPr>
            <a:r>
              <a:rPr lang="en-US" altLang="en-US">
                <a:latin typeface="Arial" panose="020B0604020202020204" pitchFamily="34" charset="0"/>
              </a:rPr>
              <a:t>Foundations: $109.8B </a:t>
            </a:r>
            <a:r>
              <a:rPr lang="en-US" altLang="en-US" b="1">
                <a:solidFill>
                  <a:schemeClr val="bg2"/>
                </a:solidFill>
                <a:latin typeface="Arial" panose="020B0604020202020204" pitchFamily="34" charset="0"/>
              </a:rPr>
              <a:t>↔</a:t>
            </a:r>
          </a:p>
          <a:p>
            <a:pPr marL="1371600" indent="-457200" eaLnBrk="0" fontAlgn="base" hangingPunct="0">
              <a:lnSpc>
                <a:spcPct val="100000"/>
              </a:lnSpc>
              <a:spcBef>
                <a:spcPct val="0"/>
              </a:spcBef>
              <a:spcAft>
                <a:spcPts val="1800"/>
              </a:spcAft>
            </a:pPr>
            <a:r>
              <a:rPr lang="en-US" altLang="en-US">
                <a:latin typeface="Arial" panose="020B0604020202020204" pitchFamily="34" charset="0"/>
              </a:rPr>
              <a:t>Bequests: $45.8B </a:t>
            </a:r>
            <a:r>
              <a:rPr lang="en-US" altLang="en-US" b="1">
                <a:solidFill>
                  <a:schemeClr val="bg2"/>
                </a:solidFill>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52711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3BAB884-84A4-14AD-4314-DBFF09D6A9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2561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9603F-9E8C-6C8E-7AB7-20BA2B13A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70473-8BD7-A447-7AD8-3873B50F6E36}"/>
              </a:ext>
            </a:extLst>
          </p:cNvPr>
          <p:cNvSpPr>
            <a:spLocks noGrp="1"/>
          </p:cNvSpPr>
          <p:nvPr>
            <p:ph type="title"/>
          </p:nvPr>
        </p:nvSpPr>
        <p:spPr>
          <a:xfrm>
            <a:off x="241738" y="354545"/>
            <a:ext cx="11655971" cy="1066800"/>
          </a:xfrm>
        </p:spPr>
        <p:txBody>
          <a:bodyPr>
            <a:normAutofit/>
          </a:bodyPr>
          <a:lstStyle/>
          <a:p>
            <a:r>
              <a:rPr lang="en-US" sz="3600">
                <a:latin typeface="Georgia" panose="02040502050405020303" pitchFamily="18" charset="0"/>
              </a:rPr>
              <a:t>A Look into Major Gifts– Giving USA Report (July </a:t>
            </a:r>
            <a:r>
              <a:rPr lang="en-US" sz="3600">
                <a:latin typeface="+mn-lt"/>
              </a:rPr>
              <a:t>‘</a:t>
            </a:r>
            <a:r>
              <a:rPr lang="en-US" sz="3600">
                <a:latin typeface="Georgia" panose="02040502050405020303" pitchFamily="18" charset="0"/>
              </a:rPr>
              <a:t>25)</a:t>
            </a:r>
          </a:p>
        </p:txBody>
      </p:sp>
      <p:sp>
        <p:nvSpPr>
          <p:cNvPr id="5" name="Content Placeholder 4">
            <a:extLst>
              <a:ext uri="{FF2B5EF4-FFF2-40B4-BE49-F238E27FC236}">
                <a16:creationId xmlns:a16="http://schemas.microsoft.com/office/drawing/2014/main" id="{96062F40-F2E7-A517-B614-3A2D2369EEF9}"/>
              </a:ext>
            </a:extLst>
          </p:cNvPr>
          <p:cNvSpPr>
            <a:spLocks noGrp="1"/>
          </p:cNvSpPr>
          <p:nvPr>
            <p:ph idx="1"/>
          </p:nvPr>
        </p:nvSpPr>
        <p:spPr>
          <a:xfrm>
            <a:off x="857251" y="1421345"/>
            <a:ext cx="10572750" cy="4779429"/>
          </a:xfrm>
        </p:spPr>
        <p:txBody>
          <a:bodyPr vert="horz" lIns="91440" tIns="45720" rIns="91440" bIns="45720" rtlCol="0" anchor="t">
            <a:noAutofit/>
          </a:bodyPr>
          <a:lstStyle/>
          <a:p>
            <a:pPr>
              <a:spcAft>
                <a:spcPts val="1200"/>
              </a:spcAft>
              <a:buFont typeface="+mj-lt"/>
              <a:buAutoNum type="arabicPeriod"/>
            </a:pPr>
            <a:r>
              <a:rPr lang="en-US" sz="2000" b="1"/>
              <a:t>Mission-Focused Growth</a:t>
            </a:r>
            <a:r>
              <a:rPr lang="en-US" sz="2000"/>
              <a:t>: Donor enthusiasm for education, social good (public-society benefit), global relief (international affairs), arts, and environment continues </a:t>
            </a:r>
            <a:br>
              <a:rPr lang="en-US" sz="2000"/>
            </a:br>
            <a:r>
              <a:rPr lang="en-US" sz="2000"/>
              <a:t>to rise sharply—especially in areas that resonate with value-driven or impact-</a:t>
            </a:r>
            <a:br>
              <a:rPr lang="en-US" sz="2000"/>
            </a:br>
            <a:r>
              <a:rPr lang="en-US" sz="2000"/>
              <a:t>oriented causes. </a:t>
            </a:r>
          </a:p>
          <a:p>
            <a:pPr>
              <a:spcAft>
                <a:spcPts val="1200"/>
              </a:spcAft>
              <a:buFont typeface="+mj-lt"/>
              <a:buAutoNum type="arabicPeriod"/>
            </a:pPr>
            <a:r>
              <a:rPr lang="en-US" sz="2000" b="1"/>
              <a:t>Sustained Individual &amp; Corporate Giving</a:t>
            </a:r>
            <a:r>
              <a:rPr lang="en-US" sz="2000"/>
              <a:t>: Individual donors fueled most of the growth, supported by strong financial markets. Corporate philanthropy also rose notably, reflecting steady economic confidence. </a:t>
            </a:r>
          </a:p>
          <a:p>
            <a:pPr>
              <a:spcAft>
                <a:spcPts val="1200"/>
              </a:spcAft>
              <a:buFont typeface="+mj-lt"/>
              <a:buAutoNum type="arabicPeriod"/>
            </a:pPr>
            <a:r>
              <a:rPr lang="en-US" sz="2000" b="1"/>
              <a:t>Shifts in Sources</a:t>
            </a:r>
            <a:r>
              <a:rPr lang="en-US" sz="2000"/>
              <a:t>: While individuals still dominate, corporate and foundation sources are representing a larger or stable share of total philanthropy. Meanwhile, </a:t>
            </a:r>
            <a:r>
              <a:rPr lang="en-US" sz="2000" i="1"/>
              <a:t>bequests</a:t>
            </a:r>
            <a:r>
              <a:rPr lang="en-US" sz="2000"/>
              <a:t> are declining. </a:t>
            </a:r>
          </a:p>
        </p:txBody>
      </p:sp>
    </p:spTree>
    <p:extLst>
      <p:ext uri="{BB962C8B-B14F-4D97-AF65-F5344CB8AC3E}">
        <p14:creationId xmlns:p14="http://schemas.microsoft.com/office/powerpoint/2010/main" val="3642618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78A89-1D04-0A0E-2F2F-6FBA5A54B4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B74105-96DB-9EF1-62F0-8247650CF72E}"/>
              </a:ext>
            </a:extLst>
          </p:cNvPr>
          <p:cNvSpPr>
            <a:spLocks noGrp="1"/>
          </p:cNvSpPr>
          <p:nvPr>
            <p:ph idx="1"/>
          </p:nvPr>
        </p:nvSpPr>
        <p:spPr>
          <a:xfrm>
            <a:off x="1473200" y="2120899"/>
            <a:ext cx="8001000" cy="4551579"/>
          </a:xfrm>
        </p:spPr>
        <p:txBody>
          <a:bodyPr>
            <a:normAutofit/>
          </a:bodyPr>
          <a:lstStyle/>
          <a:p>
            <a:pPr eaLnBrk="0" fontAlgn="base" hangingPunct="0">
              <a:lnSpc>
                <a:spcPct val="150000"/>
              </a:lnSpc>
              <a:spcBef>
                <a:spcPct val="0"/>
              </a:spcBef>
              <a:spcAft>
                <a:spcPts val="2400"/>
              </a:spcAft>
            </a:pPr>
            <a:r>
              <a:rPr lang="en-US" altLang="en-US" b="1">
                <a:latin typeface="Arial" panose="020B0604020202020204" pitchFamily="34" charset="0"/>
              </a:rPr>
              <a:t>Giving USA 2025: individual giving ↑ 8.2% </a:t>
            </a:r>
          </a:p>
          <a:p>
            <a:pPr eaLnBrk="0" fontAlgn="base" hangingPunct="0">
              <a:lnSpc>
                <a:spcPct val="150000"/>
              </a:lnSpc>
              <a:spcBef>
                <a:spcPct val="0"/>
              </a:spcBef>
              <a:spcAft>
                <a:spcPts val="2400"/>
              </a:spcAft>
            </a:pPr>
            <a:r>
              <a:rPr lang="en-US" altLang="en-US" b="1">
                <a:latin typeface="Arial" panose="020B0604020202020204" pitchFamily="34" charset="0"/>
              </a:rPr>
              <a:t>Religious giving ↓, values-driven causes ↑</a:t>
            </a:r>
          </a:p>
          <a:p>
            <a:pPr eaLnBrk="0" fontAlgn="base" hangingPunct="0">
              <a:lnSpc>
                <a:spcPct val="150000"/>
              </a:lnSpc>
              <a:spcBef>
                <a:spcPct val="0"/>
              </a:spcBef>
              <a:spcAft>
                <a:spcPts val="2400"/>
              </a:spcAft>
            </a:pPr>
            <a:endParaRPr lang="en-US" b="1" i="1">
              <a:solidFill>
                <a:schemeClr val="bg2"/>
              </a:solidFill>
              <a:latin typeface="Arial" panose="020B0604020202020204" pitchFamily="34" charset="0"/>
            </a:endParaRPr>
          </a:p>
          <a:p>
            <a:pPr marL="0" indent="0" algn="ctr" eaLnBrk="0" fontAlgn="base" hangingPunct="0">
              <a:spcBef>
                <a:spcPct val="0"/>
              </a:spcBef>
              <a:spcAft>
                <a:spcPct val="0"/>
              </a:spcAft>
              <a:buNone/>
            </a:pPr>
            <a:r>
              <a:rPr lang="en-US" i="1">
                <a:solidFill>
                  <a:schemeClr val="bg2"/>
                </a:solidFill>
              </a:rPr>
              <a:t>Signal: Donors redirecting faith through</a:t>
            </a:r>
          </a:p>
          <a:p>
            <a:pPr marL="0" indent="0" algn="ctr" eaLnBrk="0" fontAlgn="base" hangingPunct="0">
              <a:spcBef>
                <a:spcPct val="0"/>
              </a:spcBef>
              <a:spcAft>
                <a:spcPct val="0"/>
              </a:spcAft>
              <a:buNone/>
            </a:pPr>
            <a:r>
              <a:rPr lang="en-US" i="1">
                <a:solidFill>
                  <a:schemeClr val="bg2"/>
                </a:solidFill>
              </a:rPr>
              <a:t> values-driven philanthropy</a:t>
            </a:r>
          </a:p>
          <a:p>
            <a:pPr eaLnBrk="0" fontAlgn="base" hangingPunct="0">
              <a:lnSpc>
                <a:spcPct val="150000"/>
              </a:lnSpc>
              <a:spcBef>
                <a:spcPct val="0"/>
              </a:spcBef>
              <a:spcAft>
                <a:spcPts val="2400"/>
              </a:spcAft>
            </a:pPr>
            <a:endParaRPr lang="en-US" i="1">
              <a:solidFill>
                <a:schemeClr val="bg2"/>
              </a:solidFill>
            </a:endParaRPr>
          </a:p>
        </p:txBody>
      </p:sp>
      <p:sp>
        <p:nvSpPr>
          <p:cNvPr id="2" name="Title 1">
            <a:extLst>
              <a:ext uri="{FF2B5EF4-FFF2-40B4-BE49-F238E27FC236}">
                <a16:creationId xmlns:a16="http://schemas.microsoft.com/office/drawing/2014/main" id="{8B02E624-8136-702C-F596-46EA3E655128}"/>
              </a:ext>
            </a:extLst>
          </p:cNvPr>
          <p:cNvSpPr>
            <a:spLocks noGrp="1"/>
          </p:cNvSpPr>
          <p:nvPr>
            <p:ph type="title"/>
          </p:nvPr>
        </p:nvSpPr>
        <p:spPr/>
        <p:txBody>
          <a:bodyPr>
            <a:normAutofit/>
          </a:bodyPr>
          <a:lstStyle/>
          <a:p>
            <a:r>
              <a:rPr lang="en-US"/>
              <a:t>Faith + Data Connection</a:t>
            </a:r>
          </a:p>
        </p:txBody>
      </p:sp>
      <p:sp>
        <p:nvSpPr>
          <p:cNvPr id="5" name="Oval 4">
            <a:extLst>
              <a:ext uri="{FF2B5EF4-FFF2-40B4-BE49-F238E27FC236}">
                <a16:creationId xmlns:a16="http://schemas.microsoft.com/office/drawing/2014/main" id="{CA9A1AE8-1593-5A14-7D00-62212B759DFE}"/>
              </a:ext>
            </a:extLst>
          </p:cNvPr>
          <p:cNvSpPr/>
          <p:nvPr/>
        </p:nvSpPr>
        <p:spPr>
          <a:xfrm>
            <a:off x="9552940" y="2019301"/>
            <a:ext cx="2141220" cy="1219199"/>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5AC19A7-DB3E-6140-0A77-39A92D28CA6D}"/>
              </a:ext>
            </a:extLst>
          </p:cNvPr>
          <p:cNvSpPr txBox="1"/>
          <p:nvPr/>
        </p:nvSpPr>
        <p:spPr>
          <a:xfrm>
            <a:off x="9956800" y="2336512"/>
            <a:ext cx="1333500" cy="58477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a:solidFill>
                  <a:schemeClr val="tx1"/>
                </a:solidFill>
              </a:rPr>
              <a:t>+ DAFs</a:t>
            </a:r>
          </a:p>
          <a:p>
            <a:pPr algn="ctr"/>
            <a:r>
              <a:rPr lang="en-US" sz="1600">
                <a:solidFill>
                  <a:schemeClr val="tx1"/>
                </a:solidFill>
              </a:rPr>
              <a:t>+Bequests</a:t>
            </a:r>
          </a:p>
        </p:txBody>
      </p:sp>
    </p:spTree>
    <p:extLst>
      <p:ext uri="{BB962C8B-B14F-4D97-AF65-F5344CB8AC3E}">
        <p14:creationId xmlns:p14="http://schemas.microsoft.com/office/powerpoint/2010/main" val="18374846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3" end="3"/>
                                            </p:txEl>
                                          </p:spTgt>
                                        </p:tgtEl>
                                      </p:cBhvr>
                                    </p:animEffect>
                                  </p:childTnLst>
                                </p:cTn>
                              </p:par>
                              <p:par>
                                <p:cTn id="18" presetID="31"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p:cTn id="20"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w Religion Images – Browse 414,392 Stock Photos, Vectors, and Video |  Adobe Stock">
            <a:extLst>
              <a:ext uri="{FF2B5EF4-FFF2-40B4-BE49-F238E27FC236}">
                <a16:creationId xmlns:a16="http://schemas.microsoft.com/office/drawing/2014/main" id="{B7E0B445-BFE9-FC2A-C4A6-4575BA958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7528" y="2949808"/>
            <a:ext cx="6229387" cy="34876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575B144-209A-4950-84D2-0B2E01232C0E}"/>
              </a:ext>
            </a:extLst>
          </p:cNvPr>
          <p:cNvSpPr txBox="1"/>
          <p:nvPr/>
        </p:nvSpPr>
        <p:spPr>
          <a:xfrm>
            <a:off x="400050" y="684349"/>
            <a:ext cx="11329988" cy="1969770"/>
          </a:xfrm>
          <a:prstGeom prst="rect">
            <a:avLst/>
          </a:prstGeom>
          <a:noFill/>
        </p:spPr>
        <p:txBody>
          <a:bodyPr wrap="square">
            <a:spAutoFit/>
          </a:bodyPr>
          <a:lstStyle/>
          <a:p>
            <a:pPr algn="ctr">
              <a:spcAft>
                <a:spcPts val="1200"/>
              </a:spcAft>
            </a:pPr>
            <a:r>
              <a:rPr lang="en-US" sz="2800" b="1"/>
              <a:t>Decline in Religious Giving</a:t>
            </a:r>
          </a:p>
          <a:p>
            <a:pPr algn="ctr">
              <a:spcAft>
                <a:spcPts val="1200"/>
              </a:spcAft>
            </a:pPr>
            <a:r>
              <a:rPr lang="en-US" sz="2800"/>
              <a:t>Although still a significant slice of the pie, religious giving declined by </a:t>
            </a:r>
            <a:r>
              <a:rPr lang="en-US" sz="2800" b="1"/>
              <a:t>1%</a:t>
            </a:r>
            <a:r>
              <a:rPr lang="en-US" sz="2800"/>
              <a:t> in real terms, highlighting a long-term downward trend —from 56% in the mid-1980s to just 25% over the past five years.</a:t>
            </a:r>
          </a:p>
        </p:txBody>
      </p:sp>
    </p:spTree>
    <p:extLst>
      <p:ext uri="{BB962C8B-B14F-4D97-AF65-F5344CB8AC3E}">
        <p14:creationId xmlns:p14="http://schemas.microsoft.com/office/powerpoint/2010/main" val="17683502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 y="615667"/>
            <a:ext cx="10972800" cy="1066800"/>
          </a:xfrm>
        </p:spPr>
        <p:txBody>
          <a:bodyPr>
            <a:normAutofit/>
          </a:bodyPr>
          <a:lstStyle/>
          <a:p>
            <a:r>
              <a:rPr lang="en-US">
                <a:latin typeface="Georgia" panose="02040502050405020303" pitchFamily="18" charset="0"/>
              </a:rPr>
              <a:t>     Opportunities and Growth Areas</a:t>
            </a:r>
          </a:p>
        </p:txBody>
      </p:sp>
      <p:sp>
        <p:nvSpPr>
          <p:cNvPr id="3" name="Content Placeholder 2"/>
          <p:cNvSpPr>
            <a:spLocks noGrp="1"/>
          </p:cNvSpPr>
          <p:nvPr>
            <p:ph idx="1"/>
          </p:nvPr>
        </p:nvSpPr>
        <p:spPr>
          <a:xfrm>
            <a:off x="805439" y="1682467"/>
            <a:ext cx="10972800" cy="3868593"/>
          </a:xfrm>
        </p:spPr>
        <p:txBody>
          <a:bodyPr vert="horz" lIns="91440" tIns="45720" rIns="91440" bIns="45720" rtlCol="0" anchor="t">
            <a:normAutofit fontScale="85000" lnSpcReduction="10000"/>
          </a:bodyPr>
          <a:lstStyle/>
          <a:p>
            <a:pPr>
              <a:spcBef>
                <a:spcPts val="0"/>
              </a:spcBef>
              <a:spcAft>
                <a:spcPts val="3000"/>
              </a:spcAft>
              <a:buFont typeface="Wingdings" panose="05000000000000000000" pitchFamily="2" charset="2"/>
              <a:buChar char="á"/>
            </a:pPr>
            <a:r>
              <a:rPr lang="en-US" sz="3300"/>
              <a:t> </a:t>
            </a:r>
            <a:r>
              <a:rPr lang="en-US" sz="3300" b="1"/>
              <a:t>Human Services Holds #2 Subsector Spot</a:t>
            </a:r>
            <a:endParaRPr lang="en-US" sz="3300"/>
          </a:p>
          <a:p>
            <a:pPr>
              <a:spcBef>
                <a:spcPts val="0"/>
              </a:spcBef>
              <a:spcAft>
                <a:spcPts val="3000"/>
              </a:spcAft>
              <a:buFont typeface="Wingdings" panose="05000000000000000000" pitchFamily="2" charset="2"/>
              <a:buChar char="á"/>
            </a:pPr>
            <a:r>
              <a:rPr lang="en-US" sz="3300"/>
              <a:t> </a:t>
            </a:r>
            <a:r>
              <a:rPr lang="en-US" sz="3300" b="1"/>
              <a:t>Human Services giving</a:t>
            </a:r>
            <a:r>
              <a:rPr lang="en-US" sz="3300"/>
              <a:t>: $91.15B (↑ 5% current, ↑ 2% real). </a:t>
            </a:r>
          </a:p>
          <a:p>
            <a:pPr>
              <a:spcBef>
                <a:spcPts val="0"/>
              </a:spcBef>
              <a:spcAft>
                <a:spcPts val="3000"/>
              </a:spcAft>
              <a:buFont typeface="Wingdings" panose="05000000000000000000" pitchFamily="2" charset="2"/>
              <a:buChar char="á"/>
            </a:pPr>
            <a:r>
              <a:rPr lang="en-US" sz="3300" b="1"/>
              <a:t>Corporate and Foundation Giving Poised for </a:t>
            </a:r>
            <a:br>
              <a:rPr lang="en-US" sz="3300" b="1"/>
            </a:br>
            <a:r>
              <a:rPr lang="en-US" sz="3300" b="1"/>
              <a:t> Continued Growth</a:t>
            </a:r>
          </a:p>
          <a:p>
            <a:pPr marL="0" indent="0" algn="ctr">
              <a:spcBef>
                <a:spcPts val="0"/>
              </a:spcBef>
              <a:spcAft>
                <a:spcPts val="3000"/>
              </a:spcAft>
              <a:buNone/>
            </a:pPr>
            <a:r>
              <a:rPr lang="en-US" b="1">
                <a:solidFill>
                  <a:schemeClr val="bg2"/>
                </a:solidFill>
              </a:rPr>
              <a:t>Major Gift Tip</a:t>
            </a:r>
            <a:r>
              <a:rPr lang="en-US">
                <a:solidFill>
                  <a:schemeClr val="bg2"/>
                </a:solidFill>
              </a:rPr>
              <a:t>: Funders are looking for </a:t>
            </a:r>
            <a:r>
              <a:rPr lang="en-US" b="1">
                <a:solidFill>
                  <a:schemeClr val="bg2"/>
                </a:solidFill>
              </a:rPr>
              <a:t>impact-driven programs</a:t>
            </a:r>
            <a:r>
              <a:rPr lang="en-US">
                <a:solidFill>
                  <a:schemeClr val="bg2"/>
                </a:solidFill>
              </a:rPr>
              <a:t>, so it’s essential to </a:t>
            </a:r>
            <a:r>
              <a:rPr lang="en-US" b="1">
                <a:solidFill>
                  <a:schemeClr val="bg2"/>
                </a:solidFill>
              </a:rPr>
              <a:t>demonstrate measurable outcomes</a:t>
            </a:r>
            <a:r>
              <a:rPr lang="en-US">
                <a:solidFill>
                  <a:schemeClr val="bg2"/>
                </a:solidFill>
              </a:rPr>
              <a:t> and how investments support long-term systemic change. Tell </a:t>
            </a:r>
            <a:r>
              <a:rPr lang="en-US" b="1">
                <a:solidFill>
                  <a:schemeClr val="bg2"/>
                </a:solidFill>
              </a:rPr>
              <a:t>human-centered stories </a:t>
            </a:r>
            <a:r>
              <a:rPr lang="en-US">
                <a:solidFill>
                  <a:schemeClr val="bg2"/>
                </a:solidFill>
              </a:rPr>
              <a:t>&amp; show measurable outcomes clearly.</a:t>
            </a:r>
            <a:endParaRPr lang="en-US" b="1"/>
          </a:p>
        </p:txBody>
      </p:sp>
      <p:pic>
        <p:nvPicPr>
          <p:cNvPr id="6" name="Graphic 5" descr="Magnifying glass with solid fill">
            <a:extLst>
              <a:ext uri="{FF2B5EF4-FFF2-40B4-BE49-F238E27FC236}">
                <a16:creationId xmlns:a16="http://schemas.microsoft.com/office/drawing/2014/main" id="{A821475A-E36D-48BA-B53C-6B57E36D69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295566">
            <a:off x="176901" y="531284"/>
            <a:ext cx="974282" cy="974282"/>
          </a:xfrm>
          <a:prstGeom prst="rect">
            <a:avLst/>
          </a:prstGeom>
        </p:spPr>
      </p:pic>
    </p:spTree>
    <p:extLst>
      <p:ext uri="{BB962C8B-B14F-4D97-AF65-F5344CB8AC3E}">
        <p14:creationId xmlns:p14="http://schemas.microsoft.com/office/powerpoint/2010/main" val="28239098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317" y="653037"/>
            <a:ext cx="5105039" cy="1066800"/>
          </a:xfrm>
        </p:spPr>
        <p:txBody>
          <a:bodyPr>
            <a:normAutofit fontScale="90000"/>
          </a:bodyPr>
          <a:lstStyle/>
          <a:p>
            <a:r>
              <a:rPr lang="en-US">
                <a:solidFill>
                  <a:srgbClr val="008000"/>
                </a:solidFill>
              </a:rPr>
              <a:t>Ladder of Effectiveness</a:t>
            </a:r>
          </a:p>
        </p:txBody>
      </p:sp>
      <p:sp>
        <p:nvSpPr>
          <p:cNvPr id="3" name="Content Placeholder 2"/>
          <p:cNvSpPr>
            <a:spLocks noGrp="1"/>
          </p:cNvSpPr>
          <p:nvPr>
            <p:ph idx="1"/>
          </p:nvPr>
        </p:nvSpPr>
        <p:spPr>
          <a:xfrm>
            <a:off x="1351128" y="122830"/>
            <a:ext cx="10740788" cy="6612340"/>
          </a:xfrm>
        </p:spPr>
        <p:txBody>
          <a:bodyPr>
            <a:normAutofit/>
          </a:bodyPr>
          <a:lstStyle/>
          <a:p>
            <a:pPr marL="5254625" lvl="7" indent="-163513">
              <a:lnSpc>
                <a:spcPct val="80000"/>
              </a:lnSpc>
              <a:spcAft>
                <a:spcPts val="600"/>
              </a:spcAft>
              <a:buFont typeface="Wingdings 2" panose="05020102010507070707" pitchFamily="18" charset="2"/>
              <a:buChar char=""/>
              <a:defRPr/>
            </a:pPr>
            <a:r>
              <a:rPr lang="en-US" sz="2400"/>
              <a:t> </a:t>
            </a:r>
            <a:r>
              <a:rPr lang="en-US" sz="3600" b="1"/>
              <a:t>Personal: face-to-face</a:t>
            </a:r>
            <a:endParaRPr lang="en-US" sz="3200" b="1"/>
          </a:p>
          <a:p>
            <a:pPr marL="4803775" lvl="5" indent="68263">
              <a:lnSpc>
                <a:spcPct val="80000"/>
              </a:lnSpc>
              <a:spcAft>
                <a:spcPts val="600"/>
              </a:spcAft>
              <a:buFont typeface="Wingdings 2" panose="05020102010507070707" pitchFamily="18" charset="2"/>
              <a:buChar char=""/>
              <a:defRPr/>
            </a:pPr>
            <a:r>
              <a:rPr lang="en-US" sz="2400"/>
              <a:t> </a:t>
            </a:r>
            <a:r>
              <a:rPr lang="en-US" sz="2800"/>
              <a:t>Personal letter</a:t>
            </a:r>
            <a:endParaRPr lang="en-US" sz="2400"/>
          </a:p>
          <a:p>
            <a:pPr marL="4681538" lvl="8" indent="-163513">
              <a:lnSpc>
                <a:spcPct val="80000"/>
              </a:lnSpc>
              <a:spcAft>
                <a:spcPts val="600"/>
              </a:spcAft>
              <a:buFont typeface="Wingdings 2" panose="05020102010507070707" pitchFamily="18" charset="2"/>
              <a:buChar char=""/>
              <a:defRPr/>
            </a:pPr>
            <a:r>
              <a:rPr lang="en-US" sz="2600"/>
              <a:t>With telephone follow-up</a:t>
            </a:r>
          </a:p>
          <a:p>
            <a:pPr marL="4462463" lvl="8" indent="-341313">
              <a:lnSpc>
                <a:spcPct val="80000"/>
              </a:lnSpc>
              <a:spcAft>
                <a:spcPts val="600"/>
              </a:spcAft>
              <a:buFont typeface="Wingdings 2" panose="05020102010507070707" pitchFamily="18" charset="2"/>
              <a:buChar char=""/>
              <a:defRPr/>
            </a:pPr>
            <a:r>
              <a:rPr lang="en-US" sz="2600"/>
              <a:t>Without telephone follow-up</a:t>
            </a:r>
          </a:p>
          <a:p>
            <a:pPr marL="3998913" lvl="3" indent="-109538">
              <a:lnSpc>
                <a:spcPct val="80000"/>
              </a:lnSpc>
              <a:spcAft>
                <a:spcPts val="600"/>
              </a:spcAft>
              <a:buFont typeface="Wingdings 2" panose="05020102010507070707" pitchFamily="18" charset="2"/>
              <a:buChar char=""/>
              <a:defRPr/>
            </a:pPr>
            <a:r>
              <a:rPr lang="en-US" sz="2400"/>
              <a:t> Personal telephone</a:t>
            </a:r>
          </a:p>
          <a:p>
            <a:pPr lvl="8">
              <a:lnSpc>
                <a:spcPct val="80000"/>
              </a:lnSpc>
              <a:spcAft>
                <a:spcPts val="600"/>
              </a:spcAft>
              <a:buFont typeface="Wingdings 2" panose="05020102010507070707" pitchFamily="18" charset="2"/>
              <a:buChar char=""/>
              <a:defRPr/>
            </a:pPr>
            <a:r>
              <a:rPr lang="en-US" sz="2400"/>
              <a:t> </a:t>
            </a:r>
            <a:r>
              <a:rPr lang="en-US" sz="2200"/>
              <a:t>With letter follow-up</a:t>
            </a:r>
          </a:p>
          <a:p>
            <a:pPr lvl="7">
              <a:lnSpc>
                <a:spcPct val="80000"/>
              </a:lnSpc>
              <a:spcAft>
                <a:spcPts val="600"/>
              </a:spcAft>
              <a:buFont typeface="Wingdings 2" panose="05020102010507070707" pitchFamily="18" charset="2"/>
              <a:buChar char=""/>
              <a:defRPr/>
            </a:pPr>
            <a:r>
              <a:rPr lang="en-US" sz="2200"/>
              <a:t> Without letter follow-up</a:t>
            </a:r>
          </a:p>
          <a:p>
            <a:pPr lvl="6">
              <a:lnSpc>
                <a:spcPct val="80000"/>
              </a:lnSpc>
              <a:spcAft>
                <a:spcPts val="600"/>
              </a:spcAft>
              <a:buFont typeface="Wingdings 2" panose="05020102010507070707" pitchFamily="18" charset="2"/>
              <a:buChar char=""/>
              <a:defRPr/>
            </a:pPr>
            <a:r>
              <a:rPr lang="en-US" sz="2000"/>
              <a:t>  Personalized letter-Internet</a:t>
            </a:r>
          </a:p>
          <a:p>
            <a:pPr lvl="5">
              <a:lnSpc>
                <a:spcPct val="80000"/>
              </a:lnSpc>
              <a:spcAft>
                <a:spcPts val="600"/>
              </a:spcAft>
              <a:buFont typeface="Wingdings 2" panose="05020102010507070707" pitchFamily="18" charset="2"/>
              <a:buChar char=""/>
              <a:defRPr/>
            </a:pPr>
            <a:r>
              <a:rPr lang="en-US" sz="2000"/>
              <a:t>  Telephone solicitation/ phonathon</a:t>
            </a:r>
          </a:p>
          <a:p>
            <a:pPr lvl="4">
              <a:lnSpc>
                <a:spcPct val="80000"/>
              </a:lnSpc>
              <a:spcAft>
                <a:spcPts val="600"/>
              </a:spcAft>
              <a:buFont typeface="Wingdings 2" panose="05020102010507070707" pitchFamily="18" charset="2"/>
              <a:buChar char=""/>
              <a:defRPr/>
            </a:pPr>
            <a:r>
              <a:rPr lang="en-US" sz="2400"/>
              <a:t>  </a:t>
            </a:r>
            <a:r>
              <a:rPr lang="en-US" sz="1800"/>
              <a:t>Impersonal letter/ direct mail/ Internet</a:t>
            </a:r>
          </a:p>
          <a:p>
            <a:pPr lvl="3">
              <a:lnSpc>
                <a:spcPct val="80000"/>
              </a:lnSpc>
              <a:spcAft>
                <a:spcPts val="600"/>
              </a:spcAft>
              <a:buFont typeface="Wingdings 2" panose="05020102010507070707" pitchFamily="18" charset="2"/>
              <a:buChar char=""/>
              <a:defRPr/>
            </a:pPr>
            <a:r>
              <a:rPr lang="en-US" sz="2400"/>
              <a:t>  </a:t>
            </a:r>
            <a:r>
              <a:rPr lang="en-US" sz="1800"/>
              <a:t>Impersonal telephone/ telemarketing</a:t>
            </a:r>
          </a:p>
          <a:p>
            <a:pPr lvl="2">
              <a:lnSpc>
                <a:spcPct val="80000"/>
              </a:lnSpc>
              <a:spcAft>
                <a:spcPts val="600"/>
              </a:spcAft>
              <a:buFont typeface="Wingdings 2" panose="05020102010507070707" pitchFamily="18" charset="2"/>
              <a:buChar char=""/>
              <a:defRPr/>
            </a:pPr>
            <a:r>
              <a:rPr lang="en-US"/>
              <a:t>  </a:t>
            </a:r>
            <a:r>
              <a:rPr lang="en-US" sz="1800"/>
              <a:t>Fundraising benefit/ special event</a:t>
            </a:r>
          </a:p>
          <a:p>
            <a:pPr marL="754063" lvl="1" indent="-342900">
              <a:lnSpc>
                <a:spcPct val="80000"/>
              </a:lnSpc>
              <a:spcAft>
                <a:spcPts val="600"/>
              </a:spcAft>
              <a:buFont typeface="Wingdings 2" panose="05020102010507070707" pitchFamily="18" charset="2"/>
              <a:buChar char=""/>
              <a:defRPr/>
            </a:pPr>
            <a:r>
              <a:rPr lang="en-US" sz="2400"/>
              <a:t> </a:t>
            </a:r>
            <a:r>
              <a:rPr lang="en-US" sz="1600"/>
              <a:t>Door-to-door</a:t>
            </a:r>
          </a:p>
          <a:p>
            <a:pPr marL="452437" indent="-342900">
              <a:lnSpc>
                <a:spcPct val="80000"/>
              </a:lnSpc>
              <a:spcAft>
                <a:spcPts val="600"/>
              </a:spcAft>
              <a:buFont typeface="Wingdings 2" panose="05020102010507070707" pitchFamily="18" charset="2"/>
              <a:buChar char=""/>
              <a:defRPr/>
            </a:pPr>
            <a:r>
              <a:rPr lang="en-US" sz="2400"/>
              <a:t> </a:t>
            </a:r>
            <a:r>
              <a:rPr lang="en-US" sz="1600"/>
              <a:t>Media/advertising/Internet</a:t>
            </a:r>
            <a:endParaRPr lang="en-US" sz="2400"/>
          </a:p>
        </p:txBody>
      </p:sp>
    </p:spTree>
    <p:extLst>
      <p:ext uri="{BB962C8B-B14F-4D97-AF65-F5344CB8AC3E}">
        <p14:creationId xmlns:p14="http://schemas.microsoft.com/office/powerpoint/2010/main" val="20214527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023" y="242766"/>
            <a:ext cx="10972800" cy="795296"/>
          </a:xfrm>
        </p:spPr>
        <p:txBody>
          <a:bodyPr>
            <a:normAutofit/>
          </a:bodyPr>
          <a:lstStyle/>
          <a:p>
            <a:r>
              <a:rPr lang="en-US" sz="4000">
                <a:latin typeface="Georgia" panose="02040502050405020303" pitchFamily="18" charset="0"/>
              </a:rPr>
              <a:t>Hi there! </a:t>
            </a:r>
          </a:p>
        </p:txBody>
      </p:sp>
      <p:sp>
        <p:nvSpPr>
          <p:cNvPr id="3" name="Content Placeholder 2"/>
          <p:cNvSpPr>
            <a:spLocks noGrp="1"/>
          </p:cNvSpPr>
          <p:nvPr>
            <p:ph idx="1"/>
          </p:nvPr>
        </p:nvSpPr>
        <p:spPr>
          <a:xfrm>
            <a:off x="127263" y="1271588"/>
            <a:ext cx="10057710" cy="4978454"/>
          </a:xfrm>
        </p:spPr>
        <p:txBody>
          <a:bodyPr>
            <a:normAutofit fontScale="55000" lnSpcReduction="20000"/>
          </a:bodyPr>
          <a:lstStyle/>
          <a:p>
            <a:pPr marL="0" indent="0">
              <a:spcAft>
                <a:spcPts val="1200"/>
              </a:spcAft>
              <a:buNone/>
            </a:pPr>
            <a:r>
              <a:rPr lang="en-US" sz="3600" i="1">
                <a:solidFill>
                  <a:schemeClr val="accent2"/>
                </a:solidFill>
              </a:rPr>
              <a:t>   Leigh Ann Jacobson, CFRE Professional Biography:</a:t>
            </a:r>
            <a:endParaRPr lang="en-US" sz="1700" i="1">
              <a:solidFill>
                <a:schemeClr val="accent2"/>
              </a:solidFill>
            </a:endParaRPr>
          </a:p>
          <a:p>
            <a:pPr marL="682625" indent="-165100">
              <a:lnSpc>
                <a:spcPct val="120000"/>
              </a:lnSpc>
              <a:spcAft>
                <a:spcPts val="1200"/>
              </a:spcAft>
              <a:buFont typeface="Arial" panose="020B0604020202020204" pitchFamily="34" charset="0"/>
              <a:buChar char="•"/>
            </a:pPr>
            <a:r>
              <a:rPr lang="en-US" sz="2900"/>
              <a:t>Founder &amp; Principal Consultant of Jacobson Group Consulting with over 25+ years of experience</a:t>
            </a:r>
          </a:p>
          <a:p>
            <a:pPr marL="682625" indent="-165100">
              <a:lnSpc>
                <a:spcPct val="120000"/>
              </a:lnSpc>
              <a:spcAft>
                <a:spcPts val="1200"/>
              </a:spcAft>
              <a:buFont typeface="Arial" panose="020B0604020202020204" pitchFamily="34" charset="0"/>
              <a:buChar char="•"/>
            </a:pPr>
            <a:r>
              <a:rPr lang="en-US" sz="2900"/>
              <a:t>Philanthropy executive and practitioner (Greater Chicago)</a:t>
            </a:r>
          </a:p>
          <a:p>
            <a:pPr marL="682625" indent="-165100">
              <a:lnSpc>
                <a:spcPct val="120000"/>
              </a:lnSpc>
              <a:spcAft>
                <a:spcPts val="1200"/>
              </a:spcAft>
              <a:buFont typeface="Arial" panose="020B0604020202020204" pitchFamily="34" charset="0"/>
              <a:buChar char="•"/>
            </a:pPr>
            <a:r>
              <a:rPr lang="en-US" sz="2900"/>
              <a:t>Keynote and plenary speaker on leadership, nonprofit management, and fundraising topics</a:t>
            </a:r>
          </a:p>
          <a:p>
            <a:pPr marL="682625" indent="-165100">
              <a:lnSpc>
                <a:spcPct val="120000"/>
              </a:lnSpc>
              <a:spcAft>
                <a:spcPts val="1200"/>
              </a:spcAft>
              <a:buFont typeface="Arial" panose="020B0604020202020204" pitchFamily="34" charset="0"/>
              <a:buChar char="•"/>
            </a:pPr>
            <a:r>
              <a:rPr lang="en-US" sz="2900"/>
              <a:t>Accomplished fundraiser with a track record of securing seven-figure gifts </a:t>
            </a:r>
          </a:p>
          <a:p>
            <a:pPr marL="682625" indent="-165100">
              <a:lnSpc>
                <a:spcPct val="120000"/>
              </a:lnSpc>
              <a:spcAft>
                <a:spcPts val="1200"/>
              </a:spcAft>
              <a:buFont typeface="Arial" panose="020B0604020202020204" pitchFamily="34" charset="0"/>
              <a:buChar char="•"/>
            </a:pPr>
            <a:r>
              <a:rPr lang="en-US" sz="2900"/>
              <a:t>Niche in helping nonprofits with limited resources make an extensive impact</a:t>
            </a:r>
          </a:p>
          <a:p>
            <a:pPr marL="682625" indent="-165100">
              <a:lnSpc>
                <a:spcPct val="120000"/>
              </a:lnSpc>
              <a:spcAft>
                <a:spcPts val="1200"/>
              </a:spcAft>
              <a:buFont typeface="Arial" panose="020B0604020202020204" pitchFamily="34" charset="0"/>
              <a:buChar char="•"/>
            </a:pPr>
            <a:r>
              <a:rPr lang="en-US" sz="2900"/>
              <a:t>Decades of board level leadership with AFP (Association of Fundraising Professionals)</a:t>
            </a:r>
          </a:p>
          <a:p>
            <a:pPr marL="682625" indent="-165100">
              <a:lnSpc>
                <a:spcPct val="120000"/>
              </a:lnSpc>
              <a:spcAft>
                <a:spcPts val="1200"/>
              </a:spcAft>
              <a:buFont typeface="Arial" panose="020B0604020202020204" pitchFamily="34" charset="0"/>
              <a:buChar char="•"/>
            </a:pPr>
            <a:r>
              <a:rPr lang="en-US" sz="2900"/>
              <a:t>University of Notre Dame, Mendoza College of Business, Certificate in Executive Management and Yellow Belt Lean Six Sigma; Arcadia University, M.A. English; King's College, B.A. English</a:t>
            </a:r>
          </a:p>
        </p:txBody>
      </p:sp>
      <p:pic>
        <p:nvPicPr>
          <p:cNvPr id="5" name="Picture 4">
            <a:extLst>
              <a:ext uri="{FF2B5EF4-FFF2-40B4-BE49-F238E27FC236}">
                <a16:creationId xmlns:a16="http://schemas.microsoft.com/office/drawing/2014/main" id="{2E641B77-965A-4004-9FA8-9A50924D84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31" t="2559" r="1596" b="29273"/>
          <a:stretch/>
        </p:blipFill>
        <p:spPr>
          <a:xfrm>
            <a:off x="10052821" y="136086"/>
            <a:ext cx="2011916" cy="211988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518960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6405" y="2069367"/>
            <a:ext cx="11294170" cy="4618036"/>
          </a:xfrm>
        </p:spPr>
        <p:txBody>
          <a:bodyPr vert="horz" lIns="91440" tIns="45720" rIns="91440" bIns="45720" rtlCol="0" anchor="t">
            <a:normAutofit/>
          </a:bodyPr>
          <a:lstStyle/>
          <a:p>
            <a:pPr marL="109220" indent="0">
              <a:spcBef>
                <a:spcPts val="0"/>
              </a:spcBef>
              <a:spcAft>
                <a:spcPts val="1200"/>
              </a:spcAft>
              <a:buNone/>
            </a:pPr>
            <a:r>
              <a:rPr lang="en-US" sz="2400"/>
              <a:t>🔹 </a:t>
            </a:r>
            <a:r>
              <a:rPr lang="en-US" sz="2400" b="1"/>
              <a:t>Assess &amp; Align</a:t>
            </a:r>
            <a:r>
              <a:rPr lang="en-US" sz="2400"/>
              <a:t> – Evaluate current funding strategies and align with </a:t>
            </a:r>
            <a:br>
              <a:rPr lang="en-US" sz="2400"/>
            </a:br>
            <a:r>
              <a:rPr lang="en-US" sz="2400"/>
              <a:t>donor interests.</a:t>
            </a:r>
            <a:endParaRPr lang="en-US"/>
          </a:p>
          <a:p>
            <a:pPr marL="109728" indent="0">
              <a:spcBef>
                <a:spcPts val="0"/>
              </a:spcBef>
              <a:spcAft>
                <a:spcPts val="1200"/>
              </a:spcAft>
              <a:buNone/>
            </a:pPr>
            <a:r>
              <a:rPr lang="en-US" sz="2400"/>
              <a:t>🔹 </a:t>
            </a:r>
            <a:r>
              <a:rPr lang="en-US" sz="2400" b="1"/>
              <a:t>Diversify Funding</a:t>
            </a:r>
            <a:r>
              <a:rPr lang="en-US" sz="2400"/>
              <a:t> – Expand revenue streams through foundation grants, corporate partnerships, and community-driven giving circles.</a:t>
            </a:r>
          </a:p>
          <a:p>
            <a:pPr marL="109728" indent="0">
              <a:spcBef>
                <a:spcPts val="0"/>
              </a:spcBef>
              <a:spcAft>
                <a:spcPts val="1200"/>
              </a:spcAft>
              <a:buNone/>
            </a:pPr>
            <a:r>
              <a:rPr lang="en-US" sz="2400"/>
              <a:t>🔹 </a:t>
            </a:r>
            <a:r>
              <a:rPr lang="en-US" sz="2400" b="1"/>
              <a:t>Strengthen Storytelling</a:t>
            </a:r>
            <a:r>
              <a:rPr lang="en-US" sz="2400"/>
              <a:t> – Use impact-driven narratives to connect with donors and showcase transformational change.</a:t>
            </a:r>
          </a:p>
          <a:p>
            <a:pPr marL="109728" indent="0">
              <a:spcBef>
                <a:spcPts val="0"/>
              </a:spcBef>
              <a:spcAft>
                <a:spcPts val="1200"/>
              </a:spcAft>
              <a:buNone/>
            </a:pPr>
            <a:r>
              <a:rPr lang="en-US" sz="2400"/>
              <a:t>🔹 </a:t>
            </a:r>
            <a:r>
              <a:rPr lang="en-US" sz="2400" b="1"/>
              <a:t>Deepen Donor Engagement</a:t>
            </a:r>
            <a:r>
              <a:rPr lang="en-US" sz="2400"/>
              <a:t> – Build relationships through personalized stewardship and exclusive donor experiences.</a:t>
            </a:r>
          </a:p>
          <a:p>
            <a:pPr marL="109728" indent="0">
              <a:spcBef>
                <a:spcPts val="0"/>
              </a:spcBef>
              <a:spcAft>
                <a:spcPts val="1200"/>
              </a:spcAft>
              <a:buNone/>
            </a:pPr>
            <a:r>
              <a:rPr lang="en-US" sz="2400"/>
              <a:t>🔹 </a:t>
            </a:r>
            <a:r>
              <a:rPr lang="en-US" sz="2400" b="1"/>
              <a:t>Leverage Digital Tools</a:t>
            </a:r>
            <a:r>
              <a:rPr lang="en-US" sz="2400"/>
              <a:t> – Maximize online giving, social media campaigns, and virtual events to reach new supporters</a:t>
            </a:r>
            <a:r>
              <a:rPr lang="en-US"/>
              <a:t>.</a:t>
            </a:r>
          </a:p>
        </p:txBody>
      </p:sp>
      <p:sp>
        <p:nvSpPr>
          <p:cNvPr id="2" name="Title 1"/>
          <p:cNvSpPr>
            <a:spLocks noGrp="1"/>
          </p:cNvSpPr>
          <p:nvPr>
            <p:ph type="title"/>
          </p:nvPr>
        </p:nvSpPr>
        <p:spPr>
          <a:xfrm>
            <a:off x="446405" y="750244"/>
            <a:ext cx="11417700" cy="785814"/>
          </a:xfrm>
        </p:spPr>
        <p:txBody>
          <a:bodyPr>
            <a:normAutofit fontScale="90000"/>
          </a:bodyPr>
          <a:lstStyle/>
          <a:p>
            <a:r>
              <a:rPr lang="en-US">
                <a:latin typeface="Georgia" panose="02040502050405020303" pitchFamily="18" charset="0"/>
              </a:rPr>
              <a:t>Action Steps: Turning Insights into Impact</a:t>
            </a:r>
          </a:p>
        </p:txBody>
      </p:sp>
    </p:spTree>
    <p:extLst>
      <p:ext uri="{BB962C8B-B14F-4D97-AF65-F5344CB8AC3E}">
        <p14:creationId xmlns:p14="http://schemas.microsoft.com/office/powerpoint/2010/main" val="1388027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15" y="2268310"/>
            <a:ext cx="11294170" cy="3635397"/>
          </a:xfrm>
        </p:spPr>
        <p:txBody>
          <a:bodyPr>
            <a:normAutofit/>
          </a:bodyPr>
          <a:lstStyle/>
          <a:p>
            <a:pPr marL="109728" indent="0" algn="ctr">
              <a:spcBef>
                <a:spcPts val="0"/>
              </a:spcBef>
              <a:spcAft>
                <a:spcPts val="3000"/>
              </a:spcAft>
              <a:buNone/>
            </a:pPr>
            <a:r>
              <a:rPr lang="en-US"/>
              <a:t>Generosity is not fleeting — it’s sustained commitment.</a:t>
            </a:r>
          </a:p>
          <a:p>
            <a:pPr marL="109728" indent="0" algn="ctr">
              <a:spcBef>
                <a:spcPts val="0"/>
              </a:spcBef>
              <a:spcAft>
                <a:spcPts val="3000"/>
              </a:spcAft>
              <a:buNone/>
            </a:pPr>
            <a:r>
              <a:rPr lang="en-US"/>
              <a:t>Donors want impact, outcomes, and systemic change.</a:t>
            </a:r>
          </a:p>
          <a:p>
            <a:pPr marL="109728" indent="0" algn="ctr">
              <a:spcBef>
                <a:spcPts val="0"/>
              </a:spcBef>
              <a:spcAft>
                <a:spcPts val="3000"/>
              </a:spcAft>
              <a:buNone/>
            </a:pPr>
            <a:r>
              <a:rPr lang="en-US" b="1">
                <a:solidFill>
                  <a:schemeClr val="bg2"/>
                </a:solidFill>
              </a:rPr>
              <a:t>Major gifts</a:t>
            </a:r>
            <a:r>
              <a:rPr lang="en-US">
                <a:solidFill>
                  <a:schemeClr val="bg2"/>
                </a:solidFill>
              </a:rPr>
              <a:t>: donor investment requires deep trust and vision/values alignment.</a:t>
            </a:r>
          </a:p>
          <a:p>
            <a:pPr marL="109728" indent="0" algn="ctr">
              <a:spcBef>
                <a:spcPts val="0"/>
              </a:spcBef>
              <a:spcAft>
                <a:spcPts val="3000"/>
              </a:spcAft>
              <a:buNone/>
            </a:pPr>
            <a:r>
              <a:rPr lang="en-US"/>
              <a:t>Donors want their giving to be discipleship in action.</a:t>
            </a:r>
            <a:endParaRPr lang="en-US" sz="2300"/>
          </a:p>
        </p:txBody>
      </p:sp>
      <p:sp>
        <p:nvSpPr>
          <p:cNvPr id="2" name="Title 1"/>
          <p:cNvSpPr>
            <a:spLocks noGrp="1"/>
          </p:cNvSpPr>
          <p:nvPr>
            <p:ph type="title"/>
          </p:nvPr>
        </p:nvSpPr>
        <p:spPr>
          <a:xfrm>
            <a:off x="448915" y="746787"/>
            <a:ext cx="11294170" cy="785814"/>
          </a:xfrm>
        </p:spPr>
        <p:txBody>
          <a:bodyPr>
            <a:noAutofit/>
          </a:bodyPr>
          <a:lstStyle/>
          <a:p>
            <a:r>
              <a:rPr lang="en-US" sz="3200">
                <a:latin typeface="Georgia" panose="02040502050405020303" pitchFamily="18" charset="0"/>
              </a:rPr>
              <a:t>Key Takeaways: Values-driven Philanthropic Growth</a:t>
            </a:r>
          </a:p>
        </p:txBody>
      </p:sp>
    </p:spTree>
    <p:extLst>
      <p:ext uri="{BB962C8B-B14F-4D97-AF65-F5344CB8AC3E}">
        <p14:creationId xmlns:p14="http://schemas.microsoft.com/office/powerpoint/2010/main" val="32986315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76300" y="929750"/>
            <a:ext cx="10439400" cy="4998499"/>
          </a:xfrm>
        </p:spPr>
        <p:txBody>
          <a:bodyPr>
            <a:normAutofit/>
          </a:bodyPr>
          <a:lstStyle/>
          <a:p>
            <a:pPr marL="1200150" lvl="2" indent="-285750">
              <a:buFontTx/>
              <a:buChar char="-"/>
            </a:pPr>
            <a:endParaRPr lang="en-US" sz="1500"/>
          </a:p>
          <a:p>
            <a:pPr marL="285750" indent="-285750">
              <a:buFontTx/>
              <a:buChar char="-"/>
            </a:pPr>
            <a:endParaRPr lang="en-US" sz="1800"/>
          </a:p>
          <a:p>
            <a:pPr marL="285750" indent="-285750">
              <a:buFontTx/>
              <a:buChar char="-"/>
            </a:pPr>
            <a:endParaRPr lang="en-US" sz="1800"/>
          </a:p>
          <a:p>
            <a:pPr marL="285750" indent="-285750">
              <a:buFontTx/>
              <a:buChar char="-"/>
            </a:pPr>
            <a:endParaRPr lang="en-US" sz="1800"/>
          </a:p>
          <a:p>
            <a:pPr marL="0" lvl="1" indent="0" algn="ctr">
              <a:buNone/>
            </a:pPr>
            <a:r>
              <a:rPr lang="en-US" sz="5400" b="1" i="1">
                <a:solidFill>
                  <a:schemeClr val="accent1"/>
                </a:solidFill>
                <a:latin typeface="Georgia" panose="02040502050405020303" pitchFamily="18" charset="0"/>
              </a:rPr>
              <a:t>“</a:t>
            </a:r>
            <a:r>
              <a:rPr lang="en-US" sz="3200" b="1" i="1">
                <a:latin typeface="Georgia" panose="02040502050405020303" pitchFamily="18" charset="0"/>
              </a:rPr>
              <a:t>Focus on the people first, not the numbers, </a:t>
            </a:r>
          </a:p>
          <a:p>
            <a:pPr marL="0" lvl="1" indent="0" algn="ctr">
              <a:buNone/>
            </a:pPr>
            <a:r>
              <a:rPr lang="en-US" sz="3200" b="1" i="1">
                <a:latin typeface="Georgia" panose="02040502050405020303" pitchFamily="18" charset="0"/>
              </a:rPr>
              <a:t>and the numbers will take care of themselves.</a:t>
            </a:r>
            <a:r>
              <a:rPr lang="en-US" sz="5400" b="1" i="1">
                <a:solidFill>
                  <a:schemeClr val="accent1"/>
                </a:solidFill>
                <a:latin typeface="Georgia" panose="02040502050405020303" pitchFamily="18" charset="0"/>
              </a:rPr>
              <a:t>”</a:t>
            </a:r>
            <a:r>
              <a:rPr lang="en-US" sz="3200" b="1" i="1">
                <a:latin typeface="Georgia" panose="02040502050405020303" pitchFamily="18" charset="0"/>
              </a:rPr>
              <a:t> </a:t>
            </a:r>
          </a:p>
          <a:p>
            <a:pPr marL="0" indent="0">
              <a:buNone/>
            </a:pPr>
            <a:endParaRPr lang="en-US" sz="1800"/>
          </a:p>
        </p:txBody>
      </p:sp>
    </p:spTree>
    <p:extLst>
      <p:ext uri="{BB962C8B-B14F-4D97-AF65-F5344CB8AC3E}">
        <p14:creationId xmlns:p14="http://schemas.microsoft.com/office/powerpoint/2010/main" val="36128681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FA65B-76CD-5D76-3683-15101F8F3D77}"/>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54C6A946-6640-E9ED-E19E-0EBA70916E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296" y="1681164"/>
            <a:ext cx="11289408" cy="504493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AE2DEEF-F381-E482-C5BF-FF528AC795C5}"/>
              </a:ext>
            </a:extLst>
          </p:cNvPr>
          <p:cNvSpPr>
            <a:spLocks noGrp="1"/>
          </p:cNvSpPr>
          <p:nvPr>
            <p:ph idx="1"/>
          </p:nvPr>
        </p:nvSpPr>
        <p:spPr>
          <a:xfrm>
            <a:off x="2590800" y="1943101"/>
            <a:ext cx="9149904" cy="4795694"/>
          </a:xfrm>
        </p:spPr>
        <p:txBody>
          <a:bodyPr>
            <a:normAutofit lnSpcReduction="10000"/>
          </a:bodyPr>
          <a:lstStyle/>
          <a:p>
            <a:pPr marL="411480" algn="r" rtl="0">
              <a:buNone/>
            </a:pPr>
            <a:r>
              <a:rPr lang="en-US" sz="3300" b="1" i="0" u="none" strike="noStrike">
                <a:solidFill>
                  <a:srgbClr val="455F51"/>
                </a:solidFill>
                <a:effectLst/>
                <a:latin typeface="Calibri" panose="020F0502020204030204" pitchFamily="34" charset="0"/>
              </a:rPr>
              <a:t>Jacobson Group Consulting</a:t>
            </a:r>
            <a:r>
              <a:rPr lang="en-US" sz="3300" b="0" i="0" u="none" strike="noStrike">
                <a:solidFill>
                  <a:srgbClr val="455F51"/>
                </a:solidFill>
                <a:effectLst/>
                <a:latin typeface="Calibri" panose="020F0502020204030204" pitchFamily="34" charset="0"/>
              </a:rPr>
              <a:t> </a:t>
            </a:r>
            <a:r>
              <a:rPr lang="en-US" sz="2800" b="0" i="0" u="none" strike="noStrike">
                <a:solidFill>
                  <a:srgbClr val="455F51"/>
                </a:solidFill>
                <a:effectLst/>
                <a:latin typeface="Calibri" panose="020F0502020204030204" pitchFamily="34" charset="0"/>
              </a:rPr>
              <a:t>will provide (1) one-hour virtual meeting, </a:t>
            </a:r>
            <a:r>
              <a:rPr lang="en-US" sz="2800" b="0" i="1" u="none" strike="noStrike">
                <a:solidFill>
                  <a:srgbClr val="455F51"/>
                </a:solidFill>
                <a:effectLst/>
                <a:latin typeface="Calibri" panose="020F0502020204030204" pitchFamily="34" charset="0"/>
              </a:rPr>
              <a:t>pro bono</a:t>
            </a:r>
            <a:r>
              <a:rPr lang="en-US" sz="2800" b="0" i="0" u="none" strike="noStrike">
                <a:solidFill>
                  <a:srgbClr val="455F51"/>
                </a:solidFill>
                <a:effectLst/>
                <a:latin typeface="Calibri" panose="020F0502020204030204" pitchFamily="34" charset="0"/>
              </a:rPr>
              <a:t>, to each registered organization to facilitate one-on-one or small group coaching within five months following this workshop (September – February).</a:t>
            </a:r>
            <a:endParaRPr lang="en-US" b="0">
              <a:effectLst/>
            </a:endParaRPr>
          </a:p>
          <a:p>
            <a:pPr marL="411480" algn="r" rtl="0">
              <a:spcBef>
                <a:spcPts val="300"/>
              </a:spcBef>
              <a:buNone/>
            </a:pPr>
            <a:r>
              <a:rPr lang="en-US" sz="2800" b="0" i="0" u="none" strike="noStrike">
                <a:solidFill>
                  <a:srgbClr val="455F51"/>
                </a:solidFill>
                <a:effectLst/>
                <a:latin typeface="Calibri" panose="020F0502020204030204" pitchFamily="34" charset="0"/>
              </a:rPr>
              <a:t> </a:t>
            </a:r>
            <a:endParaRPr lang="en-US" b="0">
              <a:effectLst/>
            </a:endParaRPr>
          </a:p>
          <a:p>
            <a:pPr marL="411480" algn="r" rtl="0">
              <a:spcBef>
                <a:spcPts val="300"/>
              </a:spcBef>
              <a:buNone/>
            </a:pPr>
            <a:r>
              <a:rPr lang="en-US" sz="2800" b="0" i="1" u="none" strike="noStrike">
                <a:solidFill>
                  <a:srgbClr val="455F51"/>
                </a:solidFill>
                <a:effectLst/>
                <a:latin typeface="Calibri" panose="020F0502020204030204" pitchFamily="34" charset="0"/>
              </a:rPr>
              <a:t> </a:t>
            </a:r>
            <a:endParaRPr lang="en-US" b="0">
              <a:effectLst/>
            </a:endParaRPr>
          </a:p>
          <a:p>
            <a:pPr marL="411480" algn="r" rtl="0">
              <a:spcBef>
                <a:spcPts val="300"/>
              </a:spcBef>
              <a:buNone/>
            </a:pPr>
            <a:br>
              <a:rPr lang="en-US" b="0">
                <a:effectLst/>
              </a:rPr>
            </a:br>
            <a:r>
              <a:rPr lang="en-US" sz="2800" b="0" i="1" u="none" strike="noStrike">
                <a:solidFill>
                  <a:srgbClr val="455F51"/>
                </a:solidFill>
                <a:effectLst/>
                <a:latin typeface="Calibri" panose="020F0502020204030204" pitchFamily="34" charset="0"/>
              </a:rPr>
              <a:t>Contact:</a:t>
            </a:r>
            <a:endParaRPr lang="en-US" b="0">
              <a:effectLst/>
            </a:endParaRPr>
          </a:p>
          <a:p>
            <a:pPr marL="411480" algn="r" rtl="0">
              <a:spcBef>
                <a:spcPts val="300"/>
              </a:spcBef>
              <a:buNone/>
            </a:pPr>
            <a:r>
              <a:rPr lang="en-US" sz="2800" b="1" i="1" u="sng" strike="noStrike">
                <a:solidFill>
                  <a:srgbClr val="005727"/>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leighann@JacobsonGroupConsulting.com</a:t>
            </a:r>
            <a:r>
              <a:rPr lang="en-US" sz="2800" b="1" i="1" u="none" strike="noStrike">
                <a:solidFill>
                  <a:srgbClr val="005727"/>
                </a:solidFill>
                <a:effectLst/>
                <a:latin typeface="Calibri" panose="020F0502020204030204" pitchFamily="34" charset="0"/>
              </a:rPr>
              <a:t> </a:t>
            </a:r>
            <a:endParaRPr lang="en-US" b="0">
              <a:solidFill>
                <a:srgbClr val="005727"/>
              </a:solidFill>
              <a:effectLst/>
            </a:endParaRPr>
          </a:p>
          <a:p>
            <a:pPr marL="411480" algn="r" rtl="0">
              <a:spcBef>
                <a:spcPts val="300"/>
              </a:spcBef>
              <a:buNone/>
            </a:pPr>
            <a:r>
              <a:rPr lang="en-US" sz="2800" b="0" i="1" u="none" strike="noStrike">
                <a:solidFill>
                  <a:srgbClr val="455F51"/>
                </a:solidFill>
                <a:effectLst/>
                <a:latin typeface="Calibri" panose="020F0502020204030204" pitchFamily="34" charset="0"/>
              </a:rPr>
              <a:t>to arrange a mutually convenient coaching session</a:t>
            </a:r>
            <a:endParaRPr lang="en-US" b="0">
              <a:effectLst/>
            </a:endParaRPr>
          </a:p>
          <a:p>
            <a:pPr>
              <a:buNone/>
            </a:pPr>
            <a:br>
              <a:rPr lang="en-US"/>
            </a:br>
            <a:endParaRPr lang="en-US" sz="1800">
              <a:solidFill>
                <a:srgbClr val="005727"/>
              </a:solidFill>
            </a:endParaRPr>
          </a:p>
        </p:txBody>
      </p:sp>
      <p:sp>
        <p:nvSpPr>
          <p:cNvPr id="2" name="Title 1">
            <a:extLst>
              <a:ext uri="{FF2B5EF4-FFF2-40B4-BE49-F238E27FC236}">
                <a16:creationId xmlns:a16="http://schemas.microsoft.com/office/drawing/2014/main" id="{D337B9E3-FC6C-12D8-6029-666020052369}"/>
              </a:ext>
            </a:extLst>
          </p:cNvPr>
          <p:cNvSpPr>
            <a:spLocks noGrp="1"/>
          </p:cNvSpPr>
          <p:nvPr>
            <p:ph type="title"/>
          </p:nvPr>
        </p:nvSpPr>
        <p:spPr/>
        <p:txBody>
          <a:bodyPr>
            <a:normAutofit/>
          </a:bodyPr>
          <a:lstStyle/>
          <a:p>
            <a:pPr algn="ctr"/>
            <a:r>
              <a:rPr lang="en-US" sz="2800" i="1">
                <a:latin typeface="Georgia" panose="02040502050405020303" pitchFamily="18" charset="0"/>
              </a:rPr>
              <a:t>Virtual Coaching Offer </a:t>
            </a:r>
          </a:p>
        </p:txBody>
      </p:sp>
      <p:sp>
        <p:nvSpPr>
          <p:cNvPr id="5" name="TextBox 4">
            <a:extLst>
              <a:ext uri="{FF2B5EF4-FFF2-40B4-BE49-F238E27FC236}">
                <a16:creationId xmlns:a16="http://schemas.microsoft.com/office/drawing/2014/main" id="{7756BA62-AE90-67BB-AAA9-1DD8AB31C179}"/>
              </a:ext>
            </a:extLst>
          </p:cNvPr>
          <p:cNvSpPr txBox="1"/>
          <p:nvPr/>
        </p:nvSpPr>
        <p:spPr>
          <a:xfrm>
            <a:off x="3046863" y="3247746"/>
            <a:ext cx="6093724" cy="369332"/>
          </a:xfrm>
          <a:prstGeom prst="rect">
            <a:avLst/>
          </a:prstGeom>
          <a:noFill/>
        </p:spPr>
        <p:txBody>
          <a:bodyPr wrap="square">
            <a:spAutoFit/>
          </a:bodyPr>
          <a:lstStyle/>
          <a:p>
            <a:r>
              <a:rPr lang="en-US" b="0">
                <a:effectLst/>
              </a:rPr>
              <a:t> </a:t>
            </a:r>
            <a:endParaRPr lang="en-US"/>
          </a:p>
        </p:txBody>
      </p:sp>
      <p:sp>
        <p:nvSpPr>
          <p:cNvPr id="7" name="TextBox 6">
            <a:extLst>
              <a:ext uri="{FF2B5EF4-FFF2-40B4-BE49-F238E27FC236}">
                <a16:creationId xmlns:a16="http://schemas.microsoft.com/office/drawing/2014/main" id="{D893B73B-FD35-398B-63B3-9FBE32B2CF68}"/>
              </a:ext>
            </a:extLst>
          </p:cNvPr>
          <p:cNvSpPr txBox="1"/>
          <p:nvPr/>
        </p:nvSpPr>
        <p:spPr>
          <a:xfrm>
            <a:off x="3046863" y="3247746"/>
            <a:ext cx="6093724" cy="369332"/>
          </a:xfrm>
          <a:prstGeom prst="rect">
            <a:avLst/>
          </a:prstGeom>
          <a:noFill/>
        </p:spPr>
        <p:txBody>
          <a:bodyPr wrap="square">
            <a:spAutoFit/>
          </a:bodyPr>
          <a:lstStyle/>
          <a:p>
            <a:r>
              <a:rPr lang="en-US" b="0">
                <a:effectLst/>
              </a:rPr>
              <a:t> </a:t>
            </a:r>
            <a:endParaRPr lang="en-US"/>
          </a:p>
        </p:txBody>
      </p:sp>
      <p:sp>
        <p:nvSpPr>
          <p:cNvPr id="9" name="TextBox 8">
            <a:extLst>
              <a:ext uri="{FF2B5EF4-FFF2-40B4-BE49-F238E27FC236}">
                <a16:creationId xmlns:a16="http://schemas.microsoft.com/office/drawing/2014/main" id="{E9CEA634-1829-B89E-3799-6B7B41ACDB56}"/>
              </a:ext>
            </a:extLst>
          </p:cNvPr>
          <p:cNvSpPr txBox="1"/>
          <p:nvPr/>
        </p:nvSpPr>
        <p:spPr>
          <a:xfrm>
            <a:off x="3046863" y="3247746"/>
            <a:ext cx="6093724" cy="369332"/>
          </a:xfrm>
          <a:prstGeom prst="rect">
            <a:avLst/>
          </a:prstGeom>
          <a:noFill/>
        </p:spPr>
        <p:txBody>
          <a:bodyPr wrap="square">
            <a:spAutoFit/>
          </a:bodyPr>
          <a:lstStyle/>
          <a:p>
            <a:r>
              <a:rPr lang="en-US" b="0">
                <a:effectLst/>
              </a:rPr>
              <a:t> </a:t>
            </a:r>
            <a:endParaRPr lang="en-US"/>
          </a:p>
        </p:txBody>
      </p:sp>
      <p:sp>
        <p:nvSpPr>
          <p:cNvPr id="13" name="TextBox 12">
            <a:extLst>
              <a:ext uri="{FF2B5EF4-FFF2-40B4-BE49-F238E27FC236}">
                <a16:creationId xmlns:a16="http://schemas.microsoft.com/office/drawing/2014/main" id="{F9FB6577-DFE7-C965-BDBF-74381E1118B8}"/>
              </a:ext>
            </a:extLst>
          </p:cNvPr>
          <p:cNvSpPr txBox="1"/>
          <p:nvPr/>
        </p:nvSpPr>
        <p:spPr>
          <a:xfrm>
            <a:off x="3046863" y="3247746"/>
            <a:ext cx="6093724" cy="369332"/>
          </a:xfrm>
          <a:prstGeom prst="rect">
            <a:avLst/>
          </a:prstGeom>
          <a:noFill/>
        </p:spPr>
        <p:txBody>
          <a:bodyPr wrap="square">
            <a:spAutoFit/>
          </a:bodyPr>
          <a:lstStyle/>
          <a:p>
            <a:r>
              <a:rPr lang="en-US" b="0">
                <a:effectLst/>
              </a:rPr>
              <a:t> </a:t>
            </a:r>
            <a:endParaRPr lang="en-US"/>
          </a:p>
        </p:txBody>
      </p:sp>
      <p:sp>
        <p:nvSpPr>
          <p:cNvPr id="15" name="TextBox 14">
            <a:extLst>
              <a:ext uri="{FF2B5EF4-FFF2-40B4-BE49-F238E27FC236}">
                <a16:creationId xmlns:a16="http://schemas.microsoft.com/office/drawing/2014/main" id="{AD0E54CD-DAF9-3C42-9422-1D9AEAFF3B35}"/>
              </a:ext>
            </a:extLst>
          </p:cNvPr>
          <p:cNvSpPr txBox="1"/>
          <p:nvPr/>
        </p:nvSpPr>
        <p:spPr>
          <a:xfrm>
            <a:off x="3046863" y="3247746"/>
            <a:ext cx="6093724" cy="369332"/>
          </a:xfrm>
          <a:prstGeom prst="rect">
            <a:avLst/>
          </a:prstGeom>
          <a:noFill/>
        </p:spPr>
        <p:txBody>
          <a:bodyPr wrap="square">
            <a:spAutoFit/>
          </a:bodyPr>
          <a:lstStyle/>
          <a:p>
            <a:r>
              <a:rPr lang="en-US" b="0">
                <a:effectLst/>
              </a:rPr>
              <a:t> </a:t>
            </a:r>
            <a:endParaRPr lang="en-US"/>
          </a:p>
        </p:txBody>
      </p:sp>
      <p:sp>
        <p:nvSpPr>
          <p:cNvPr id="6" name="TextBox 5">
            <a:extLst>
              <a:ext uri="{FF2B5EF4-FFF2-40B4-BE49-F238E27FC236}">
                <a16:creationId xmlns:a16="http://schemas.microsoft.com/office/drawing/2014/main" id="{09494FE0-72B6-662D-D0B8-D0119B7D2197}"/>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Tree>
    <p:extLst>
      <p:ext uri="{BB962C8B-B14F-4D97-AF65-F5344CB8AC3E}">
        <p14:creationId xmlns:p14="http://schemas.microsoft.com/office/powerpoint/2010/main" val="3675520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E47361-406F-48CB-A9F0-8921EA45A09C}"/>
              </a:ext>
            </a:extLst>
          </p:cNvPr>
          <p:cNvPicPr>
            <a:picLocks noChangeAspect="1"/>
          </p:cNvPicPr>
          <p:nvPr/>
        </p:nvPicPr>
        <p:blipFill>
          <a:blip r:embed="rId3"/>
          <a:stretch>
            <a:fillRect/>
          </a:stretch>
        </p:blipFill>
        <p:spPr>
          <a:xfrm>
            <a:off x="5169877" y="1772624"/>
            <a:ext cx="2343384" cy="4048143"/>
          </a:xfrm>
          <a:prstGeom prst="rect">
            <a:avLst/>
          </a:prstGeom>
        </p:spPr>
      </p:pic>
      <p:sp>
        <p:nvSpPr>
          <p:cNvPr id="9" name="Title 8">
            <a:extLst>
              <a:ext uri="{FF2B5EF4-FFF2-40B4-BE49-F238E27FC236}">
                <a16:creationId xmlns:a16="http://schemas.microsoft.com/office/drawing/2014/main" id="{CFB3D79F-CB73-815F-BA66-72EC6FB3C092}"/>
              </a:ext>
            </a:extLst>
          </p:cNvPr>
          <p:cNvSpPr>
            <a:spLocks noGrp="1"/>
          </p:cNvSpPr>
          <p:nvPr>
            <p:ph type="title"/>
          </p:nvPr>
        </p:nvSpPr>
        <p:spPr/>
        <p:txBody>
          <a:bodyPr/>
          <a:lstStyle/>
          <a:p>
            <a:r>
              <a:rPr lang="en-US"/>
              <a:t>Questions and Feedback</a:t>
            </a:r>
          </a:p>
        </p:txBody>
      </p:sp>
      <p:sp>
        <p:nvSpPr>
          <p:cNvPr id="3" name="TextBox 2">
            <a:extLst>
              <a:ext uri="{FF2B5EF4-FFF2-40B4-BE49-F238E27FC236}">
                <a16:creationId xmlns:a16="http://schemas.microsoft.com/office/drawing/2014/main" id="{E44811E0-03E5-16A7-949B-34AAC0FCFA46}"/>
              </a:ext>
            </a:extLst>
          </p:cNvPr>
          <p:cNvSpPr txBox="1"/>
          <p:nvPr/>
        </p:nvSpPr>
        <p:spPr>
          <a:xfrm>
            <a:off x="328248" y="5991190"/>
            <a:ext cx="11594122" cy="461665"/>
          </a:xfrm>
          <a:prstGeom prst="rect">
            <a:avLst/>
          </a:prstGeom>
          <a:noFill/>
        </p:spPr>
        <p:txBody>
          <a:bodyPr wrap="square">
            <a:spAutoFit/>
          </a:bodyPr>
          <a:lstStyle/>
          <a:p>
            <a:pPr algn="ctr"/>
            <a:r>
              <a:rPr lang="en-US" sz="2400" i="1">
                <a:solidFill>
                  <a:schemeClr val="accent6"/>
                </a:solidFill>
                <a:latin typeface="+mj-lt"/>
              </a:rPr>
              <a:t>Small teams can do mighty things when rooted in mission and ministry</a:t>
            </a:r>
            <a:r>
              <a:rPr lang="en-US" sz="2400" i="1">
                <a:latin typeface="+mj-lt"/>
              </a:rPr>
              <a:t>.</a:t>
            </a:r>
          </a:p>
        </p:txBody>
      </p:sp>
    </p:spTree>
    <p:extLst>
      <p:ext uri="{BB962C8B-B14F-4D97-AF65-F5344CB8AC3E}">
        <p14:creationId xmlns:p14="http://schemas.microsoft.com/office/powerpoint/2010/main" val="2775118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8682" y="1897064"/>
            <a:ext cx="11029616" cy="4618036"/>
          </a:xfrm>
        </p:spPr>
        <p:txBody>
          <a:bodyPr vert="horz" lIns="91440" tIns="45720" rIns="91440" bIns="45720" rtlCol="0" anchor="t">
            <a:normAutofit/>
          </a:bodyPr>
          <a:lstStyle/>
          <a:p>
            <a:pPr marL="109728" indent="0" algn="ctr">
              <a:spcAft>
                <a:spcPts val="600"/>
              </a:spcAft>
              <a:buNone/>
            </a:pPr>
            <a:r>
              <a:rPr lang="en-US" sz="2400" b="1"/>
              <a:t>The Ministry of Major Gifts:  Building Relationships that Cultivate Generosity (for Mid-Size Shops) – </a:t>
            </a:r>
            <a:r>
              <a:rPr lang="en-US" sz="2400">
                <a:solidFill>
                  <a:schemeClr val="bg2"/>
                </a:solidFill>
                <a:highlight>
                  <a:srgbClr val="00FF00"/>
                </a:highlight>
              </a:rPr>
              <a:t>Today @ 3-4:15 p.m</a:t>
            </a:r>
            <a:r>
              <a:rPr lang="en-US" sz="2400">
                <a:highlight>
                  <a:srgbClr val="00FF00"/>
                </a:highlight>
              </a:rPr>
              <a:t>.</a:t>
            </a:r>
          </a:p>
          <a:p>
            <a:pPr marL="109728" indent="0" algn="ctr">
              <a:spcAft>
                <a:spcPts val="600"/>
              </a:spcAft>
              <a:buNone/>
            </a:pPr>
            <a:r>
              <a:rPr lang="en-US" sz="2000"/>
              <a:t>Major gift work isn’t just a tactic—it’s a ministry of relationship-building. We’ll explore how mid-sized teams can deepen donor connections through strategic engagement, storytelling, and clarity of mission.</a:t>
            </a:r>
          </a:p>
          <a:p>
            <a:pPr marL="109728" indent="0" algn="ctr">
              <a:spcAft>
                <a:spcPts val="600"/>
              </a:spcAft>
              <a:buNone/>
            </a:pPr>
            <a:r>
              <a:rPr lang="en-US" sz="2400" b="1"/>
              <a:t>Beyond the Development Office:  How Every Leader Plays a Role in Fundraising Success (for Non-Fundraisers) – </a:t>
            </a:r>
            <a:r>
              <a:rPr lang="en-US" sz="2400">
                <a:solidFill>
                  <a:schemeClr val="bg2"/>
                </a:solidFill>
                <a:highlight>
                  <a:srgbClr val="00FF00"/>
                </a:highlight>
              </a:rPr>
              <a:t>Tomorrow 8-9:15 a.m.</a:t>
            </a:r>
          </a:p>
          <a:p>
            <a:pPr marL="109220" indent="0" algn="ctr">
              <a:spcAft>
                <a:spcPts val="600"/>
              </a:spcAft>
              <a:buNone/>
            </a:pPr>
            <a:r>
              <a:rPr lang="en-US" sz="2000"/>
              <a:t>Fundraising is a shared responsibility. This session is designed for presidents, deans, pastors, board members, and program staff who want to confidently step into their role </a:t>
            </a:r>
            <a:br>
              <a:rPr lang="en-US" sz="2000"/>
            </a:br>
            <a:r>
              <a:rPr lang="en-US" sz="2000"/>
              <a:t>in advancing philanthropy. Because building a culture of generosity starts with </a:t>
            </a:r>
            <a:br>
              <a:rPr lang="en-US" sz="2000"/>
            </a:br>
            <a:r>
              <a:rPr lang="en-US" sz="2000"/>
              <a:t>shared ownership.</a:t>
            </a:r>
            <a:endParaRPr lang="en-US" sz="2000">
              <a:ea typeface="Open Sans"/>
              <a:cs typeface="Open Sans"/>
            </a:endParaRPr>
          </a:p>
          <a:p>
            <a:pPr marL="109728" indent="0">
              <a:buNone/>
            </a:pPr>
            <a:endParaRPr lang="en-US" sz="1800">
              <a:solidFill>
                <a:srgbClr val="008000"/>
              </a:solidFill>
            </a:endParaRPr>
          </a:p>
        </p:txBody>
      </p:sp>
      <p:sp>
        <p:nvSpPr>
          <p:cNvPr id="2" name="Title 1"/>
          <p:cNvSpPr>
            <a:spLocks noGrp="1"/>
          </p:cNvSpPr>
          <p:nvPr>
            <p:ph type="title"/>
          </p:nvPr>
        </p:nvSpPr>
        <p:spPr/>
        <p:txBody>
          <a:bodyPr>
            <a:normAutofit/>
          </a:bodyPr>
          <a:lstStyle/>
          <a:p>
            <a:pPr algn="ctr"/>
            <a:r>
              <a:rPr lang="en-US" sz="2800" i="1">
                <a:latin typeface="Georgia" panose="02040502050405020303" pitchFamily="18" charset="0"/>
              </a:rPr>
              <a:t>See me at my other sessions!</a:t>
            </a:r>
          </a:p>
        </p:txBody>
      </p:sp>
    </p:spTree>
    <p:extLst>
      <p:ext uri="{BB962C8B-B14F-4D97-AF65-F5344CB8AC3E}">
        <p14:creationId xmlns:p14="http://schemas.microsoft.com/office/powerpoint/2010/main" val="725117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109728" indent="0" algn="ctr">
              <a:spcAft>
                <a:spcPts val="1200"/>
              </a:spcAft>
              <a:buNone/>
            </a:pPr>
            <a:r>
              <a:rPr lang="en-US" sz="3200" b="1"/>
              <a:t>Leigh Ann M. Jacobson, CFRE</a:t>
            </a:r>
          </a:p>
          <a:p>
            <a:pPr marL="109728" indent="0" algn="ctr">
              <a:spcAft>
                <a:spcPts val="1200"/>
              </a:spcAft>
              <a:buNone/>
            </a:pPr>
            <a:r>
              <a:rPr lang="en-US" sz="3200" b="1">
                <a:solidFill>
                  <a:schemeClr val="accent2"/>
                </a:solidFill>
              </a:rPr>
              <a:t>Founder &amp; Principal, Jacobson Group Consulting</a:t>
            </a:r>
          </a:p>
          <a:p>
            <a:pPr marL="109728" indent="0" algn="ctr">
              <a:spcAft>
                <a:spcPts val="1200"/>
              </a:spcAft>
              <a:buNone/>
            </a:pPr>
            <a:r>
              <a:rPr lang="en-US" sz="3200" b="1"/>
              <a:t>leighann@JacobsonGroupConsulting.com  </a:t>
            </a:r>
          </a:p>
          <a:p>
            <a:pPr marL="109728" indent="0" algn="ctr">
              <a:spcAft>
                <a:spcPts val="1200"/>
              </a:spcAft>
              <a:buNone/>
            </a:pPr>
            <a:r>
              <a:rPr lang="en-US"/>
              <a:t>Direct Cell: 847-636-6618</a:t>
            </a:r>
            <a:br>
              <a:rPr lang="en-US" i="1"/>
            </a:br>
            <a:endParaRPr lang="en-US" i="1"/>
          </a:p>
          <a:p>
            <a:pPr marL="463550" indent="0" algn="ctr">
              <a:spcAft>
                <a:spcPts val="1200"/>
              </a:spcAft>
              <a:buNone/>
            </a:pPr>
            <a:br>
              <a:rPr lang="en-US" i="1"/>
            </a:br>
            <a:r>
              <a:rPr lang="en-US" spc="100"/>
              <a:t>www.linkedin.com/in/JacobsonGroupConsulting</a:t>
            </a:r>
          </a:p>
          <a:p>
            <a:pPr marL="109728" indent="0" algn="ctr">
              <a:spcAft>
                <a:spcPts val="1200"/>
              </a:spcAft>
              <a:buNone/>
            </a:pPr>
            <a:r>
              <a:rPr lang="en-US"/>
              <a:t>www.facebook.com/JacobsonGroupConsulting</a:t>
            </a:r>
            <a:br>
              <a:rPr lang="en-US" spc="100"/>
            </a:br>
            <a:endParaRPr lang="en-US"/>
          </a:p>
        </p:txBody>
      </p:sp>
      <p:sp>
        <p:nvSpPr>
          <p:cNvPr id="2" name="Title 1"/>
          <p:cNvSpPr>
            <a:spLocks noGrp="1"/>
          </p:cNvSpPr>
          <p:nvPr>
            <p:ph type="title"/>
          </p:nvPr>
        </p:nvSpPr>
        <p:spPr/>
        <p:txBody>
          <a:bodyPr>
            <a:noAutofit/>
          </a:bodyPr>
          <a:lstStyle/>
          <a:p>
            <a:pPr algn="ctr"/>
            <a:r>
              <a:rPr lang="en-US" sz="4800" b="1">
                <a:solidFill>
                  <a:schemeClr val="accent2"/>
                </a:solidFill>
              </a:rPr>
              <a:t>Let’s connect!</a:t>
            </a:r>
          </a:p>
        </p:txBody>
      </p:sp>
      <p:pic>
        <p:nvPicPr>
          <p:cNvPr id="5" name="Picture 4">
            <a:extLst>
              <a:ext uri="{FF2B5EF4-FFF2-40B4-BE49-F238E27FC236}">
                <a16:creationId xmlns:a16="http://schemas.microsoft.com/office/drawing/2014/main" id="{D466943E-1E13-43E8-9EED-EB6936ED03F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2077671" y="4113492"/>
            <a:ext cx="608800" cy="608800"/>
          </a:xfrm>
          <a:prstGeom prst="rect">
            <a:avLst/>
          </a:prstGeom>
        </p:spPr>
      </p:pic>
      <p:pic>
        <p:nvPicPr>
          <p:cNvPr id="1026" name="Picture 2" descr="Facebook logo | Logok">
            <a:extLst>
              <a:ext uri="{FF2B5EF4-FFF2-40B4-BE49-F238E27FC236}">
                <a16:creationId xmlns:a16="http://schemas.microsoft.com/office/drawing/2014/main" id="{3FA3B28C-0102-4CED-8643-016D36D2D96E}"/>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26530" t="11878" r="21970" b="7855"/>
          <a:stretch/>
        </p:blipFill>
        <p:spPr bwMode="auto">
          <a:xfrm>
            <a:off x="9192909" y="4605784"/>
            <a:ext cx="521485" cy="60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8799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 y="2651554"/>
            <a:ext cx="12191999" cy="1116425"/>
          </a:xfrm>
        </p:spPr>
        <p:txBody>
          <a:bodyPr>
            <a:normAutofit fontScale="90000"/>
          </a:bodyPr>
          <a:lstStyle/>
          <a:p>
            <a:pPr algn="ctr">
              <a:spcBef>
                <a:spcPts val="600"/>
              </a:spcBef>
              <a:spcAft>
                <a:spcPts val="1200"/>
              </a:spcAft>
            </a:pPr>
            <a:r>
              <a:rPr lang="en-US" b="1"/>
              <a:t>Mission-Focused Fundraising</a:t>
            </a:r>
            <a:br>
              <a:rPr lang="en-US" b="1"/>
            </a:br>
            <a:r>
              <a:rPr lang="en-US" sz="1200" b="1"/>
              <a:t> </a:t>
            </a:r>
            <a:br>
              <a:rPr lang="en-US" b="1"/>
            </a:br>
            <a:r>
              <a:rPr lang="en-US" sz="2700" i="1"/>
              <a:t>“</a:t>
            </a:r>
            <a:r>
              <a:rPr lang="en-US" sz="2800" i="1"/>
              <a:t>Inspiring donors to invest </a:t>
            </a:r>
            <a:r>
              <a:rPr lang="en-US" sz="2700" i="1"/>
              <a:t>with heart, purpose, and faith.”</a:t>
            </a:r>
            <a:endParaRPr lang="en-US"/>
          </a:p>
        </p:txBody>
      </p:sp>
      <p:pic>
        <p:nvPicPr>
          <p:cNvPr id="4" name="Picture 3">
            <a:extLst>
              <a:ext uri="{FF2B5EF4-FFF2-40B4-BE49-F238E27FC236}">
                <a16:creationId xmlns:a16="http://schemas.microsoft.com/office/drawing/2014/main" id="{07DF58B2-0B53-43E9-B647-6569349FC27C}"/>
              </a:ext>
            </a:extLst>
          </p:cNvPr>
          <p:cNvPicPr>
            <a:picLocks noChangeAspect="1"/>
          </p:cNvPicPr>
          <p:nvPr/>
        </p:nvPicPr>
        <p:blipFill>
          <a:blip r:embed="rId3"/>
          <a:stretch>
            <a:fillRect/>
          </a:stretch>
        </p:blipFill>
        <p:spPr>
          <a:xfrm>
            <a:off x="-2" y="4169664"/>
            <a:ext cx="12191998" cy="2688336"/>
          </a:xfrm>
          <a:prstGeom prst="rect">
            <a:avLst/>
          </a:prstGeom>
        </p:spPr>
      </p:pic>
      <p:pic>
        <p:nvPicPr>
          <p:cNvPr id="3" name="Picture 2">
            <a:extLst>
              <a:ext uri="{FF2B5EF4-FFF2-40B4-BE49-F238E27FC236}">
                <a16:creationId xmlns:a16="http://schemas.microsoft.com/office/drawing/2014/main" id="{194A78B2-A829-2C99-2140-F4F1FF760752}"/>
              </a:ext>
            </a:extLst>
          </p:cNvPr>
          <p:cNvPicPr>
            <a:picLocks noChangeAspect="1"/>
          </p:cNvPicPr>
          <p:nvPr/>
        </p:nvPicPr>
        <p:blipFill>
          <a:blip r:embed="rId4"/>
          <a:stretch>
            <a:fillRect/>
          </a:stretch>
        </p:blipFill>
        <p:spPr>
          <a:xfrm>
            <a:off x="5035296" y="574907"/>
            <a:ext cx="2121407" cy="2121407"/>
          </a:xfrm>
          <a:prstGeom prst="rect">
            <a:avLst/>
          </a:prstGeom>
        </p:spPr>
      </p:pic>
      <p:pic>
        <p:nvPicPr>
          <p:cNvPr id="7" name="Picture 6">
            <a:extLst>
              <a:ext uri="{FF2B5EF4-FFF2-40B4-BE49-F238E27FC236}">
                <a16:creationId xmlns:a16="http://schemas.microsoft.com/office/drawing/2014/main" id="{394A03E5-B26F-0FEC-2F1A-E7152566E0D6}"/>
              </a:ext>
            </a:extLst>
          </p:cNvPr>
          <p:cNvPicPr>
            <a:picLocks noChangeAspect="1"/>
          </p:cNvPicPr>
          <p:nvPr/>
        </p:nvPicPr>
        <p:blipFill>
          <a:blip r:embed="rId5">
            <a:duotone>
              <a:schemeClr val="accent6">
                <a:shade val="45000"/>
                <a:satMod val="135000"/>
              </a:schemeClr>
              <a:prstClr val="white"/>
            </a:duotone>
          </a:blip>
          <a:srcRect l="10349" t="8057" r="11186" b="14687"/>
          <a:stretch>
            <a:fillRect/>
          </a:stretch>
        </p:blipFill>
        <p:spPr>
          <a:xfrm>
            <a:off x="8996727" y="4382858"/>
            <a:ext cx="2371489" cy="2334933"/>
          </a:xfrm>
          <a:prstGeom prst="rect">
            <a:avLst/>
          </a:prstGeom>
        </p:spPr>
      </p:pic>
      <p:pic>
        <p:nvPicPr>
          <p:cNvPr id="3074" name="Picture 2" descr="Heart Made Of Green Leaves On White Background Stock Photo - Download Image  Now - Heart Shape, Leaf, Green Color - iStock">
            <a:extLst>
              <a:ext uri="{FF2B5EF4-FFF2-40B4-BE49-F238E27FC236}">
                <a16:creationId xmlns:a16="http://schemas.microsoft.com/office/drawing/2014/main" id="{5C525F63-818D-8E97-BA7C-9920C39A1F6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07251" y="4131754"/>
            <a:ext cx="2914650" cy="258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880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Georgia" panose="02040502050405020303" pitchFamily="18" charset="0"/>
              </a:rPr>
              <a:t>Session Objectives</a:t>
            </a:r>
          </a:p>
        </p:txBody>
      </p:sp>
      <p:sp>
        <p:nvSpPr>
          <p:cNvPr id="4" name="Rectangle 2">
            <a:extLst>
              <a:ext uri="{FF2B5EF4-FFF2-40B4-BE49-F238E27FC236}">
                <a16:creationId xmlns:a16="http://schemas.microsoft.com/office/drawing/2014/main" id="{C19E83CC-6C82-EEA4-8BCC-3C1905889FA2}"/>
              </a:ext>
            </a:extLst>
          </p:cNvPr>
          <p:cNvSpPr>
            <a:spLocks noGrp="1" noChangeArrowheads="1"/>
          </p:cNvSpPr>
          <p:nvPr>
            <p:ph idx="1"/>
          </p:nvPr>
        </p:nvSpPr>
        <p:spPr bwMode="auto">
          <a:xfrm>
            <a:off x="907280" y="2165132"/>
            <a:ext cx="10372419"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ts val="2400"/>
              </a:spcAft>
              <a:buClrTx/>
              <a:buSzTx/>
              <a:buFont typeface="+mj-lt"/>
              <a:buAutoNum type="arabicPeriod"/>
              <a:tabLst/>
            </a:pPr>
            <a:r>
              <a:rPr kumimoji="0" lang="en-US" altLang="en-US" sz="2400" i="0" u="none" strike="noStrike" cap="none" normalizeH="0" baseline="0">
                <a:ln>
                  <a:noFill/>
                </a:ln>
                <a:solidFill>
                  <a:schemeClr val="tx1"/>
                </a:solidFill>
                <a:effectLst/>
                <a:latin typeface="Arial" panose="020B0604020202020204" pitchFamily="34" charset="0"/>
              </a:rPr>
              <a:t>Clarify mission messaging to engage and inspire </a:t>
            </a:r>
            <a:r>
              <a:rPr kumimoji="0" lang="en-US" altLang="en-US" sz="2400" u="none" strike="noStrike" cap="none" normalizeH="0" baseline="0">
                <a:ln>
                  <a:noFill/>
                </a:ln>
                <a:solidFill>
                  <a:schemeClr val="tx1"/>
                </a:solidFill>
                <a:effectLst/>
                <a:latin typeface="Arial" panose="020B0604020202020204" pitchFamily="34" charset="0"/>
              </a:rPr>
              <a:t>major </a:t>
            </a:r>
            <a:r>
              <a:rPr kumimoji="0" lang="en-US" altLang="en-US" sz="2400" i="0" u="none" strike="noStrike" cap="none" normalizeH="0" baseline="0">
                <a:ln>
                  <a:noFill/>
                </a:ln>
                <a:solidFill>
                  <a:schemeClr val="tx1"/>
                </a:solidFill>
                <a:effectLst/>
                <a:latin typeface="Arial" panose="020B0604020202020204" pitchFamily="34" charset="0"/>
              </a:rPr>
              <a:t>donors.</a:t>
            </a:r>
          </a:p>
          <a:p>
            <a:pPr marL="342900" marR="0" lvl="0" indent="-342900" algn="l" defTabSz="914400" rtl="0" eaLnBrk="0" fontAlgn="base" latinLnBrk="0" hangingPunct="0">
              <a:lnSpc>
                <a:spcPct val="100000"/>
              </a:lnSpc>
              <a:spcBef>
                <a:spcPct val="0"/>
              </a:spcBef>
              <a:spcAft>
                <a:spcPts val="2400"/>
              </a:spcAft>
              <a:buClrTx/>
              <a:buSzTx/>
              <a:buFont typeface="+mj-lt"/>
              <a:buAutoNum type="arabicPeriod"/>
              <a:tabLst/>
            </a:pPr>
            <a:r>
              <a:rPr kumimoji="0" lang="en-US" altLang="en-US" sz="2400" i="0" u="none" strike="noStrike" cap="none" normalizeH="0" baseline="0">
                <a:ln>
                  <a:noFill/>
                </a:ln>
                <a:solidFill>
                  <a:schemeClr val="tx1"/>
                </a:solidFill>
                <a:effectLst/>
                <a:latin typeface="Arial" panose="020B0604020202020204" pitchFamily="34" charset="0"/>
              </a:rPr>
              <a:t>Learn time-smart strategies for small shops to cultivate, solicit, and steward major gifts.</a:t>
            </a:r>
          </a:p>
          <a:p>
            <a:pPr marL="342900" marR="0" lvl="0" indent="-342900" algn="l" defTabSz="914400" rtl="0" eaLnBrk="0" fontAlgn="base" latinLnBrk="0" hangingPunct="0">
              <a:lnSpc>
                <a:spcPct val="100000"/>
              </a:lnSpc>
              <a:spcBef>
                <a:spcPct val="0"/>
              </a:spcBef>
              <a:spcAft>
                <a:spcPts val="2400"/>
              </a:spcAft>
              <a:buClrTx/>
              <a:buSzTx/>
              <a:buFont typeface="+mj-lt"/>
              <a:buAutoNum type="arabicPeriod"/>
              <a:tabLst/>
            </a:pPr>
            <a:r>
              <a:rPr kumimoji="0" lang="en-US" altLang="en-US" sz="2400" i="0" u="none" strike="noStrike" cap="none" normalizeH="0" baseline="0">
                <a:ln>
                  <a:noFill/>
                </a:ln>
                <a:solidFill>
                  <a:schemeClr val="tx1"/>
                </a:solidFill>
                <a:effectLst/>
                <a:latin typeface="Arial" panose="020B0604020202020204" pitchFamily="34" charset="0"/>
              </a:rPr>
              <a:t>Strengthen donor communication by aligning shared faith values with transformational giving.</a:t>
            </a:r>
          </a:p>
          <a:p>
            <a:pPr marL="342900" marR="0" lvl="0" indent="-342900" algn="l" defTabSz="914400" rtl="0" eaLnBrk="0" fontAlgn="base" latinLnBrk="0" hangingPunct="0">
              <a:lnSpc>
                <a:spcPct val="100000"/>
              </a:lnSpc>
              <a:spcBef>
                <a:spcPct val="0"/>
              </a:spcBef>
              <a:spcAft>
                <a:spcPts val="2400"/>
              </a:spcAft>
              <a:buClrTx/>
              <a:buSzTx/>
              <a:buFont typeface="+mj-lt"/>
              <a:buAutoNum type="arabicPeriod"/>
              <a:tabLst/>
            </a:pPr>
            <a:r>
              <a:rPr kumimoji="0" lang="en-US" altLang="en-US" sz="2400" i="0" u="none" strike="noStrike" cap="none" normalizeH="0" baseline="0">
                <a:ln>
                  <a:noFill/>
                </a:ln>
                <a:solidFill>
                  <a:schemeClr val="tx1"/>
                </a:solidFill>
                <a:effectLst/>
                <a:latin typeface="Arial" panose="020B0604020202020204" pitchFamily="34" charset="0"/>
              </a:rPr>
              <a:t>Leave with practical tools that lead to major gift support, even with limited capacity.</a:t>
            </a:r>
          </a:p>
        </p:txBody>
      </p:sp>
    </p:spTree>
    <p:extLst>
      <p:ext uri="{BB962C8B-B14F-4D97-AF65-F5344CB8AC3E}">
        <p14:creationId xmlns:p14="http://schemas.microsoft.com/office/powerpoint/2010/main" val="18263536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5DBAE88-095C-48CD-B374-C86C508D1BA1}"/>
              </a:ext>
            </a:extLst>
          </p:cNvPr>
          <p:cNvSpPr>
            <a:spLocks noGrp="1"/>
          </p:cNvSpPr>
          <p:nvPr>
            <p:ph idx="1"/>
          </p:nvPr>
        </p:nvSpPr>
        <p:spPr>
          <a:xfrm>
            <a:off x="577850" y="1708150"/>
            <a:ext cx="11036300" cy="4705350"/>
          </a:xfrm>
        </p:spPr>
        <p:txBody>
          <a:bodyPr>
            <a:noAutofit/>
          </a:bodyPr>
          <a:lstStyle/>
          <a:p>
            <a:pPr>
              <a:spcBef>
                <a:spcPts val="600"/>
              </a:spcBef>
              <a:spcAft>
                <a:spcPts val="2400"/>
              </a:spcAft>
            </a:pPr>
            <a:r>
              <a:rPr lang="en-US" sz="3200"/>
              <a:t>Performance Multipliers</a:t>
            </a:r>
          </a:p>
          <a:p>
            <a:pPr>
              <a:spcBef>
                <a:spcPts val="600"/>
              </a:spcBef>
              <a:spcAft>
                <a:spcPts val="2400"/>
              </a:spcAft>
            </a:pPr>
            <a:r>
              <a:rPr lang="en-US" sz="3200"/>
              <a:t>CEO = chief relationship-builder</a:t>
            </a:r>
          </a:p>
          <a:p>
            <a:pPr>
              <a:spcBef>
                <a:spcPts val="600"/>
              </a:spcBef>
              <a:spcAft>
                <a:spcPts val="2400"/>
              </a:spcAft>
            </a:pPr>
            <a:r>
              <a:rPr lang="en-US" sz="3200"/>
              <a:t>Board = active in identifying and cultivating</a:t>
            </a:r>
          </a:p>
          <a:p>
            <a:pPr>
              <a:spcBef>
                <a:spcPts val="600"/>
              </a:spcBef>
              <a:spcAft>
                <a:spcPts val="2400"/>
              </a:spcAft>
            </a:pPr>
            <a:r>
              <a:rPr lang="en-US" sz="3200"/>
              <a:t>Ask boldly: restricted </a:t>
            </a:r>
            <a:r>
              <a:rPr lang="en-US" sz="3200" i="1"/>
              <a:t>and</a:t>
            </a:r>
            <a:r>
              <a:rPr lang="en-US" sz="3200"/>
              <a:t> unrestricted gifts</a:t>
            </a:r>
          </a:p>
          <a:p>
            <a:pPr>
              <a:spcBef>
                <a:spcPts val="600"/>
              </a:spcBef>
              <a:spcAft>
                <a:spcPts val="2400"/>
              </a:spcAft>
            </a:pPr>
            <a:r>
              <a:rPr lang="en-US" sz="3200"/>
              <a:t>Focus on strong management principles</a:t>
            </a:r>
          </a:p>
          <a:p>
            <a:pPr>
              <a:spcBef>
                <a:spcPts val="600"/>
              </a:spcBef>
              <a:spcAft>
                <a:spcPts val="2400"/>
              </a:spcAft>
            </a:pPr>
            <a:r>
              <a:rPr lang="en-US" sz="3200"/>
              <a:t>Data-driven decisions</a:t>
            </a:r>
          </a:p>
        </p:txBody>
      </p:sp>
      <p:sp>
        <p:nvSpPr>
          <p:cNvPr id="3" name="Title 2">
            <a:extLst>
              <a:ext uri="{FF2B5EF4-FFF2-40B4-BE49-F238E27FC236}">
                <a16:creationId xmlns:a16="http://schemas.microsoft.com/office/drawing/2014/main" id="{09355F01-3345-FD67-D809-FDF0B67E5402}"/>
              </a:ext>
            </a:extLst>
          </p:cNvPr>
          <p:cNvSpPr>
            <a:spLocks noGrp="1"/>
          </p:cNvSpPr>
          <p:nvPr>
            <p:ph type="title"/>
          </p:nvPr>
        </p:nvSpPr>
        <p:spPr>
          <a:xfrm>
            <a:off x="139700" y="705124"/>
            <a:ext cx="11836400" cy="1218926"/>
          </a:xfrm>
        </p:spPr>
        <p:txBody>
          <a:bodyPr>
            <a:normAutofit fontScale="90000"/>
          </a:bodyPr>
          <a:lstStyle/>
          <a:p>
            <a:pPr marL="109728" algn="ctr">
              <a:lnSpc>
                <a:spcPct val="110000"/>
              </a:lnSpc>
              <a:spcBef>
                <a:spcPts val="0"/>
              </a:spcBef>
              <a:spcAft>
                <a:spcPts val="1200"/>
              </a:spcAft>
            </a:pPr>
            <a:r>
              <a:rPr lang="en-US" sz="2400" b="1">
                <a:solidFill>
                  <a:schemeClr val="accent2"/>
                </a:solidFill>
                <a:latin typeface="Georgia" panose="02040502050405020303" pitchFamily="18" charset="0"/>
              </a:rPr>
              <a:t>Small</a:t>
            </a:r>
            <a:r>
              <a:rPr lang="en-US" b="1">
                <a:solidFill>
                  <a:schemeClr val="accent1"/>
                </a:solidFill>
                <a:latin typeface="Georgia" panose="02040502050405020303" pitchFamily="18" charset="0"/>
              </a:rPr>
              <a:t> </a:t>
            </a:r>
            <a:r>
              <a:rPr lang="en-US" sz="4000" b="1">
                <a:solidFill>
                  <a:schemeClr val="accent1"/>
                </a:solidFill>
                <a:latin typeface="Georgia" panose="02040502050405020303" pitchFamily="18" charset="0"/>
              </a:rPr>
              <a:t>Staff</a:t>
            </a:r>
            <a:r>
              <a:rPr lang="en-US" b="1">
                <a:solidFill>
                  <a:schemeClr val="accent1"/>
                </a:solidFill>
                <a:latin typeface="Georgia" panose="02040502050405020303" pitchFamily="18" charset="0"/>
              </a:rPr>
              <a:t> / </a:t>
            </a:r>
            <a:r>
              <a:rPr lang="en-US" sz="2400" b="1">
                <a:solidFill>
                  <a:schemeClr val="accent2"/>
                </a:solidFill>
                <a:latin typeface="Georgia" panose="02040502050405020303" pitchFamily="18" charset="0"/>
              </a:rPr>
              <a:t>Small</a:t>
            </a:r>
            <a:r>
              <a:rPr lang="en-US" b="1">
                <a:solidFill>
                  <a:schemeClr val="accent1"/>
                </a:solidFill>
                <a:latin typeface="Georgia" panose="02040502050405020303" pitchFamily="18" charset="0"/>
              </a:rPr>
              <a:t> </a:t>
            </a:r>
            <a:r>
              <a:rPr lang="en-US" sz="4000" b="1">
                <a:solidFill>
                  <a:schemeClr val="accent1"/>
                </a:solidFill>
                <a:latin typeface="Georgia" panose="02040502050405020303" pitchFamily="18" charset="0"/>
              </a:rPr>
              <a:t>Fundraising Team </a:t>
            </a:r>
            <a:r>
              <a:rPr lang="en-US" sz="4800">
                <a:solidFill>
                  <a:schemeClr val="accent1"/>
                </a:solidFill>
                <a:latin typeface="Georgia" panose="02040502050405020303" pitchFamily="18" charset="0"/>
              </a:rPr>
              <a:t>=</a:t>
            </a:r>
            <a:r>
              <a:rPr lang="en-US" b="1">
                <a:solidFill>
                  <a:schemeClr val="accent1"/>
                </a:solidFill>
                <a:latin typeface="Georgia" panose="02040502050405020303" pitchFamily="18" charset="0"/>
              </a:rPr>
              <a:t> </a:t>
            </a:r>
            <a:r>
              <a:rPr lang="en-US" sz="4900" b="1">
                <a:solidFill>
                  <a:schemeClr val="accent2"/>
                </a:solidFill>
                <a:latin typeface="Georgia" panose="02040502050405020303" pitchFamily="18" charset="0"/>
              </a:rPr>
              <a:t>BIG</a:t>
            </a:r>
            <a:r>
              <a:rPr lang="en-US" b="1">
                <a:solidFill>
                  <a:schemeClr val="accent2"/>
                </a:solidFill>
                <a:latin typeface="Georgia" panose="02040502050405020303" pitchFamily="18" charset="0"/>
              </a:rPr>
              <a:t> </a:t>
            </a:r>
            <a:r>
              <a:rPr lang="en-US" sz="4000" b="1">
                <a:solidFill>
                  <a:schemeClr val="accent1"/>
                </a:solidFill>
                <a:latin typeface="Georgia" panose="02040502050405020303" pitchFamily="18" charset="0"/>
              </a:rPr>
              <a:t>Results</a:t>
            </a:r>
            <a:br>
              <a:rPr lang="en-US" b="1">
                <a:solidFill>
                  <a:schemeClr val="accent1"/>
                </a:solidFill>
                <a:latin typeface="Georgia" panose="02040502050405020303" pitchFamily="18" charset="0"/>
              </a:rPr>
            </a:br>
            <a:br>
              <a:rPr lang="en-US" sz="1100" b="1">
                <a:solidFill>
                  <a:schemeClr val="accent1"/>
                </a:solidFill>
              </a:rPr>
            </a:br>
            <a:endParaRPr lang="en-US"/>
          </a:p>
        </p:txBody>
      </p:sp>
    </p:spTree>
    <p:extLst>
      <p:ext uri="{BB962C8B-B14F-4D97-AF65-F5344CB8AC3E}">
        <p14:creationId xmlns:p14="http://schemas.microsoft.com/office/powerpoint/2010/main" val="32086322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851" y="426901"/>
            <a:ext cx="10972800" cy="1066800"/>
          </a:xfrm>
        </p:spPr>
        <p:txBody>
          <a:bodyPr>
            <a:normAutofit/>
          </a:bodyPr>
          <a:lstStyle/>
          <a:p>
            <a:r>
              <a:rPr lang="en-US">
                <a:latin typeface="Georgia" panose="02040502050405020303" pitchFamily="18" charset="0"/>
              </a:rPr>
              <a:t>Fundraising Rooted in Purpose</a:t>
            </a:r>
          </a:p>
        </p:txBody>
      </p:sp>
      <p:sp>
        <p:nvSpPr>
          <p:cNvPr id="3" name="Content Placeholder 2"/>
          <p:cNvSpPr>
            <a:spLocks noGrp="1"/>
          </p:cNvSpPr>
          <p:nvPr>
            <p:ph idx="1"/>
          </p:nvPr>
        </p:nvSpPr>
        <p:spPr>
          <a:xfrm>
            <a:off x="732691" y="1934000"/>
            <a:ext cx="6653695" cy="3641710"/>
          </a:xfrm>
        </p:spPr>
        <p:txBody>
          <a:bodyPr>
            <a:normAutofit/>
          </a:bodyPr>
          <a:lstStyle/>
          <a:p>
            <a:pPr marL="566737" indent="-457200">
              <a:spcAft>
                <a:spcPts val="2400"/>
              </a:spcAft>
            </a:pPr>
            <a:r>
              <a:rPr lang="en-US"/>
              <a:t>Mission-first fundraising builds long-term trust</a:t>
            </a:r>
          </a:p>
          <a:p>
            <a:pPr marL="566737" indent="-457200">
              <a:spcAft>
                <a:spcPts val="2400"/>
              </a:spcAft>
            </a:pPr>
            <a:r>
              <a:rPr lang="en-US"/>
              <a:t>Reactive fundraising = short-term gains, mission drift</a:t>
            </a:r>
          </a:p>
          <a:p>
            <a:pPr marL="566737" indent="-457200">
              <a:spcAft>
                <a:spcPts val="2400"/>
              </a:spcAft>
            </a:pPr>
            <a:r>
              <a:rPr lang="en-US"/>
              <a:t>Root your work in faith, not fear—in mission, not money nor urgency</a:t>
            </a:r>
          </a:p>
        </p:txBody>
      </p:sp>
      <p:pic>
        <p:nvPicPr>
          <p:cNvPr id="2050" name="Picture 2" descr="Check out Different Versions of the Bible to Visualize Scripture | by Janis  Cox | Mustard Seed Sentinel | Medium">
            <a:extLst>
              <a:ext uri="{FF2B5EF4-FFF2-40B4-BE49-F238E27FC236}">
                <a16:creationId xmlns:a16="http://schemas.microsoft.com/office/drawing/2014/main" id="{58ED326C-D028-8FEE-E0FC-D1381A102B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63840" y="1343425"/>
            <a:ext cx="3839309" cy="482286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592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Georgia" panose="02040502050405020303" pitchFamily="18" charset="0"/>
              </a:rPr>
              <a:t>The “Why” Behind Giving</a:t>
            </a:r>
          </a:p>
        </p:txBody>
      </p:sp>
      <p:sp>
        <p:nvSpPr>
          <p:cNvPr id="14" name="TextBox 13">
            <a:extLst>
              <a:ext uri="{FF2B5EF4-FFF2-40B4-BE49-F238E27FC236}">
                <a16:creationId xmlns:a16="http://schemas.microsoft.com/office/drawing/2014/main" id="{C027219D-E3CD-4A16-A9B8-FCDAC2314C47}"/>
              </a:ext>
            </a:extLst>
          </p:cNvPr>
          <p:cNvSpPr txBox="1"/>
          <p:nvPr/>
        </p:nvSpPr>
        <p:spPr>
          <a:xfrm>
            <a:off x="966053" y="2151727"/>
            <a:ext cx="4901348" cy="2554545"/>
          </a:xfrm>
          <a:prstGeom prst="rect">
            <a:avLst/>
          </a:prstGeom>
          <a:noFill/>
        </p:spPr>
        <p:txBody>
          <a:bodyPr wrap="square">
            <a:spAutoFit/>
          </a:bodyPr>
          <a:lstStyle/>
          <a:p>
            <a:pPr marL="457200" indent="-457200">
              <a:spcAft>
                <a:spcPts val="2400"/>
              </a:spcAft>
              <a:buFont typeface="Arial" panose="020B0604020202020204" pitchFamily="34" charset="0"/>
              <a:buChar char="•"/>
            </a:pPr>
            <a:r>
              <a:rPr lang="en-US" sz="2800"/>
              <a:t>Donors give to </a:t>
            </a:r>
            <a:r>
              <a:rPr lang="en-US" sz="2800" b="1"/>
              <a:t>values</a:t>
            </a:r>
            <a:r>
              <a:rPr lang="en-US" sz="2800"/>
              <a:t>, not programs</a:t>
            </a:r>
          </a:p>
          <a:p>
            <a:pPr marL="457200" indent="-457200">
              <a:spcAft>
                <a:spcPts val="2400"/>
              </a:spcAft>
              <a:buFont typeface="Arial" panose="020B0604020202020204" pitchFamily="34" charset="0"/>
              <a:buChar char="•"/>
            </a:pPr>
            <a:r>
              <a:rPr lang="en-US" sz="2800"/>
              <a:t>Giving is a </a:t>
            </a:r>
            <a:r>
              <a:rPr lang="en-US" sz="2800" b="1"/>
              <a:t>spiritual act</a:t>
            </a:r>
            <a:r>
              <a:rPr lang="en-US" sz="2800"/>
              <a:t>,</a:t>
            </a:r>
            <a:r>
              <a:rPr lang="en-US" sz="2800" b="1"/>
              <a:t> </a:t>
            </a:r>
            <a:r>
              <a:rPr lang="en-US" sz="2800"/>
              <a:t>an expression of </a:t>
            </a:r>
            <a:r>
              <a:rPr lang="en-US" sz="2800" b="1"/>
              <a:t>faith</a:t>
            </a:r>
            <a:r>
              <a:rPr lang="en-US" sz="2800"/>
              <a:t> and </a:t>
            </a:r>
            <a:r>
              <a:rPr lang="en-US" sz="2800" b="1"/>
              <a:t>purpose</a:t>
            </a:r>
          </a:p>
        </p:txBody>
      </p:sp>
      <p:sp>
        <p:nvSpPr>
          <p:cNvPr id="6" name="TextBox 5">
            <a:extLst>
              <a:ext uri="{FF2B5EF4-FFF2-40B4-BE49-F238E27FC236}">
                <a16:creationId xmlns:a16="http://schemas.microsoft.com/office/drawing/2014/main" id="{2E825BE6-7D5A-6863-02DE-8246CEBFD61C}"/>
              </a:ext>
            </a:extLst>
          </p:cNvPr>
          <p:cNvSpPr txBox="1"/>
          <p:nvPr/>
        </p:nvSpPr>
        <p:spPr>
          <a:xfrm>
            <a:off x="348310" y="5308293"/>
            <a:ext cx="6330076" cy="1461939"/>
          </a:xfrm>
          <a:prstGeom prst="rect">
            <a:avLst/>
          </a:prstGeom>
          <a:noFill/>
        </p:spPr>
        <p:txBody>
          <a:bodyPr wrap="square">
            <a:spAutoFit/>
          </a:bodyPr>
          <a:lstStyle/>
          <a:p>
            <a:pPr algn="ctr">
              <a:spcAft>
                <a:spcPts val="600"/>
              </a:spcAft>
            </a:pPr>
            <a:r>
              <a:rPr lang="en-US" sz="2800" b="1" i="1">
                <a:solidFill>
                  <a:schemeClr val="bg2"/>
                </a:solidFill>
              </a:rPr>
              <a:t>Your role: </a:t>
            </a:r>
          </a:p>
          <a:p>
            <a:pPr algn="ctr">
              <a:spcAft>
                <a:spcPts val="600"/>
              </a:spcAft>
            </a:pPr>
            <a:r>
              <a:rPr lang="en-US" sz="2800" b="1" i="1">
                <a:solidFill>
                  <a:schemeClr val="bg2"/>
                </a:solidFill>
              </a:rPr>
              <a:t>invite others into your mission as co-laborers in impact</a:t>
            </a:r>
          </a:p>
        </p:txBody>
      </p:sp>
      <p:pic>
        <p:nvPicPr>
          <p:cNvPr id="5" name="Picture 4" descr="A wooden sign with a cross on it">
            <a:extLst>
              <a:ext uri="{FF2B5EF4-FFF2-40B4-BE49-F238E27FC236}">
                <a16:creationId xmlns:a16="http://schemas.microsoft.com/office/drawing/2014/main" id="{C35DE7B6-237B-560A-CB1F-FAED7C1C8B3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26632"/>
          <a:stretch>
            <a:fillRect/>
          </a:stretch>
        </p:blipFill>
        <p:spPr>
          <a:xfrm>
            <a:off x="6678387" y="1665514"/>
            <a:ext cx="5057556" cy="5192486"/>
          </a:xfrm>
          <a:prstGeom prst="rect">
            <a:avLst/>
          </a:prstGeom>
        </p:spPr>
      </p:pic>
    </p:spTree>
    <p:extLst>
      <p:ext uri="{BB962C8B-B14F-4D97-AF65-F5344CB8AC3E}">
        <p14:creationId xmlns:p14="http://schemas.microsoft.com/office/powerpoint/2010/main" val="17477414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p:cTn id="13"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Why Do You Give？ ｜ World Vision">
            <a:hlinkClick r:id="" action="ppaction://media"/>
            <a:extLst>
              <a:ext uri="{FF2B5EF4-FFF2-40B4-BE49-F238E27FC236}">
                <a16:creationId xmlns:a16="http://schemas.microsoft.com/office/drawing/2014/main" id="{E545F560-24E1-AFB9-6E0A-4E4D56E7D764}"/>
              </a:ext>
            </a:extLst>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p:spPr>
      </p:pic>
    </p:spTree>
    <p:extLst>
      <p:ext uri="{BB962C8B-B14F-4D97-AF65-F5344CB8AC3E}">
        <p14:creationId xmlns:p14="http://schemas.microsoft.com/office/powerpoint/2010/main" val="36373479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6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886" y="2237014"/>
            <a:ext cx="11480966" cy="4474337"/>
          </a:xfrm>
        </p:spPr>
        <p:txBody>
          <a:bodyPr>
            <a:normAutofit/>
          </a:bodyPr>
          <a:lstStyle/>
          <a:p>
            <a:pPr>
              <a:spcBef>
                <a:spcPts val="0"/>
              </a:spcBef>
              <a:spcAft>
                <a:spcPts val="3000"/>
              </a:spcAft>
            </a:pPr>
            <a:r>
              <a:rPr lang="en-US" sz="3200"/>
              <a:t>Transactional vs. </a:t>
            </a:r>
            <a:r>
              <a:rPr lang="en-US" sz="3200" b="1"/>
              <a:t>Transformational</a:t>
            </a:r>
            <a:endParaRPr lang="en-US" sz="3200"/>
          </a:p>
          <a:p>
            <a:pPr>
              <a:spcBef>
                <a:spcPts val="0"/>
              </a:spcBef>
              <a:spcAft>
                <a:spcPts val="3000"/>
              </a:spcAft>
            </a:pPr>
            <a:r>
              <a:rPr lang="en-US" sz="3200" b="1"/>
              <a:t>Faith-based lens</a:t>
            </a:r>
            <a:r>
              <a:rPr lang="en-US" sz="3200"/>
              <a:t>: generosity = discipleship in action</a:t>
            </a:r>
          </a:p>
          <a:p>
            <a:pPr>
              <a:spcBef>
                <a:spcPts val="0"/>
              </a:spcBef>
              <a:spcAft>
                <a:spcPts val="3000"/>
              </a:spcAft>
            </a:pPr>
            <a:r>
              <a:rPr lang="en-US" sz="3200" b="1"/>
              <a:t>MG in Action</a:t>
            </a:r>
            <a:r>
              <a:rPr lang="en-US" sz="3200"/>
              <a:t>: programs rooted in </a:t>
            </a:r>
            <a:r>
              <a:rPr lang="en-US" sz="3200" i="1"/>
              <a:t>equity, justice, and opportunity</a:t>
            </a:r>
            <a:r>
              <a:rPr lang="en-US" sz="3200"/>
              <a:t>—values rooted in their faith!</a:t>
            </a:r>
          </a:p>
        </p:txBody>
      </p:sp>
      <p:sp>
        <p:nvSpPr>
          <p:cNvPr id="2" name="Title 1"/>
          <p:cNvSpPr>
            <a:spLocks noGrp="1"/>
          </p:cNvSpPr>
          <p:nvPr>
            <p:ph type="title"/>
          </p:nvPr>
        </p:nvSpPr>
        <p:spPr/>
        <p:txBody>
          <a:bodyPr>
            <a:normAutofit fontScale="90000"/>
          </a:bodyPr>
          <a:lstStyle/>
          <a:p>
            <a:r>
              <a:rPr lang="en-US"/>
              <a:t>Why Values Alignment Unlocks Major Gifts</a:t>
            </a:r>
          </a:p>
        </p:txBody>
      </p:sp>
    </p:spTree>
    <p:extLst>
      <p:ext uri="{BB962C8B-B14F-4D97-AF65-F5344CB8AC3E}">
        <p14:creationId xmlns:p14="http://schemas.microsoft.com/office/powerpoint/2010/main" val="19212396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1">
  <a:themeElements>
    <a:clrScheme name="Custom 1">
      <a:dk1>
        <a:srgbClr val="006633"/>
      </a:dk1>
      <a:lt1>
        <a:sysClr val="window" lastClr="FFFFFF"/>
      </a:lt1>
      <a:dk2>
        <a:srgbClr val="3D3D3D"/>
      </a:dk2>
      <a:lt2>
        <a:srgbClr val="003366"/>
      </a:lt2>
      <a:accent1>
        <a:srgbClr val="003366"/>
      </a:accent1>
      <a:accent2>
        <a:srgbClr val="3D3D3D"/>
      </a:accent2>
      <a:accent3>
        <a:srgbClr val="663300"/>
      </a:accent3>
      <a:accent4>
        <a:srgbClr val="3D3D3D"/>
      </a:accent4>
      <a:accent5>
        <a:srgbClr val="5B9BD5"/>
      </a:accent5>
      <a:accent6>
        <a:srgbClr val="70AD47"/>
      </a:accent6>
      <a:hlink>
        <a:srgbClr val="0563C1"/>
      </a:hlink>
      <a:folHlink>
        <a:srgbClr val="954F72"/>
      </a:folHlink>
    </a:clrScheme>
    <a:fontScheme name="Custom 1">
      <a:majorFont>
        <a:latin typeface="Playfair Display"/>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1E16A52D-A401-4690-99A3-4C0A2022EB77}" vid="{713F1B02-C0FF-43DA-96DF-FE7F028E1514}"/>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A02289B-0EA7-4BC4-84F1-364C554E1428}">
  <ds:schemaRefs>
    <ds:schemaRef ds:uri="05deaae1-2cfc-40aa-9eeb-331c1b924451"/>
    <ds:schemaRef ds:uri="bab6e117-48b4-483b-8b15-51f2d219e83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3B50EF9-972F-4E1D-8543-08DD4BC14D9D}">
  <ds:schemaRefs>
    <ds:schemaRef ds:uri="http://schemas.microsoft.com/sharepoint/v3/contenttype/forms"/>
  </ds:schemaRefs>
</ds:datastoreItem>
</file>

<file path=customXml/itemProps3.xml><?xml version="1.0" encoding="utf-8"?>
<ds:datastoreItem xmlns:ds="http://schemas.openxmlformats.org/officeDocument/2006/customXml" ds:itemID="{E7D87ACE-1F56-4118-9A5B-3CDAC53A1DE1}">
  <ds:schemaRefs>
    <ds:schemaRef ds:uri="05deaae1-2cfc-40aa-9eeb-331c1b924451"/>
    <ds:schemaRef ds:uri="bab6e117-48b4-483b-8b15-51f2d219e836"/>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Theme1</Template>
  <TotalTime>0</TotalTime>
  <Words>4669</Words>
  <Application>Microsoft Macintosh PowerPoint</Application>
  <PresentationFormat>Widescreen</PresentationFormat>
  <Paragraphs>387</Paragraphs>
  <Slides>26</Slides>
  <Notes>26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Georgia</vt:lpstr>
      <vt:lpstr>Open Sans</vt:lpstr>
      <vt:lpstr>Playfair Display</vt:lpstr>
      <vt:lpstr>Wingdings</vt:lpstr>
      <vt:lpstr>Wingdings 2</vt:lpstr>
      <vt:lpstr>Theme1</vt:lpstr>
      <vt:lpstr>Leigh Ann Jacobson, CFRE Jacobson Group Consulting  Everence Development Conference September 24, 2025, 10-11:15 a.m.</vt:lpstr>
      <vt:lpstr>Hi there! </vt:lpstr>
      <vt:lpstr>Mission-Focused Fundraising   “Inspiring donors to invest with heart, purpose, and faith.”</vt:lpstr>
      <vt:lpstr>Session Objectives</vt:lpstr>
      <vt:lpstr>Small Staff / Small Fundraising Team = BIG Results  </vt:lpstr>
      <vt:lpstr>Fundraising Rooted in Purpose</vt:lpstr>
      <vt:lpstr>The “Why” Behind Giving</vt:lpstr>
      <vt:lpstr>PowerPoint Presentation</vt:lpstr>
      <vt:lpstr>Why Values Alignment Unlocks Major Gifts</vt:lpstr>
      <vt:lpstr>How to put this into action? </vt:lpstr>
      <vt:lpstr>PowerPoint Presentation</vt:lpstr>
      <vt:lpstr>Transactional vs. Transformational Giving </vt:lpstr>
      <vt:lpstr>A Look into Charitable Giving – Giving USA Report (July ‘25)</vt:lpstr>
      <vt:lpstr>PowerPoint Presentation</vt:lpstr>
      <vt:lpstr>A Look into Major Gifts– Giving USA Report (July ‘25)</vt:lpstr>
      <vt:lpstr>Faith + Data Connection</vt:lpstr>
      <vt:lpstr>PowerPoint Presentation</vt:lpstr>
      <vt:lpstr>     Opportunities and Growth Areas</vt:lpstr>
      <vt:lpstr>Ladder of Effectiveness</vt:lpstr>
      <vt:lpstr>Action Steps: Turning Insights into Impact</vt:lpstr>
      <vt:lpstr>Key Takeaways: Values-driven Philanthropic Growth</vt:lpstr>
      <vt:lpstr>PowerPoint Presentation</vt:lpstr>
      <vt:lpstr>Virtual Coaching Offer </vt:lpstr>
      <vt:lpstr>Questions and Feedback</vt:lpstr>
      <vt:lpstr>See me at my other sessions!</vt:lpstr>
      <vt:lpstr>Let’s connect!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Training Presentation</dc:title>
  <dc:creator>Leigh Ann Jacobson</dc:creator>
  <cp:lastModifiedBy>Andy Lehman</cp:lastModifiedBy>
  <cp:revision>1</cp:revision>
  <cp:lastPrinted>2024-11-07T00:26:51Z</cp:lastPrinted>
  <dcterms:created xsi:type="dcterms:W3CDTF">2022-06-28T00:42:05Z</dcterms:created>
  <dcterms:modified xsi:type="dcterms:W3CDTF">2025-09-16T12:51:34Z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