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6" r:id="rId5"/>
    <p:sldId id="257" r:id="rId6"/>
    <p:sldId id="258" r:id="rId7"/>
    <p:sldId id="259" r:id="rId8"/>
    <p:sldId id="260" r:id="rId9"/>
    <p:sldId id="262" r:id="rId10"/>
    <p:sldId id="263" r:id="rId11"/>
    <p:sldId id="264" r:id="rId12"/>
    <p:sldId id="265" r:id="rId13"/>
    <p:sldId id="266" r:id="rId14"/>
    <p:sldId id="267" r:id="rId15"/>
    <p:sldId id="268" r:id="rId16"/>
    <p:sldId id="269" r:id="rId17"/>
  </p:sldIdLst>
  <p:sldSz cx="12192000" cy="6858000"/>
  <p:notesSz cx="6858000" cy="9144000"/>
  <p:defaultText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EAFF"/>
    <a:srgbClr val="F3AE02"/>
    <a:srgbClr val="4E3227"/>
    <a:srgbClr val="FDDA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E009C1-CDD3-5242-85B0-CF04E1FA249F}" v="2" dt="2025-09-18T15:55:12.1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58"/>
  </p:normalViewPr>
  <p:slideViewPr>
    <p:cSldViewPr snapToGrid="0">
      <p:cViewPr varScale="1">
        <p:scale>
          <a:sx n="120" d="100"/>
          <a:sy n="120" d="100"/>
        </p:scale>
        <p:origin x="84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CDD0E7-A81A-41B0-A81E-9FD642E171F2}" type="datetimeFigureOut">
              <a:rPr lang="en-US" smtClean="0"/>
              <a:t>9/30/2025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72C37B-0081-42D8-8BF7-8741B8844601}" type="slidenum">
              <a:rPr lang="en-US" smtClean="0"/>
              <a:t>‹#›</a:t>
            </a:fld>
            <a:endParaRPr lang="en-US"/>
          </a:p>
        </p:txBody>
      </p:sp>
    </p:spTree>
    <p:extLst>
      <p:ext uri="{BB962C8B-B14F-4D97-AF65-F5344CB8AC3E}">
        <p14:creationId xmlns:p14="http://schemas.microsoft.com/office/powerpoint/2010/main" val="380050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72C37B-0081-42D8-8BF7-8741B8844601}" type="slidenum">
              <a:rPr lang="en-US" smtClean="0"/>
              <a:t>6</a:t>
            </a:fld>
            <a:endParaRPr lang="en-US"/>
          </a:p>
        </p:txBody>
      </p:sp>
    </p:spTree>
    <p:extLst>
      <p:ext uri="{BB962C8B-B14F-4D97-AF65-F5344CB8AC3E}">
        <p14:creationId xmlns:p14="http://schemas.microsoft.com/office/powerpoint/2010/main" val="2894418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72C37B-0081-42D8-8BF7-8741B8844601}" type="slidenum">
              <a:rPr lang="en-US" smtClean="0"/>
              <a:t>8</a:t>
            </a:fld>
            <a:endParaRPr lang="en-US"/>
          </a:p>
        </p:txBody>
      </p:sp>
    </p:spTree>
    <p:extLst>
      <p:ext uri="{BB962C8B-B14F-4D97-AF65-F5344CB8AC3E}">
        <p14:creationId xmlns:p14="http://schemas.microsoft.com/office/powerpoint/2010/main" val="19976108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le and Content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21E35F-6C9F-F77D-566F-FFEB58B38FD2}"/>
              </a:ext>
            </a:extLst>
          </p:cNvPr>
          <p:cNvPicPr>
            <a:picLocks noChangeAspect="1"/>
          </p:cNvPicPr>
          <p:nvPr/>
        </p:nvPicPr>
        <p:blipFill>
          <a:blip r:embed="rId2"/>
          <a:stretch>
            <a:fillRect/>
          </a:stretch>
        </p:blipFill>
        <p:spPr>
          <a:xfrm>
            <a:off x="1" y="0"/>
            <a:ext cx="12192000" cy="6871213"/>
          </a:xfrm>
          <a:prstGeom prst="rect">
            <a:avLst/>
          </a:prstGeom>
        </p:spPr>
      </p:pic>
      <p:sp>
        <p:nvSpPr>
          <p:cNvPr id="7" name="Text Placeholder 5">
            <a:extLst>
              <a:ext uri="{FF2B5EF4-FFF2-40B4-BE49-F238E27FC236}">
                <a16:creationId xmlns:a16="http://schemas.microsoft.com/office/drawing/2014/main" id="{DDE304BB-D822-C546-9CFD-BF8DA9A3DA0C}"/>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panose="020B0604030504040204" pitchFamily="34" charset="0"/>
              </a:rPr>
              <a:t>Presenter name, title</a:t>
            </a:r>
          </a:p>
          <a:p>
            <a:r>
              <a:rPr lang="en-US" b="0" i="0" dirty="0">
                <a:solidFill>
                  <a:schemeClr val="bg1"/>
                </a:solidFill>
                <a:latin typeface="Verdana" panose="020B0604030504040204" pitchFamily="34" charset="0"/>
              </a:rPr>
              <a:t>Supplementary information</a:t>
            </a:r>
          </a:p>
        </p:txBody>
      </p:sp>
      <p:sp>
        <p:nvSpPr>
          <p:cNvPr id="8" name="Title 1">
            <a:extLst>
              <a:ext uri="{FF2B5EF4-FFF2-40B4-BE49-F238E27FC236}">
                <a16:creationId xmlns:a16="http://schemas.microsoft.com/office/drawing/2014/main" id="{E4124FE4-E419-D03F-FF2C-437AC1EB68F8}"/>
              </a:ext>
            </a:extLst>
          </p:cNvPr>
          <p:cNvSpPr>
            <a:spLocks noGrp="1"/>
          </p:cNvSpPr>
          <p:nvPr>
            <p:ph type="ctrTitle"/>
          </p:nvPr>
        </p:nvSpPr>
        <p:spPr>
          <a:xfrm>
            <a:off x="1449571" y="1995636"/>
            <a:ext cx="9452461" cy="1028722"/>
          </a:xfrm>
          <a:prstGeom prst="rect">
            <a:avLst/>
          </a:prstGeom>
        </p:spPr>
        <p:txBody>
          <a:bodyPr>
            <a:noAutofit/>
          </a:bodyPr>
          <a:lstStyle>
            <a:lvl1pPr>
              <a:defRPr sz="4400" baseline="0">
                <a:solidFill>
                  <a:schemeClr val="bg1"/>
                </a:solidFill>
              </a:defRPr>
            </a:lvl1pPr>
          </a:lstStyle>
          <a:p>
            <a:r>
              <a:rPr lang="en-US"/>
              <a:t>Click to edit Master title style</a:t>
            </a:r>
            <a:endParaRPr lang="en-US" dirty="0"/>
          </a:p>
        </p:txBody>
      </p:sp>
      <p:sp>
        <p:nvSpPr>
          <p:cNvPr id="9" name="Subtitle 2">
            <a:extLst>
              <a:ext uri="{FF2B5EF4-FFF2-40B4-BE49-F238E27FC236}">
                <a16:creationId xmlns:a16="http://schemas.microsoft.com/office/drawing/2014/main" id="{E39A4BA7-E54A-3085-52D9-E51B12C19593}"/>
              </a:ext>
            </a:extLst>
          </p:cNvPr>
          <p:cNvSpPr>
            <a:spLocks noGrp="1"/>
          </p:cNvSpPr>
          <p:nvPr>
            <p:ph type="subTitle" idx="1"/>
          </p:nvPr>
        </p:nvSpPr>
        <p:spPr>
          <a:xfrm>
            <a:off x="1449570" y="3024356"/>
            <a:ext cx="9452461" cy="729417"/>
          </a:xfrm>
          <a:prstGeom prst="rect">
            <a:avLst/>
          </a:prstGeom>
        </p:spPr>
        <p:txBody>
          <a:bodyPr>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endParaRPr lang="en-US" dirty="0"/>
          </a:p>
        </p:txBody>
      </p:sp>
    </p:spTree>
    <p:extLst>
      <p:ext uri="{BB962C8B-B14F-4D97-AF65-F5344CB8AC3E}">
        <p14:creationId xmlns:p14="http://schemas.microsoft.com/office/powerpoint/2010/main" val="382176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Animated vert logo on black-01">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18205" y="1128448"/>
            <a:ext cx="5822595" cy="4003035"/>
          </a:xfrm>
          <a:prstGeom prst="rect">
            <a:avLst/>
          </a:prstGeom>
        </p:spPr>
      </p:pic>
    </p:spTree>
    <p:extLst>
      <p:ext uri="{BB962C8B-B14F-4D97-AF65-F5344CB8AC3E}">
        <p14:creationId xmlns:p14="http://schemas.microsoft.com/office/powerpoint/2010/main" val="1473071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B5A5C-AC23-9177-5586-C621A6B95B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B9F09C-32EE-664C-1F71-3849BDAFB1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605961-0315-CD6C-F23A-5700466A79EA}"/>
              </a:ext>
            </a:extLst>
          </p:cNvPr>
          <p:cNvSpPr>
            <a:spLocks noGrp="1"/>
          </p:cNvSpPr>
          <p:nvPr>
            <p:ph type="dt" sz="half" idx="10"/>
          </p:nvPr>
        </p:nvSpPr>
        <p:spPr/>
        <p:txBody>
          <a:bodyPr/>
          <a:lstStyle/>
          <a:p>
            <a:fld id="{B6812EF2-1807-42D4-AA73-C544123D1495}" type="datetimeFigureOut">
              <a:rPr lang="en-US" smtClean="0"/>
              <a:t>9/30/2025</a:t>
            </a:fld>
            <a:endParaRPr lang="en-US"/>
          </a:p>
        </p:txBody>
      </p:sp>
      <p:sp>
        <p:nvSpPr>
          <p:cNvPr id="5" name="Footer Placeholder 4">
            <a:extLst>
              <a:ext uri="{FF2B5EF4-FFF2-40B4-BE49-F238E27FC236}">
                <a16:creationId xmlns:a16="http://schemas.microsoft.com/office/drawing/2014/main" id="{E9DF82DE-687A-FD9E-BC90-8FDF89750B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4BEA80-DEF9-0DB0-D0FD-5C565449D56D}"/>
              </a:ext>
            </a:extLst>
          </p:cNvPr>
          <p:cNvSpPr>
            <a:spLocks noGrp="1"/>
          </p:cNvSpPr>
          <p:nvPr>
            <p:ph type="sldNum" sz="quarter" idx="12"/>
          </p:nvPr>
        </p:nvSpPr>
        <p:spPr/>
        <p:txBody>
          <a:bodyPr/>
          <a:lstStyle/>
          <a:p>
            <a:fld id="{47AFBC7B-6E07-49A0-A2AA-1E17551A27E0}" type="slidenum">
              <a:rPr lang="en-US" smtClean="0"/>
              <a:t>‹#›</a:t>
            </a:fld>
            <a:endParaRPr lang="en-US"/>
          </a:p>
        </p:txBody>
      </p:sp>
    </p:spTree>
    <p:extLst>
      <p:ext uri="{BB962C8B-B14F-4D97-AF65-F5344CB8AC3E}">
        <p14:creationId xmlns:p14="http://schemas.microsoft.com/office/powerpoint/2010/main" val="2933221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8A23D-E0F6-766E-098A-F6D299B7AE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E49C51-DD5A-9648-6F79-E68BA6999B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FB9A15-5029-7312-B19B-0B512D3E8D0F}"/>
              </a:ext>
            </a:extLst>
          </p:cNvPr>
          <p:cNvSpPr>
            <a:spLocks noGrp="1"/>
          </p:cNvSpPr>
          <p:nvPr>
            <p:ph type="dt" sz="half" idx="10"/>
          </p:nvPr>
        </p:nvSpPr>
        <p:spPr/>
        <p:txBody>
          <a:bodyPr/>
          <a:lstStyle/>
          <a:p>
            <a:fld id="{B6812EF2-1807-42D4-AA73-C544123D1495}" type="datetimeFigureOut">
              <a:rPr lang="en-US" smtClean="0"/>
              <a:t>9/30/2025</a:t>
            </a:fld>
            <a:endParaRPr lang="en-US"/>
          </a:p>
        </p:txBody>
      </p:sp>
      <p:sp>
        <p:nvSpPr>
          <p:cNvPr id="5" name="Footer Placeholder 4">
            <a:extLst>
              <a:ext uri="{FF2B5EF4-FFF2-40B4-BE49-F238E27FC236}">
                <a16:creationId xmlns:a16="http://schemas.microsoft.com/office/drawing/2014/main" id="{D804E7BC-F5F3-702B-9075-189096A7AA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4B5E26-F1A3-F5AE-8B56-8AEF5BFA3B73}"/>
              </a:ext>
            </a:extLst>
          </p:cNvPr>
          <p:cNvSpPr>
            <a:spLocks noGrp="1"/>
          </p:cNvSpPr>
          <p:nvPr>
            <p:ph type="sldNum" sz="quarter" idx="12"/>
          </p:nvPr>
        </p:nvSpPr>
        <p:spPr/>
        <p:txBody>
          <a:bodyPr/>
          <a:lstStyle/>
          <a:p>
            <a:fld id="{47AFBC7B-6E07-49A0-A2AA-1E17551A27E0}" type="slidenum">
              <a:rPr lang="en-US" smtClean="0"/>
              <a:t>‹#›</a:t>
            </a:fld>
            <a:endParaRPr lang="en-US"/>
          </a:p>
        </p:txBody>
      </p:sp>
    </p:spTree>
    <p:extLst>
      <p:ext uri="{BB962C8B-B14F-4D97-AF65-F5344CB8AC3E}">
        <p14:creationId xmlns:p14="http://schemas.microsoft.com/office/powerpoint/2010/main" val="364813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5_Full imag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90BF97-9F90-9562-ECCC-FACC6C9DB41A}"/>
              </a:ext>
            </a:extLst>
          </p:cNvPr>
          <p:cNvPicPr>
            <a:picLocks noChangeAspect="1"/>
          </p:cNvPicPr>
          <p:nvPr/>
        </p:nvPicPr>
        <p:blipFill>
          <a:blip r:embed="rId2"/>
          <a:stretch>
            <a:fillRect/>
          </a:stretch>
        </p:blipFill>
        <p:spPr>
          <a:xfrm>
            <a:off x="1" y="0"/>
            <a:ext cx="12192000" cy="6884122"/>
          </a:xfrm>
          <a:prstGeom prst="rect">
            <a:avLst/>
          </a:prstGeom>
        </p:spPr>
      </p:pic>
      <p:sp>
        <p:nvSpPr>
          <p:cNvPr id="3" name="Round Single Corner Rectangle 2">
            <a:extLst>
              <a:ext uri="{FF2B5EF4-FFF2-40B4-BE49-F238E27FC236}">
                <a16:creationId xmlns:a16="http://schemas.microsoft.com/office/drawing/2014/main" id="{0D2A5905-31AF-9B47-B084-1139E34B7389}"/>
              </a:ext>
            </a:extLst>
          </p:cNvPr>
          <p:cNvSpPr/>
          <p:nvPr/>
        </p:nvSpPr>
        <p:spPr>
          <a:xfrm rot="5400000">
            <a:off x="678799" y="645694"/>
            <a:ext cx="5556545" cy="5566612"/>
          </a:xfrm>
          <a:prstGeom prst="round1Rect">
            <a:avLst>
              <a:gd name="adj" fmla="val 991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4" name="Text Placeholder 17">
            <a:extLst>
              <a:ext uri="{FF2B5EF4-FFF2-40B4-BE49-F238E27FC236}">
                <a16:creationId xmlns:a16="http://schemas.microsoft.com/office/drawing/2014/main" id="{44E22943-F21B-354D-ABA7-86357B6182BC}"/>
              </a:ext>
            </a:extLst>
          </p:cNvPr>
          <p:cNvSpPr>
            <a:spLocks noGrp="1"/>
          </p:cNvSpPr>
          <p:nvPr>
            <p:ph type="body" sz="quarter" idx="10"/>
          </p:nvPr>
        </p:nvSpPr>
        <p:spPr>
          <a:xfrm>
            <a:off x="1067446" y="2500109"/>
            <a:ext cx="4951404" cy="3121938"/>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5" name="Title 1">
            <a:extLst>
              <a:ext uri="{FF2B5EF4-FFF2-40B4-BE49-F238E27FC236}">
                <a16:creationId xmlns:a16="http://schemas.microsoft.com/office/drawing/2014/main" id="{FDF00B9F-B500-1546-97AF-C42EFBB0F56C}"/>
              </a:ext>
            </a:extLst>
          </p:cNvPr>
          <p:cNvSpPr>
            <a:spLocks noGrp="1"/>
          </p:cNvSpPr>
          <p:nvPr>
            <p:ph type="title"/>
          </p:nvPr>
        </p:nvSpPr>
        <p:spPr>
          <a:xfrm>
            <a:off x="1067446" y="1123660"/>
            <a:ext cx="4791490" cy="991448"/>
          </a:xfrm>
          <a:prstGeom prst="rect">
            <a:avLst/>
          </a:prstGeom>
        </p:spPr>
        <p:txBody>
          <a:bodyPr/>
          <a:lstStyle>
            <a:lvl1pPr>
              <a:defRPr sz="3600" baseline="0">
                <a:solidFill>
                  <a:schemeClr val="accent6"/>
                </a:solidFill>
              </a:defRPr>
            </a:lvl1pPr>
          </a:lstStyle>
          <a:p>
            <a:r>
              <a:rPr lang="en-US"/>
              <a:t>Click to edit Master title style</a:t>
            </a:r>
            <a:endParaRPr lang="en-US" dirty="0"/>
          </a:p>
        </p:txBody>
      </p:sp>
      <p:cxnSp>
        <p:nvCxnSpPr>
          <p:cNvPr id="6" name="Straight Connector 5">
            <a:extLst>
              <a:ext uri="{FF2B5EF4-FFF2-40B4-BE49-F238E27FC236}">
                <a16:creationId xmlns:a16="http://schemas.microsoft.com/office/drawing/2014/main" id="{69EE1B71-8CA5-D14D-A777-9E5D000DADE2}"/>
              </a:ext>
            </a:extLst>
          </p:cNvPr>
          <p:cNvCxnSpPr>
            <a:cxnSpLocks/>
          </p:cNvCxnSpPr>
          <p:nvPr/>
        </p:nvCxnSpPr>
        <p:spPr>
          <a:xfrm>
            <a:off x="1067446" y="1069872"/>
            <a:ext cx="479149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3478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52-Green side bar-animate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7834547-3608-0A41-AA04-81FE31AE8300}"/>
              </a:ext>
            </a:extLst>
          </p:cNvPr>
          <p:cNvSpPr>
            <a:spLocks noGrp="1"/>
          </p:cNvSpPr>
          <p:nvPr>
            <p:ph idx="1"/>
          </p:nvPr>
        </p:nvSpPr>
        <p:spPr>
          <a:xfrm>
            <a:off x="482137" y="1681774"/>
            <a:ext cx="7583339" cy="3641876"/>
          </a:xfrm>
        </p:spPr>
        <p:txBody>
          <a:bodyPr/>
          <a:lstStyle>
            <a:lvl1pPr>
              <a:defRPr b="0" i="0">
                <a:solidFill>
                  <a:schemeClr val="tx2"/>
                </a:solidFill>
                <a:latin typeface="Frutiger LT Std 45 Light" panose="020B0402020204020204" pitchFamily="34" charset="77"/>
              </a:defRPr>
            </a:lvl1pPr>
            <a:lvl2pPr>
              <a:defRPr b="0" i="0">
                <a:solidFill>
                  <a:schemeClr val="tx2"/>
                </a:solidFill>
                <a:latin typeface="Frutiger LT Std 45 Light" panose="020B0402020204020204" pitchFamily="34" charset="77"/>
              </a:defRPr>
            </a:lvl2pPr>
            <a:lvl3pPr>
              <a:defRPr b="0" i="0" baseline="0">
                <a:solidFill>
                  <a:schemeClr val="tx2"/>
                </a:solidFill>
                <a:latin typeface="Frutiger LT Std 45 Light" panose="020B0402020204020204" pitchFamily="34" charset="77"/>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9" name="Title 1">
            <a:extLst>
              <a:ext uri="{FF2B5EF4-FFF2-40B4-BE49-F238E27FC236}">
                <a16:creationId xmlns:a16="http://schemas.microsoft.com/office/drawing/2014/main" id="{3EF69DA1-48DD-FF4A-937E-325977358568}"/>
              </a:ext>
            </a:extLst>
          </p:cNvPr>
          <p:cNvSpPr>
            <a:spLocks noGrp="1"/>
          </p:cNvSpPr>
          <p:nvPr>
            <p:ph type="title"/>
          </p:nvPr>
        </p:nvSpPr>
        <p:spPr>
          <a:xfrm>
            <a:off x="482138" y="536181"/>
            <a:ext cx="7583339" cy="1073876"/>
          </a:xfrm>
          <a:prstGeom prst="rect">
            <a:avLst/>
          </a:prstGeom>
        </p:spPr>
        <p:txBody>
          <a:bodyPr/>
          <a:lstStyle>
            <a:lvl1pPr>
              <a:defRPr sz="4000" baseline="0">
                <a:solidFill>
                  <a:schemeClr val="accent6"/>
                </a:solidFill>
              </a:defRPr>
            </a:lvl1pPr>
          </a:lstStyle>
          <a:p>
            <a:r>
              <a:rPr lang="en-US"/>
              <a:t>Click to edit Master title style</a:t>
            </a:r>
            <a:endParaRPr lang="en-US" dirty="0"/>
          </a:p>
        </p:txBody>
      </p:sp>
      <p:cxnSp>
        <p:nvCxnSpPr>
          <p:cNvPr id="11" name="Straight Connector 10">
            <a:extLst>
              <a:ext uri="{FF2B5EF4-FFF2-40B4-BE49-F238E27FC236}">
                <a16:creationId xmlns:a16="http://schemas.microsoft.com/office/drawing/2014/main" id="{374560D8-8BC2-F648-A56A-30E1A3E943DA}"/>
              </a:ext>
            </a:extLst>
          </p:cNvPr>
          <p:cNvCxnSpPr>
            <a:cxnSpLocks/>
          </p:cNvCxnSpPr>
          <p:nvPr/>
        </p:nvCxnSpPr>
        <p:spPr>
          <a:xfrm>
            <a:off x="482137" y="464463"/>
            <a:ext cx="7583339"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4E8375B3-F2D0-D10D-3DF7-061A649C2E27}"/>
              </a:ext>
            </a:extLst>
          </p:cNvPr>
          <p:cNvPicPr>
            <a:picLocks noChangeAspect="1"/>
          </p:cNvPicPr>
          <p:nvPr/>
        </p:nvPicPr>
        <p:blipFill>
          <a:blip r:embed="rId2"/>
          <a:srcRect l="60980" t="7126" r="9228"/>
          <a:stretch>
            <a:fillRect/>
          </a:stretch>
        </p:blipFill>
        <p:spPr>
          <a:xfrm flipH="1">
            <a:off x="8559800" y="464462"/>
            <a:ext cx="3632200" cy="6393537"/>
          </a:xfrm>
          <a:prstGeom prst="round1Rect">
            <a:avLst>
              <a:gd name="adj" fmla="val 14459"/>
            </a:avLst>
          </a:prstGeom>
        </p:spPr>
      </p:pic>
    </p:spTree>
    <p:extLst>
      <p:ext uri="{BB962C8B-B14F-4D97-AF65-F5344CB8AC3E}">
        <p14:creationId xmlns:p14="http://schemas.microsoft.com/office/powerpoint/2010/main" val="2520673134"/>
      </p:ext>
    </p:extLst>
  </p:cSld>
  <p:clrMapOvr>
    <a:masterClrMapping/>
  </p:clrMapOvr>
  <p:extLst>
    <p:ext uri="{DCECCB84-F9BA-43D5-87BE-67443E8EF086}">
      <p15:sldGuideLst xmlns:p15="http://schemas.microsoft.com/office/powerpoint/2012/main">
        <p15:guide id="1" pos="1536">
          <p15:clr>
            <a:srgbClr val="FBAE40"/>
          </p15:clr>
        </p15:guide>
        <p15:guide id="2" pos="11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ull imag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0D4C66-03F2-58CD-C170-7D4847180F7C}"/>
              </a:ext>
            </a:extLst>
          </p:cNvPr>
          <p:cNvPicPr>
            <a:picLocks noChangeAspect="1"/>
          </p:cNvPicPr>
          <p:nvPr/>
        </p:nvPicPr>
        <p:blipFill>
          <a:blip r:embed="rId2"/>
          <a:stretch>
            <a:fillRect/>
          </a:stretch>
        </p:blipFill>
        <p:spPr>
          <a:xfrm>
            <a:off x="7192816" y="0"/>
            <a:ext cx="4999182" cy="4260273"/>
          </a:xfrm>
          <a:prstGeom prst="rect">
            <a:avLst/>
          </a:prstGeom>
        </p:spPr>
      </p:pic>
      <p:sp>
        <p:nvSpPr>
          <p:cNvPr id="6" name="Text Placeholder 17">
            <a:extLst>
              <a:ext uri="{FF2B5EF4-FFF2-40B4-BE49-F238E27FC236}">
                <a16:creationId xmlns:a16="http://schemas.microsoft.com/office/drawing/2014/main" id="{34C2E9C0-BF20-BF43-BCA3-678F5B69729D}"/>
              </a:ext>
            </a:extLst>
          </p:cNvPr>
          <p:cNvSpPr>
            <a:spLocks noGrp="1"/>
          </p:cNvSpPr>
          <p:nvPr>
            <p:ph type="body" sz="quarter" idx="11"/>
          </p:nvPr>
        </p:nvSpPr>
        <p:spPr>
          <a:xfrm>
            <a:off x="535445" y="1887274"/>
            <a:ext cx="6240493" cy="4386706"/>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7" name="Straight Connector 6">
            <a:extLst>
              <a:ext uri="{FF2B5EF4-FFF2-40B4-BE49-F238E27FC236}">
                <a16:creationId xmlns:a16="http://schemas.microsoft.com/office/drawing/2014/main" id="{297D3FEA-5875-0B40-B56B-04C7391DC07A}"/>
              </a:ext>
            </a:extLst>
          </p:cNvPr>
          <p:cNvCxnSpPr>
            <a:cxnSpLocks/>
          </p:cNvCxnSpPr>
          <p:nvPr/>
        </p:nvCxnSpPr>
        <p:spPr>
          <a:xfrm>
            <a:off x="535443" y="555091"/>
            <a:ext cx="6240493"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E865AD54-3BB6-1540-B8EA-95BA9CEAE329}"/>
              </a:ext>
            </a:extLst>
          </p:cNvPr>
          <p:cNvSpPr>
            <a:spLocks noGrp="1"/>
          </p:cNvSpPr>
          <p:nvPr>
            <p:ph type="title"/>
          </p:nvPr>
        </p:nvSpPr>
        <p:spPr>
          <a:xfrm>
            <a:off x="535443" y="607254"/>
            <a:ext cx="6323223" cy="1263969"/>
          </a:xfrm>
          <a:prstGeom prst="rect">
            <a:avLst/>
          </a:prstGeom>
        </p:spPr>
        <p:txBody>
          <a:bodyPr/>
          <a:lstStyle>
            <a:lvl1pPr>
              <a:defRPr sz="4000" baseline="0">
                <a:solidFill>
                  <a:schemeClr val="accent6"/>
                </a:solidFill>
              </a:defRPr>
            </a:lvl1pPr>
          </a:lstStyle>
          <a:p>
            <a:r>
              <a:rPr lang="en-US"/>
              <a:t>Click to edit Master title style</a:t>
            </a:r>
            <a:endParaRPr lang="en-US" dirty="0"/>
          </a:p>
        </p:txBody>
      </p:sp>
      <p:sp>
        <p:nvSpPr>
          <p:cNvPr id="4" name="Rectangle 3">
            <a:extLst>
              <a:ext uri="{FF2B5EF4-FFF2-40B4-BE49-F238E27FC236}">
                <a16:creationId xmlns:a16="http://schemas.microsoft.com/office/drawing/2014/main" id="{50AF8E11-1C17-8047-BCDB-F877CB76CBD7}"/>
              </a:ext>
            </a:extLst>
          </p:cNvPr>
          <p:cNvSpPr/>
          <p:nvPr/>
        </p:nvSpPr>
        <p:spPr>
          <a:xfrm>
            <a:off x="7514996" y="1055615"/>
            <a:ext cx="4453762" cy="1631216"/>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mission. </a:t>
            </a:r>
          </a:p>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fundraising.</a:t>
            </a:r>
          </a:p>
          <a:p>
            <a:pPr algn="ctr">
              <a:lnSpc>
                <a:spcPct val="100000"/>
              </a:lnSpc>
            </a:pPr>
            <a:r>
              <a:rPr lang="en-US" sz="28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591677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7_Full imag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341E3-4E3B-C29A-5D2B-5BBAB5E9861A}"/>
              </a:ext>
            </a:extLst>
          </p:cNvPr>
          <p:cNvPicPr>
            <a:picLocks noChangeAspect="1"/>
          </p:cNvPicPr>
          <p:nvPr/>
        </p:nvPicPr>
        <p:blipFill>
          <a:blip r:embed="rId2"/>
          <a:stretch>
            <a:fillRect/>
          </a:stretch>
        </p:blipFill>
        <p:spPr>
          <a:xfrm>
            <a:off x="1" y="0"/>
            <a:ext cx="12192000" cy="6884122"/>
          </a:xfrm>
          <a:prstGeom prst="rect">
            <a:avLst/>
          </a:prstGeom>
        </p:spPr>
      </p:pic>
    </p:spTree>
    <p:extLst>
      <p:ext uri="{BB962C8B-B14F-4D97-AF65-F5344CB8AC3E}">
        <p14:creationId xmlns:p14="http://schemas.microsoft.com/office/powerpoint/2010/main" val="2074559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Full image slid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4A1044-EBD3-E945-5F71-4A4F09871F65}"/>
              </a:ext>
            </a:extLst>
          </p:cNvPr>
          <p:cNvPicPr>
            <a:picLocks noChangeAspect="1"/>
          </p:cNvPicPr>
          <p:nvPr/>
        </p:nvPicPr>
        <p:blipFill>
          <a:blip r:embed="rId2"/>
          <a:stretch>
            <a:fillRect/>
          </a:stretch>
        </p:blipFill>
        <p:spPr>
          <a:xfrm>
            <a:off x="1" y="0"/>
            <a:ext cx="12192000" cy="6884122"/>
          </a:xfrm>
          <a:prstGeom prst="rect">
            <a:avLst/>
          </a:prstGeom>
        </p:spPr>
      </p:pic>
      <p:sp>
        <p:nvSpPr>
          <p:cNvPr id="16" name="Round Single Corner Rectangle 15">
            <a:extLst>
              <a:ext uri="{FF2B5EF4-FFF2-40B4-BE49-F238E27FC236}">
                <a16:creationId xmlns:a16="http://schemas.microsoft.com/office/drawing/2014/main" id="{AADC5BA5-2394-7D49-996B-080033E75C3B}"/>
              </a:ext>
            </a:extLst>
          </p:cNvPr>
          <p:cNvSpPr/>
          <p:nvPr/>
        </p:nvSpPr>
        <p:spPr>
          <a:xfrm rot="10800000" flipH="1">
            <a:off x="609600" y="577516"/>
            <a:ext cx="10956758" cy="5759116"/>
          </a:xfrm>
          <a:prstGeom prst="round1Rect">
            <a:avLst>
              <a:gd name="adj" fmla="val 7607"/>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17" name="Title 1">
            <a:extLst>
              <a:ext uri="{FF2B5EF4-FFF2-40B4-BE49-F238E27FC236}">
                <a16:creationId xmlns:a16="http://schemas.microsoft.com/office/drawing/2014/main" id="{B6D7199A-0A98-C942-A87F-1211EE6DE35F}"/>
              </a:ext>
            </a:extLst>
          </p:cNvPr>
          <p:cNvSpPr>
            <a:spLocks noGrp="1"/>
          </p:cNvSpPr>
          <p:nvPr>
            <p:ph type="title"/>
          </p:nvPr>
        </p:nvSpPr>
        <p:spPr>
          <a:xfrm>
            <a:off x="1005240" y="1159640"/>
            <a:ext cx="10111885" cy="815991"/>
          </a:xfrm>
          <a:prstGeom prst="rect">
            <a:avLst/>
          </a:prstGeom>
        </p:spPr>
        <p:txBody>
          <a:bodyPr/>
          <a:lstStyle>
            <a:lvl1pPr>
              <a:defRPr sz="3600" baseline="0">
                <a:solidFill>
                  <a:schemeClr val="accent6"/>
                </a:solidFill>
              </a:defRPr>
            </a:lvl1pPr>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137A936E-F99D-2645-84FB-4BBE9A7E75B1}"/>
              </a:ext>
            </a:extLst>
          </p:cNvPr>
          <p:cNvSpPr>
            <a:spLocks noGrp="1"/>
          </p:cNvSpPr>
          <p:nvPr>
            <p:ph type="body" sz="quarter" idx="10"/>
          </p:nvPr>
        </p:nvSpPr>
        <p:spPr>
          <a:xfrm>
            <a:off x="1004509" y="2188974"/>
            <a:ext cx="10112670" cy="3616325"/>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9" name="Straight Connector 18">
            <a:extLst>
              <a:ext uri="{FF2B5EF4-FFF2-40B4-BE49-F238E27FC236}">
                <a16:creationId xmlns:a16="http://schemas.microsoft.com/office/drawing/2014/main" id="{E0A8072D-D488-8447-8967-252E404D266F}"/>
              </a:ext>
            </a:extLst>
          </p:cNvPr>
          <p:cNvCxnSpPr>
            <a:cxnSpLocks/>
          </p:cNvCxnSpPr>
          <p:nvPr/>
        </p:nvCxnSpPr>
        <p:spPr>
          <a:xfrm>
            <a:off x="1004510" y="1084383"/>
            <a:ext cx="1011267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6290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slide">
    <p:bg>
      <p:bgPr>
        <a:solidFill>
          <a:schemeClr val="tx1"/>
        </a:solidFill>
        <a:effectLst/>
      </p:bgPr>
    </p:bg>
    <p:spTree>
      <p:nvGrpSpPr>
        <p:cNvPr id="1" name=""/>
        <p:cNvGrpSpPr/>
        <p:nvPr/>
      </p:nvGrpSpPr>
      <p:grpSpPr>
        <a:xfrm>
          <a:off x="0" y="0"/>
          <a:ext cx="0" cy="0"/>
          <a:chOff x="0" y="0"/>
          <a:chExt cx="0" cy="0"/>
        </a:xfrm>
      </p:grpSpPr>
      <p:sp>
        <p:nvSpPr>
          <p:cNvPr id="5" name="Freeform 3">
            <a:extLst>
              <a:ext uri="{FF2B5EF4-FFF2-40B4-BE49-F238E27FC236}">
                <a16:creationId xmlns:a16="http://schemas.microsoft.com/office/drawing/2014/main" id="{A0287F5C-CAE2-7197-6367-931E88F30802}"/>
              </a:ext>
            </a:extLst>
          </p:cNvPr>
          <p:cNvSpPr/>
          <p:nvPr/>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txBody>
          <a:bodyPr/>
          <a:lstStyle/>
          <a:p>
            <a:endParaRPr lang="en-US"/>
          </a:p>
        </p:txBody>
      </p:sp>
      <p:sp>
        <p:nvSpPr>
          <p:cNvPr id="2" name="Title 1"/>
          <p:cNvSpPr>
            <a:spLocks noGrp="1"/>
          </p:cNvSpPr>
          <p:nvPr>
            <p:ph type="title"/>
          </p:nvPr>
        </p:nvSpPr>
        <p:spPr>
          <a:xfrm>
            <a:off x="768355" y="888202"/>
            <a:ext cx="10655300" cy="979487"/>
          </a:xfrm>
        </p:spPr>
        <p:txBody>
          <a:bodyPr/>
          <a:lstStyle>
            <a:lvl1pP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768355" y="2191995"/>
            <a:ext cx="10655300" cy="399097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cxnSp>
        <p:nvCxnSpPr>
          <p:cNvPr id="4" name="Straight Connector 3">
            <a:extLst>
              <a:ext uri="{FF2B5EF4-FFF2-40B4-BE49-F238E27FC236}">
                <a16:creationId xmlns:a16="http://schemas.microsoft.com/office/drawing/2014/main" id="{131906AB-3242-F458-558C-44430A7D912D}"/>
              </a:ext>
            </a:extLst>
          </p:cNvPr>
          <p:cNvCxnSpPr>
            <a:cxnSpLocks/>
          </p:cNvCxnSpPr>
          <p:nvPr/>
        </p:nvCxnSpPr>
        <p:spPr>
          <a:xfrm>
            <a:off x="738358" y="728988"/>
            <a:ext cx="10685297"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9876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slide">
    <p:bg>
      <p:bgPr>
        <a:solidFill>
          <a:schemeClr val="tx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5FD2F90-1108-8933-D22B-7F228A92F773}"/>
              </a:ext>
            </a:extLst>
          </p:cNvPr>
          <p:cNvSpPr/>
          <p:nvPr/>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txBody>
          <a:bodyPr/>
          <a:lstStyle/>
          <a:p>
            <a:endParaRPr lang="en-US"/>
          </a:p>
        </p:txBody>
      </p:sp>
      <p:sp>
        <p:nvSpPr>
          <p:cNvPr id="2" name="Title 1"/>
          <p:cNvSpPr>
            <a:spLocks noGrp="1"/>
          </p:cNvSpPr>
          <p:nvPr>
            <p:ph type="title"/>
          </p:nvPr>
        </p:nvSpPr>
        <p:spPr/>
        <p:txBody>
          <a:bodyPr/>
          <a:lstStyle>
            <a:lvl1pP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pic>
        <p:nvPicPr>
          <p:cNvPr id="7" name="Picture 6" descr="A picture containing drawing&#10;&#10;Description automatically generated">
            <a:extLst>
              <a:ext uri="{FF2B5EF4-FFF2-40B4-BE49-F238E27FC236}">
                <a16:creationId xmlns:a16="http://schemas.microsoft.com/office/drawing/2014/main" id="{AB1D6163-1CC0-2B4C-B3D8-A365864BBB2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49355" y="-1"/>
            <a:ext cx="1142645" cy="1159908"/>
          </a:xfrm>
          <a:prstGeom prst="rect">
            <a:avLst/>
          </a:prstGeom>
        </p:spPr>
      </p:pic>
    </p:spTree>
    <p:extLst>
      <p:ext uri="{BB962C8B-B14F-4D97-AF65-F5344CB8AC3E}">
        <p14:creationId xmlns:p14="http://schemas.microsoft.com/office/powerpoint/2010/main" val="160352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nimated horizontal logo on black-02">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9930" y="2315028"/>
            <a:ext cx="7462981" cy="2132280"/>
          </a:xfrm>
          <a:prstGeom prst="rect">
            <a:avLst/>
          </a:prstGeom>
        </p:spPr>
      </p:pic>
    </p:spTree>
    <p:extLst>
      <p:ext uri="{BB962C8B-B14F-4D97-AF65-F5344CB8AC3E}">
        <p14:creationId xmlns:p14="http://schemas.microsoft.com/office/powerpoint/2010/main" val="462012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Title Placeholder 1"/>
          <p:cNvSpPr>
            <a:spLocks noGrp="1"/>
          </p:cNvSpPr>
          <p:nvPr>
            <p:ph type="title"/>
          </p:nvPr>
        </p:nvSpPr>
        <p:spPr bwMode="auto">
          <a:xfrm>
            <a:off x="768355" y="547237"/>
            <a:ext cx="10655300" cy="979487"/>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18435" name="Text Placeholder 2"/>
          <p:cNvSpPr>
            <a:spLocks noGrp="1"/>
          </p:cNvSpPr>
          <p:nvPr>
            <p:ph type="body" idx="1"/>
          </p:nvPr>
        </p:nvSpPr>
        <p:spPr bwMode="auto">
          <a:xfrm>
            <a:off x="768355" y="1851030"/>
            <a:ext cx="10655300" cy="39909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6" name="TextBox 5"/>
          <p:cNvSpPr txBox="1"/>
          <p:nvPr/>
        </p:nvSpPr>
        <p:spPr>
          <a:xfrm>
            <a:off x="11049000" y="7103391"/>
            <a:ext cx="1143000" cy="230832"/>
          </a:xfrm>
          <a:prstGeom prst="rect">
            <a:avLst/>
          </a:prstGeom>
          <a:noFill/>
        </p:spPr>
        <p:txBody>
          <a:bodyPr wrap="square" rtlCol="0">
            <a:spAutoFit/>
          </a:bodyPr>
          <a:lstStyle/>
          <a:p>
            <a:pPr algn="r"/>
            <a:r>
              <a:rPr lang="en-US" sz="900">
                <a:latin typeface="Verdana"/>
                <a:cs typeface="Verdana"/>
              </a:rPr>
              <a:t>0000000</a:t>
            </a:r>
          </a:p>
        </p:txBody>
      </p:sp>
    </p:spTree>
    <p:extLst>
      <p:ext uri="{BB962C8B-B14F-4D97-AF65-F5344CB8AC3E}">
        <p14:creationId xmlns:p14="http://schemas.microsoft.com/office/powerpoint/2010/main" val="996462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09555" rtl="0" eaLnBrk="1" fontAlgn="base" hangingPunct="1">
        <a:spcBef>
          <a:spcPct val="0"/>
        </a:spcBef>
        <a:spcAft>
          <a:spcPct val="0"/>
        </a:spcAft>
        <a:defRPr sz="4800" b="1" i="0" kern="1200">
          <a:solidFill>
            <a:schemeClr val="tx2"/>
          </a:solidFill>
          <a:latin typeface="Frutiger LT Std 45 Light" panose="020B0402020204020204" pitchFamily="34" charset="77"/>
          <a:ea typeface="ＭＳ Ｐゴシック" charset="0"/>
          <a:cs typeface="Verdana"/>
        </a:defRPr>
      </a:lvl1pPr>
      <a:lvl2pPr algn="l" defTabSz="609555" rtl="0" eaLnBrk="1" fontAlgn="base" hangingPunct="1">
        <a:spcBef>
          <a:spcPct val="0"/>
        </a:spcBef>
        <a:spcAft>
          <a:spcPct val="0"/>
        </a:spcAft>
        <a:defRPr sz="3200" b="1">
          <a:solidFill>
            <a:schemeClr val="tx2"/>
          </a:solidFill>
          <a:latin typeface="Verdana" charset="0"/>
          <a:ea typeface="ＭＳ Ｐゴシック" charset="0"/>
        </a:defRPr>
      </a:lvl2pPr>
      <a:lvl3pPr algn="l" defTabSz="609555" rtl="0" eaLnBrk="1" fontAlgn="base" hangingPunct="1">
        <a:spcBef>
          <a:spcPct val="0"/>
        </a:spcBef>
        <a:spcAft>
          <a:spcPct val="0"/>
        </a:spcAft>
        <a:defRPr sz="3200" b="1">
          <a:solidFill>
            <a:schemeClr val="tx2"/>
          </a:solidFill>
          <a:latin typeface="Verdana" charset="0"/>
          <a:ea typeface="ＭＳ Ｐゴシック" charset="0"/>
        </a:defRPr>
      </a:lvl3pPr>
      <a:lvl4pPr algn="l" defTabSz="609555" rtl="0" eaLnBrk="1" fontAlgn="base" hangingPunct="1">
        <a:spcBef>
          <a:spcPct val="0"/>
        </a:spcBef>
        <a:spcAft>
          <a:spcPct val="0"/>
        </a:spcAft>
        <a:defRPr sz="3200" b="1">
          <a:solidFill>
            <a:schemeClr val="tx2"/>
          </a:solidFill>
          <a:latin typeface="Verdana" charset="0"/>
          <a:ea typeface="ＭＳ Ｐゴシック" charset="0"/>
        </a:defRPr>
      </a:lvl4pPr>
      <a:lvl5pPr algn="l" defTabSz="609555" rtl="0" eaLnBrk="1" fontAlgn="base" hangingPunct="1">
        <a:spcBef>
          <a:spcPct val="0"/>
        </a:spcBef>
        <a:spcAft>
          <a:spcPct val="0"/>
        </a:spcAft>
        <a:defRPr sz="3200" b="1">
          <a:solidFill>
            <a:schemeClr val="tx2"/>
          </a:solidFill>
          <a:latin typeface="Verdana" charset="0"/>
          <a:ea typeface="ＭＳ Ｐゴシック"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p:titleStyle>
    <p:bodyStyle>
      <a:lvl1pPr marL="457167" indent="-457167" algn="l" defTabSz="609555" rtl="0" eaLnBrk="1" fontAlgn="base" hangingPunct="1">
        <a:spcBef>
          <a:spcPct val="20000"/>
        </a:spcBef>
        <a:spcAft>
          <a:spcPct val="0"/>
        </a:spcAft>
        <a:defRPr sz="3200" b="0" i="0" kern="1200">
          <a:solidFill>
            <a:schemeClr val="tx2"/>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tx2"/>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tx2"/>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7197">
          <p15:clr>
            <a:srgbClr val="F26B43"/>
          </p15:clr>
        </p15:guide>
        <p15:guide id="3" pos="483">
          <p15:clr>
            <a:srgbClr val="F26B43"/>
          </p15:clr>
        </p15:guide>
        <p15:guide id="4" orient="horz" pos="1232">
          <p15:clr>
            <a:srgbClr val="F26B43"/>
          </p15:clr>
        </p15:guide>
        <p15:guide id="5" orient="horz" pos="1000">
          <p15:clr>
            <a:srgbClr val="F26B43"/>
          </p15:clr>
        </p15:guide>
        <p15:guide id="6" orient="horz" pos="229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685482D-9347-B235-44F4-239B6E5CD283}"/>
              </a:ext>
            </a:extLst>
          </p:cNvPr>
          <p:cNvSpPr>
            <a:spLocks noGrp="1"/>
          </p:cNvSpPr>
          <p:nvPr>
            <p:ph type="body" sz="quarter" idx="10"/>
          </p:nvPr>
        </p:nvSpPr>
        <p:spPr/>
        <p:txBody>
          <a:bodyPr/>
          <a:lstStyle/>
          <a:p>
            <a:r>
              <a:rPr lang="en-US" sz="2000" b="1">
                <a:solidFill>
                  <a:schemeClr val="bg1"/>
                </a:solidFill>
                <a:latin typeface="Frutiger LT Std 45 Light"/>
                <a:ea typeface="ＭＳ Ｐゴシック"/>
              </a:rPr>
              <a:t>Jeff Gingerich, Ph.D.</a:t>
            </a:r>
            <a:endParaRPr lang="en-US" sz="2000" b="1">
              <a:solidFill>
                <a:schemeClr val="bg1"/>
              </a:solidFill>
            </a:endParaRPr>
          </a:p>
        </p:txBody>
      </p:sp>
      <p:sp>
        <p:nvSpPr>
          <p:cNvPr id="2" name="Title 1">
            <a:extLst>
              <a:ext uri="{FF2B5EF4-FFF2-40B4-BE49-F238E27FC236}">
                <a16:creationId xmlns:a16="http://schemas.microsoft.com/office/drawing/2014/main" id="{737E5067-6D1A-BC19-8F17-8CC8AC6487B9}"/>
              </a:ext>
            </a:extLst>
          </p:cNvPr>
          <p:cNvSpPr>
            <a:spLocks noGrp="1"/>
          </p:cNvSpPr>
          <p:nvPr>
            <p:ph type="ctrTitle"/>
          </p:nvPr>
        </p:nvSpPr>
        <p:spPr>
          <a:xfrm>
            <a:off x="1449571" y="2455464"/>
            <a:ext cx="9452461" cy="1028722"/>
          </a:xfrm>
        </p:spPr>
        <p:txBody>
          <a:bodyPr>
            <a:normAutofit/>
          </a:bodyPr>
          <a:lstStyle/>
          <a:p>
            <a:r>
              <a:rPr lang="en-US" sz="4800" b="0">
                <a:latin typeface="Frutiger LT Std 45 Light"/>
                <a:ea typeface="ＭＳ Ｐゴシック"/>
                <a:cs typeface="Arial"/>
              </a:rPr>
              <a:t>Money and mission:</a:t>
            </a:r>
          </a:p>
        </p:txBody>
      </p:sp>
      <p:sp>
        <p:nvSpPr>
          <p:cNvPr id="3" name="Subtitle 2">
            <a:extLst>
              <a:ext uri="{FF2B5EF4-FFF2-40B4-BE49-F238E27FC236}">
                <a16:creationId xmlns:a16="http://schemas.microsoft.com/office/drawing/2014/main" id="{24570136-0DB6-203D-600D-0847E0DD56C4}"/>
              </a:ext>
            </a:extLst>
          </p:cNvPr>
          <p:cNvSpPr>
            <a:spLocks noGrp="1"/>
          </p:cNvSpPr>
          <p:nvPr>
            <p:ph type="subTitle" idx="1"/>
          </p:nvPr>
        </p:nvSpPr>
        <p:spPr>
          <a:xfrm>
            <a:off x="1449570" y="3155736"/>
            <a:ext cx="9452461" cy="729417"/>
          </a:xfrm>
        </p:spPr>
        <p:txBody>
          <a:bodyPr>
            <a:normAutofit/>
          </a:bodyPr>
          <a:lstStyle/>
          <a:p>
            <a:r>
              <a:rPr lang="en-US" sz="3600">
                <a:solidFill>
                  <a:srgbClr val="FFFFFF"/>
                </a:solidFill>
                <a:latin typeface="Frutiger LT Std 45 Light"/>
                <a:ea typeface="ＭＳ Ｐゴシック"/>
                <a:cs typeface="Arial"/>
              </a:rPr>
              <a:t>Fueling purpose, funding impact</a:t>
            </a:r>
          </a:p>
        </p:txBody>
      </p:sp>
    </p:spTree>
    <p:extLst>
      <p:ext uri="{BB962C8B-B14F-4D97-AF65-F5344CB8AC3E}">
        <p14:creationId xmlns:p14="http://schemas.microsoft.com/office/powerpoint/2010/main" val="3157048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AD384-9F80-AC49-55B9-A229A583338A}"/>
              </a:ext>
            </a:extLst>
          </p:cNvPr>
          <p:cNvSpPr>
            <a:spLocks noGrp="1"/>
          </p:cNvSpPr>
          <p:nvPr>
            <p:ph type="title"/>
          </p:nvPr>
        </p:nvSpPr>
        <p:spPr/>
        <p:txBody>
          <a:bodyPr/>
          <a:lstStyle/>
          <a:p>
            <a:r>
              <a:rPr lang="en-US" b="0" dirty="0">
                <a:latin typeface="Frutiger LT Std 45 Light"/>
                <a:ea typeface="ＭＳ Ｐゴシック"/>
                <a:cs typeface="Arial"/>
              </a:rPr>
              <a:t>Fueling mission</a:t>
            </a:r>
            <a:endParaRPr lang="en-US" b="0">
              <a:latin typeface="Frutiger LT Std 45 Light"/>
              <a:ea typeface="ＭＳ Ｐゴシック"/>
              <a:cs typeface="Arial" panose="020B0604020202020204" pitchFamily="34" charset="0"/>
            </a:endParaRPr>
          </a:p>
        </p:txBody>
      </p:sp>
      <p:sp>
        <p:nvSpPr>
          <p:cNvPr id="3" name="Content Placeholder 2">
            <a:extLst>
              <a:ext uri="{FF2B5EF4-FFF2-40B4-BE49-F238E27FC236}">
                <a16:creationId xmlns:a16="http://schemas.microsoft.com/office/drawing/2014/main" id="{AD3FDCAF-8885-8B5B-1E42-2E085F5B37B8}"/>
              </a:ext>
            </a:extLst>
          </p:cNvPr>
          <p:cNvSpPr>
            <a:spLocks noGrp="1"/>
          </p:cNvSpPr>
          <p:nvPr>
            <p:ph idx="1"/>
          </p:nvPr>
        </p:nvSpPr>
        <p:spPr>
          <a:xfrm>
            <a:off x="5421036" y="1714196"/>
            <a:ext cx="6010618" cy="4795512"/>
          </a:xfrm>
        </p:spPr>
        <p:txBody>
          <a:bodyPr vert="horz" wrap="square" lIns="0" tIns="0" rIns="0" bIns="0" numCol="1" anchor="t" anchorCtr="0" compatLnSpc="1">
            <a:prstTxWarp prst="textNoShape">
              <a:avLst/>
            </a:prstTxWarp>
            <a:noAutofit/>
          </a:bodyPr>
          <a:lstStyle/>
          <a:p>
            <a:pPr marL="0" indent="-456565">
              <a:spcBef>
                <a:spcPts val="1400"/>
              </a:spcBef>
              <a:spcAft>
                <a:spcPts val="0"/>
              </a:spcAft>
            </a:pPr>
            <a:r>
              <a:rPr lang="en-US" sz="2200" b="1" dirty="0">
                <a:latin typeface="Frutiger LT Std 45 Light"/>
                <a:ea typeface="ＭＳ Ｐゴシック"/>
              </a:rPr>
              <a:t>CLARITY:</a:t>
            </a:r>
            <a:r>
              <a:rPr lang="en-US" sz="2200" dirty="0">
                <a:latin typeface="Frutiger LT Std 45 Light"/>
                <a:ea typeface="ＭＳ Ｐゴシック"/>
              </a:rPr>
              <a:t> </a:t>
            </a:r>
            <a:br>
              <a:rPr lang="en-US" sz="2200" dirty="0">
                <a:latin typeface="Frutiger LT Std 45 Light"/>
                <a:ea typeface="ＭＳ Ｐゴシック"/>
              </a:rPr>
            </a:br>
            <a:r>
              <a:rPr lang="en-US" sz="2200" dirty="0">
                <a:latin typeface="Frutiger LT Std 45 Light"/>
                <a:ea typeface="ＭＳ Ｐゴシック"/>
              </a:rPr>
              <a:t>It is our responsibility to be crystal clear about our mission and the impact each dollar achieves. Be confident in that impact.</a:t>
            </a:r>
          </a:p>
          <a:p>
            <a:pPr marL="0" indent="-456565">
              <a:spcBef>
                <a:spcPts val="1400"/>
              </a:spcBef>
              <a:spcAft>
                <a:spcPts val="0"/>
              </a:spcAft>
            </a:pPr>
            <a:r>
              <a:rPr lang="en-US" sz="2200" b="1" dirty="0">
                <a:latin typeface="Frutiger LT Std 45 Light"/>
                <a:ea typeface="ＭＳ Ｐゴシック"/>
              </a:rPr>
              <a:t>PARTNERSHIP:</a:t>
            </a:r>
            <a:r>
              <a:rPr lang="en-US" sz="2200" dirty="0">
                <a:latin typeface="Frutiger LT Std 45 Light"/>
                <a:ea typeface="ＭＳ Ｐゴシック"/>
              </a:rPr>
              <a:t> </a:t>
            </a:r>
            <a:br>
              <a:rPr lang="en-US" sz="2200" dirty="0">
                <a:latin typeface="Frutiger LT Std 45 Light"/>
                <a:ea typeface="ＭＳ Ｐゴシック"/>
              </a:rPr>
            </a:br>
            <a:r>
              <a:rPr lang="en-US" sz="2200" dirty="0">
                <a:latin typeface="Frutiger LT Std 45 Light"/>
                <a:ea typeface="ＭＳ Ｐゴシック"/>
              </a:rPr>
              <a:t>Consider donors and granting agencies as partners in achieving mission. Continue to nurture this relationship even after the gift has been </a:t>
            </a:r>
            <a:br>
              <a:rPr lang="en-US" sz="2200" dirty="0">
                <a:latin typeface="Frutiger LT Std 45 Light"/>
                <a:ea typeface="ＭＳ Ｐゴシック"/>
              </a:rPr>
            </a:br>
            <a:r>
              <a:rPr lang="en-US" sz="2200" dirty="0">
                <a:latin typeface="Frutiger LT Std 45 Light"/>
                <a:ea typeface="ＭＳ Ｐゴシック"/>
              </a:rPr>
              <a:t>made (stewardship).</a:t>
            </a:r>
          </a:p>
          <a:p>
            <a:pPr marL="0" indent="-456565">
              <a:spcBef>
                <a:spcPts val="1400"/>
              </a:spcBef>
              <a:spcAft>
                <a:spcPts val="0"/>
              </a:spcAft>
            </a:pPr>
            <a:r>
              <a:rPr lang="en-US" sz="2200" b="1" dirty="0">
                <a:latin typeface="Frutiger LT Std 45 Light"/>
                <a:ea typeface="ＭＳ Ｐゴシック"/>
              </a:rPr>
              <a:t>INVESTMENT:</a:t>
            </a:r>
            <a:r>
              <a:rPr lang="en-US" sz="2200" dirty="0">
                <a:latin typeface="Frutiger LT Std 45 Light"/>
                <a:ea typeface="ＭＳ Ｐゴシック"/>
              </a:rPr>
              <a:t> </a:t>
            </a:r>
            <a:br>
              <a:rPr lang="en-US" sz="2200" dirty="0">
                <a:latin typeface="Frutiger LT Std 45 Light"/>
                <a:ea typeface="ＭＳ Ｐゴシック"/>
              </a:rPr>
            </a:br>
            <a:r>
              <a:rPr lang="en-US" sz="2200" dirty="0">
                <a:latin typeface="Frutiger LT Std 45 Light"/>
                <a:ea typeface="ＭＳ Ｐゴシック"/>
              </a:rPr>
              <a:t>Donors are not just “buying” a product or a naming right…they are investing in their own values, personal mission, and passions.</a:t>
            </a:r>
          </a:p>
          <a:p>
            <a:pPr marL="0" indent="-456565">
              <a:spcBef>
                <a:spcPts val="1400"/>
              </a:spcBef>
              <a:spcAft>
                <a:spcPts val="0"/>
              </a:spcAft>
            </a:pPr>
            <a:endParaRPr lang="en-US" sz="2200" dirty="0"/>
          </a:p>
        </p:txBody>
      </p:sp>
      <p:pic>
        <p:nvPicPr>
          <p:cNvPr id="6" name="Picture 5" descr="Two women smiling at the camera&#10;&#10;AI-generated content may be incorrect.">
            <a:extLst>
              <a:ext uri="{FF2B5EF4-FFF2-40B4-BE49-F238E27FC236}">
                <a16:creationId xmlns:a16="http://schemas.microsoft.com/office/drawing/2014/main" id="{6F70AA5A-7161-EC65-2C5E-8435FF888D7D}"/>
              </a:ext>
            </a:extLst>
          </p:cNvPr>
          <p:cNvPicPr>
            <a:picLocks noChangeAspect="1"/>
          </p:cNvPicPr>
          <p:nvPr/>
        </p:nvPicPr>
        <p:blipFill>
          <a:blip r:embed="rId2">
            <a:extLst>
              <a:ext uri="{28A0092B-C50C-407E-A947-70E740481C1C}">
                <a14:useLocalDpi xmlns:a14="http://schemas.microsoft.com/office/drawing/2010/main" val="0"/>
              </a:ext>
            </a:extLst>
          </a:blip>
          <a:srcRect l="24451" r="8207"/>
          <a:stretch>
            <a:fillRect/>
          </a:stretch>
        </p:blipFill>
        <p:spPr>
          <a:xfrm>
            <a:off x="298373" y="1720522"/>
            <a:ext cx="4844142" cy="4795512"/>
          </a:xfrm>
          <a:prstGeom prst="rect">
            <a:avLst/>
          </a:prstGeom>
          <a:solidFill>
            <a:srgbClr val="4E3227"/>
          </a:solidFill>
          <a:ln w="12700">
            <a:solidFill>
              <a:srgbClr val="4E3227"/>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66415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E1153-5121-5337-F5BF-181D6AAA800C}"/>
              </a:ext>
            </a:extLst>
          </p:cNvPr>
          <p:cNvSpPr>
            <a:spLocks noGrp="1"/>
          </p:cNvSpPr>
          <p:nvPr>
            <p:ph type="title"/>
          </p:nvPr>
        </p:nvSpPr>
        <p:spPr/>
        <p:txBody>
          <a:bodyPr/>
          <a:lstStyle/>
          <a:p>
            <a:r>
              <a:rPr lang="en-US" b="0" dirty="0">
                <a:latin typeface="Frutiger LT Std 45 Light"/>
                <a:ea typeface="ＭＳ Ｐゴシック"/>
                <a:cs typeface="Arial"/>
              </a:rPr>
              <a:t>It’s not always easy…</a:t>
            </a:r>
          </a:p>
        </p:txBody>
      </p:sp>
      <p:sp>
        <p:nvSpPr>
          <p:cNvPr id="5" name="Rectangle 4">
            <a:extLst>
              <a:ext uri="{FF2B5EF4-FFF2-40B4-BE49-F238E27FC236}">
                <a16:creationId xmlns:a16="http://schemas.microsoft.com/office/drawing/2014/main" id="{88450AD8-3C76-6C0E-E78E-4B76F2A41560}"/>
              </a:ext>
            </a:extLst>
          </p:cNvPr>
          <p:cNvSpPr/>
          <p:nvPr/>
        </p:nvSpPr>
        <p:spPr>
          <a:xfrm>
            <a:off x="1549706" y="1595475"/>
            <a:ext cx="4417764" cy="239066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latin typeface="Frutiger LT Std 45 Light"/>
                <a:cs typeface="Arial"/>
              </a:rPr>
              <a:t>When core values do not align between donor </a:t>
            </a:r>
            <a:br>
              <a:rPr lang="en-US" sz="2400" b="1" dirty="0">
                <a:solidFill>
                  <a:schemeClr val="tx2"/>
                </a:solidFill>
                <a:latin typeface="Frutiger LT Std 45 Light"/>
                <a:cs typeface="Arial"/>
              </a:rPr>
            </a:br>
            <a:r>
              <a:rPr lang="en-US" sz="2400" b="1" dirty="0">
                <a:solidFill>
                  <a:schemeClr val="tx2"/>
                </a:solidFill>
                <a:latin typeface="Frutiger LT Std 45 Light"/>
                <a:cs typeface="Arial"/>
              </a:rPr>
              <a:t>and organization.</a:t>
            </a:r>
          </a:p>
        </p:txBody>
      </p:sp>
      <p:sp>
        <p:nvSpPr>
          <p:cNvPr id="6" name="Rectangle 5">
            <a:extLst>
              <a:ext uri="{FF2B5EF4-FFF2-40B4-BE49-F238E27FC236}">
                <a16:creationId xmlns:a16="http://schemas.microsoft.com/office/drawing/2014/main" id="{52612EC4-B894-A9AD-A750-8993984505DF}"/>
              </a:ext>
            </a:extLst>
          </p:cNvPr>
          <p:cNvSpPr/>
          <p:nvPr/>
        </p:nvSpPr>
        <p:spPr>
          <a:xfrm>
            <a:off x="6096000" y="1595475"/>
            <a:ext cx="4417764" cy="239066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latin typeface="Frutiger LT Std 45 Light"/>
                <a:cs typeface="Arial"/>
              </a:rPr>
              <a:t>When values align between donor and organization, but the means to achieve those values do not.</a:t>
            </a:r>
          </a:p>
        </p:txBody>
      </p:sp>
      <p:sp>
        <p:nvSpPr>
          <p:cNvPr id="7" name="Rectangle 6">
            <a:extLst>
              <a:ext uri="{FF2B5EF4-FFF2-40B4-BE49-F238E27FC236}">
                <a16:creationId xmlns:a16="http://schemas.microsoft.com/office/drawing/2014/main" id="{6117EBC6-0A48-B940-F74E-D4D2CAD238AF}"/>
              </a:ext>
            </a:extLst>
          </p:cNvPr>
          <p:cNvSpPr/>
          <p:nvPr/>
        </p:nvSpPr>
        <p:spPr>
          <a:xfrm>
            <a:off x="1549706" y="4102214"/>
            <a:ext cx="4417764" cy="239066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latin typeface="Frutiger LT Std 45 Light"/>
                <a:cs typeface="Arial"/>
              </a:rPr>
              <a:t>When values are not articulated or misperceived.</a:t>
            </a:r>
          </a:p>
        </p:txBody>
      </p:sp>
      <p:sp>
        <p:nvSpPr>
          <p:cNvPr id="8" name="Rectangle 7">
            <a:extLst>
              <a:ext uri="{FF2B5EF4-FFF2-40B4-BE49-F238E27FC236}">
                <a16:creationId xmlns:a16="http://schemas.microsoft.com/office/drawing/2014/main" id="{3FDC423A-D138-DD1A-3031-2F98509F87C4}"/>
              </a:ext>
            </a:extLst>
          </p:cNvPr>
          <p:cNvSpPr/>
          <p:nvPr/>
        </p:nvSpPr>
        <p:spPr>
          <a:xfrm>
            <a:off x="6096000" y="4102214"/>
            <a:ext cx="4417764" cy="239066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latin typeface="Frutiger LT Std 45 Light"/>
                <a:cs typeface="Arial"/>
              </a:rPr>
              <a:t>When crisis raises </a:t>
            </a:r>
            <a:br>
              <a:rPr lang="en-US" sz="2400" b="1" dirty="0">
                <a:solidFill>
                  <a:schemeClr val="tx2"/>
                </a:solidFill>
                <a:latin typeface="Frutiger LT Std 45 Light"/>
                <a:cs typeface="Arial"/>
              </a:rPr>
            </a:br>
            <a:r>
              <a:rPr lang="en-US" sz="2400" b="1" dirty="0">
                <a:solidFill>
                  <a:schemeClr val="tx2"/>
                </a:solidFill>
                <a:latin typeface="Frutiger LT Std 45 Light"/>
                <a:cs typeface="Arial"/>
              </a:rPr>
              <a:t>emotions and fear.</a:t>
            </a:r>
          </a:p>
        </p:txBody>
      </p:sp>
    </p:spTree>
    <p:extLst>
      <p:ext uri="{BB962C8B-B14F-4D97-AF65-F5344CB8AC3E}">
        <p14:creationId xmlns:p14="http://schemas.microsoft.com/office/powerpoint/2010/main" val="306007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7AED-FF92-3090-42FD-124CDC4E66F6}"/>
              </a:ext>
            </a:extLst>
          </p:cNvPr>
          <p:cNvSpPr>
            <a:spLocks noGrp="1"/>
          </p:cNvSpPr>
          <p:nvPr>
            <p:ph type="title"/>
          </p:nvPr>
        </p:nvSpPr>
        <p:spPr/>
        <p:txBody>
          <a:bodyPr/>
          <a:lstStyle/>
          <a:p>
            <a:r>
              <a:rPr lang="en-US" b="0" dirty="0">
                <a:latin typeface="Frutiger LT Std 45 Light"/>
                <a:ea typeface="ＭＳ Ｐゴシック"/>
                <a:cs typeface="Arial"/>
              </a:rPr>
              <a:t>Show me the money! …for mission</a:t>
            </a:r>
          </a:p>
        </p:txBody>
      </p:sp>
      <p:sp>
        <p:nvSpPr>
          <p:cNvPr id="3" name="Content Placeholder 2">
            <a:extLst>
              <a:ext uri="{FF2B5EF4-FFF2-40B4-BE49-F238E27FC236}">
                <a16:creationId xmlns:a16="http://schemas.microsoft.com/office/drawing/2014/main" id="{CDAE3CAC-137B-B7C2-DB4A-DBAF029A868F}"/>
              </a:ext>
            </a:extLst>
          </p:cNvPr>
          <p:cNvSpPr>
            <a:spLocks noGrp="1"/>
          </p:cNvSpPr>
          <p:nvPr>
            <p:ph idx="1"/>
          </p:nvPr>
        </p:nvSpPr>
        <p:spPr>
          <a:xfrm>
            <a:off x="851338" y="1865039"/>
            <a:ext cx="4868537" cy="4351338"/>
          </a:xfrm>
        </p:spPr>
        <p:txBody>
          <a:bodyPr/>
          <a:lstStyle/>
          <a:p>
            <a:pPr marL="0" indent="0">
              <a:spcBef>
                <a:spcPts val="0"/>
              </a:spcBef>
              <a:spcAft>
                <a:spcPts val="0"/>
              </a:spcAft>
            </a:pPr>
            <a:r>
              <a:rPr lang="en-US" dirty="0">
                <a:latin typeface="Frutiger LT Std 45 Light"/>
                <a:ea typeface="ＭＳ Ｐゴシック"/>
                <a:cs typeface="Arial"/>
              </a:rPr>
              <a:t>Have fun and consider fundraising as an opportunity:</a:t>
            </a:r>
            <a:endParaRPr lang="en-US" dirty="0">
              <a:cs typeface="Arial"/>
            </a:endParaRPr>
          </a:p>
          <a:p>
            <a:pPr marL="457200" indent="-457200">
              <a:spcBef>
                <a:spcPts val="0"/>
              </a:spcBef>
              <a:spcAft>
                <a:spcPts val="0"/>
              </a:spcAft>
              <a:buFont typeface="Arial"/>
              <a:buChar char="•"/>
            </a:pPr>
            <a:r>
              <a:rPr lang="en-US" dirty="0">
                <a:latin typeface="Frutiger LT Std 45 Light"/>
                <a:ea typeface="ＭＳ Ｐゴシック"/>
                <a:cs typeface="Arial"/>
              </a:rPr>
              <a:t>to meet new people</a:t>
            </a:r>
            <a:endParaRPr lang="en-US" dirty="0">
              <a:cs typeface="Arial"/>
            </a:endParaRPr>
          </a:p>
          <a:p>
            <a:pPr marL="457200" indent="-457200">
              <a:spcBef>
                <a:spcPts val="0"/>
              </a:spcBef>
              <a:spcAft>
                <a:spcPts val="0"/>
              </a:spcAft>
              <a:buFont typeface="Arial"/>
              <a:buChar char="•"/>
            </a:pPr>
            <a:r>
              <a:rPr lang="en-US" dirty="0">
                <a:latin typeface="Frutiger LT Std 45 Light"/>
                <a:ea typeface="ＭＳ Ｐゴシック"/>
                <a:cs typeface="Arial"/>
              </a:rPr>
              <a:t>develop deeper relationships</a:t>
            </a:r>
          </a:p>
          <a:p>
            <a:pPr marL="457200" indent="-457200">
              <a:spcBef>
                <a:spcPts val="0"/>
              </a:spcBef>
              <a:spcAft>
                <a:spcPts val="0"/>
              </a:spcAft>
              <a:buFont typeface="Arial"/>
              <a:buChar char="•"/>
            </a:pPr>
            <a:r>
              <a:rPr lang="en-US" dirty="0">
                <a:latin typeface="Frutiger LT Std 45 Light"/>
                <a:ea typeface="ＭＳ Ｐゴシック"/>
                <a:cs typeface="Arial"/>
              </a:rPr>
              <a:t>articulate your own personal passions and values in new ways</a:t>
            </a:r>
            <a:endParaRPr lang="en-US"/>
          </a:p>
          <a:p>
            <a:pPr marL="456565" indent="0">
              <a:spcBef>
                <a:spcPts val="0"/>
              </a:spcBef>
              <a:spcAft>
                <a:spcPts val="0"/>
              </a:spcAft>
            </a:pPr>
            <a:endParaRPr lang="en-US" dirty="0">
              <a:latin typeface="Frutiger LT Std 45 Light"/>
              <a:cs typeface="Arial" panose="020B0604020202020204" pitchFamily="34" charset="0"/>
            </a:endParaRPr>
          </a:p>
        </p:txBody>
      </p:sp>
      <p:pic>
        <p:nvPicPr>
          <p:cNvPr id="4" name="Picture 2" descr="Show me the Money!! The Timeless Lessons from Jerry Maguire ...">
            <a:extLst>
              <a:ext uri="{FF2B5EF4-FFF2-40B4-BE49-F238E27FC236}">
                <a16:creationId xmlns:a16="http://schemas.microsoft.com/office/drawing/2014/main" id="{760A4964-E050-C909-8B73-6F7A3BF0D1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717" r="7216" b="-1"/>
          <a:stretch>
            <a:fillRect/>
          </a:stretch>
        </p:blipFill>
        <p:spPr bwMode="auto">
          <a:xfrm>
            <a:off x="6485265" y="1918653"/>
            <a:ext cx="4741055" cy="3362493"/>
          </a:xfrm>
          <a:prstGeom prst="rect">
            <a:avLst/>
          </a:prstGeom>
          <a:solidFill>
            <a:srgbClr val="4E3227"/>
          </a:solidFill>
          <a:ln w="12700">
            <a:solidFill>
              <a:srgbClr val="4E3227"/>
            </a:solidFill>
          </a:ln>
          <a:effectLst>
            <a:outerShdw blurRad="50800" dist="38100" dir="2700000" algn="tl" rotWithShape="0">
              <a:prstClr val="black">
                <a:alpha val="40000"/>
              </a:prstClr>
            </a:outerShdw>
          </a:effectLst>
        </p:spPr>
      </p:pic>
      <p:sp>
        <p:nvSpPr>
          <p:cNvPr id="6" name="Rectangle 1">
            <a:extLst>
              <a:ext uri="{FF2B5EF4-FFF2-40B4-BE49-F238E27FC236}">
                <a16:creationId xmlns:a16="http://schemas.microsoft.com/office/drawing/2014/main" id="{0AAB49E2-7027-9CDD-8602-0649E374C173}"/>
              </a:ext>
            </a:extLst>
          </p:cNvPr>
          <p:cNvSpPr>
            <a:spLocks noChangeArrowheads="1"/>
          </p:cNvSpPr>
          <p:nvPr/>
        </p:nvSpPr>
        <p:spPr bwMode="auto">
          <a:xfrm>
            <a:off x="5706737" y="5517193"/>
            <a:ext cx="5916420" cy="110799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chemeClr val="tx2"/>
                </a:solidFill>
                <a:effectLst/>
                <a:latin typeface="Frutiger LT Std 45 Light"/>
                <a:cs typeface="Segoe UI"/>
              </a:rPr>
              <a:t>But as you excel in everything—in faith, in speech, in knowledge, in all earnestness, and in our love for you—see that you excel in this act of grace also</a:t>
            </a:r>
            <a:r>
              <a:rPr lang="en-US" altLang="en-US" sz="1200" i="1" dirty="0">
                <a:solidFill>
                  <a:schemeClr val="tx2"/>
                </a:solidFill>
                <a:latin typeface="Frutiger LT Std 45 Light"/>
                <a:cs typeface="Segoe UI"/>
              </a:rPr>
              <a:t>.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dirty="0">
                <a:solidFill>
                  <a:schemeClr val="tx2"/>
                </a:solidFill>
                <a:latin typeface="Frutiger LT Std 45 Light"/>
                <a:cs typeface="Segoe UI"/>
              </a:rPr>
              <a:t>2 Corinthians 8:7</a:t>
            </a:r>
            <a:endParaRPr lang="en-US" altLang="en-US" sz="1800" b="0" i="0" u="none" strike="noStrike" cap="none" normalizeH="0" baseline="0">
              <a:ln>
                <a:noFill/>
              </a:ln>
              <a:solidFill>
                <a:schemeClr val="tx2"/>
              </a:solidFill>
              <a:effectLst/>
              <a:latin typeface="Frutiger LT Std 45 Light"/>
              <a:cs typeface="Segoe UI"/>
            </a:endParaRPr>
          </a:p>
        </p:txBody>
      </p:sp>
    </p:spTree>
    <p:extLst>
      <p:ext uri="{BB962C8B-B14F-4D97-AF65-F5344CB8AC3E}">
        <p14:creationId xmlns:p14="http://schemas.microsoft.com/office/powerpoint/2010/main" val="2140239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aerial view of a town&#10;&#10;AI-generated content may be incorrect.">
            <a:extLst>
              <a:ext uri="{FF2B5EF4-FFF2-40B4-BE49-F238E27FC236}">
                <a16:creationId xmlns:a16="http://schemas.microsoft.com/office/drawing/2014/main" id="{0D595292-6D16-077E-6EFE-EF74CAD39098}"/>
              </a:ext>
            </a:extLst>
          </p:cNvPr>
          <p:cNvPicPr>
            <a:picLocks noChangeAspect="1"/>
          </p:cNvPicPr>
          <p:nvPr/>
        </p:nvPicPr>
        <p:blipFill>
          <a:blip r:embed="rId2">
            <a:extLst>
              <a:ext uri="{28A0092B-C50C-407E-A947-70E740481C1C}">
                <a14:useLocalDpi xmlns:a14="http://schemas.microsoft.com/office/drawing/2010/main" val="0"/>
              </a:ext>
            </a:extLst>
          </a:blip>
          <a:srcRect l="8258" r="15965"/>
          <a:stretch>
            <a:fillRect/>
          </a:stretch>
        </p:blipFill>
        <p:spPr>
          <a:xfrm>
            <a:off x="5262980" y="0"/>
            <a:ext cx="6929019" cy="6858000"/>
          </a:xfrm>
          <a:prstGeom prst="rect">
            <a:avLst/>
          </a:prstGeom>
        </p:spPr>
      </p:pic>
      <p:sp>
        <p:nvSpPr>
          <p:cNvPr id="2" name="Title 1">
            <a:extLst>
              <a:ext uri="{FF2B5EF4-FFF2-40B4-BE49-F238E27FC236}">
                <a16:creationId xmlns:a16="http://schemas.microsoft.com/office/drawing/2014/main" id="{5E68F955-02F6-271A-14D2-FA3A157E39DC}"/>
              </a:ext>
            </a:extLst>
          </p:cNvPr>
          <p:cNvSpPr>
            <a:spLocks noGrp="1"/>
          </p:cNvSpPr>
          <p:nvPr>
            <p:ph type="title"/>
          </p:nvPr>
        </p:nvSpPr>
        <p:spPr>
          <a:xfrm>
            <a:off x="689527" y="2452237"/>
            <a:ext cx="3915542" cy="979487"/>
          </a:xfrm>
        </p:spPr>
        <p:txBody>
          <a:bodyPr/>
          <a:lstStyle/>
          <a:p>
            <a:pPr algn="ctr"/>
            <a:r>
              <a:rPr lang="en-US" b="0" dirty="0">
                <a:latin typeface="Frutiger LT Std 45 Light"/>
                <a:ea typeface="ＭＳ Ｐゴシック"/>
                <a:cs typeface="Arial"/>
              </a:rPr>
              <a:t>Questions and thoughts?</a:t>
            </a:r>
            <a:endParaRPr lang="en-US"/>
          </a:p>
        </p:txBody>
      </p:sp>
    </p:spTree>
    <p:extLst>
      <p:ext uri="{BB962C8B-B14F-4D97-AF65-F5344CB8AC3E}">
        <p14:creationId xmlns:p14="http://schemas.microsoft.com/office/powerpoint/2010/main" val="1173273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530A2-2019-4E6D-663E-43D59070EDFD}"/>
              </a:ext>
            </a:extLst>
          </p:cNvPr>
          <p:cNvSpPr>
            <a:spLocks noGrp="1"/>
          </p:cNvSpPr>
          <p:nvPr>
            <p:ph type="title"/>
          </p:nvPr>
        </p:nvSpPr>
        <p:spPr/>
        <p:txBody>
          <a:bodyPr/>
          <a:lstStyle/>
          <a:p>
            <a:r>
              <a:rPr lang="en-US" sz="3400" b="0">
                <a:latin typeface="Frutiger LT Std 45 Light"/>
                <a:ea typeface="ＭＳ Ｐゴシック"/>
                <a:cs typeface="Arial"/>
              </a:rPr>
              <a:t>From Mennonite Farm boy to Franciscan Presidency</a:t>
            </a:r>
          </a:p>
        </p:txBody>
      </p:sp>
      <p:grpSp>
        <p:nvGrpSpPr>
          <p:cNvPr id="32" name="Group 31">
            <a:extLst>
              <a:ext uri="{FF2B5EF4-FFF2-40B4-BE49-F238E27FC236}">
                <a16:creationId xmlns:a16="http://schemas.microsoft.com/office/drawing/2014/main" id="{7BBE0CDD-85E7-1AC6-8D74-3F08577E51A4}"/>
              </a:ext>
            </a:extLst>
          </p:cNvPr>
          <p:cNvGrpSpPr/>
          <p:nvPr/>
        </p:nvGrpSpPr>
        <p:grpSpPr>
          <a:xfrm>
            <a:off x="219456" y="2030285"/>
            <a:ext cx="2788920" cy="4224212"/>
            <a:chOff x="219456" y="2030285"/>
            <a:chExt cx="2788920" cy="4224212"/>
          </a:xfrm>
        </p:grpSpPr>
        <p:grpSp>
          <p:nvGrpSpPr>
            <p:cNvPr id="13" name="Group 12">
              <a:extLst>
                <a:ext uri="{FF2B5EF4-FFF2-40B4-BE49-F238E27FC236}">
                  <a16:creationId xmlns:a16="http://schemas.microsoft.com/office/drawing/2014/main" id="{C1880FDE-C81E-58FF-99A3-26E1FD7488BB}"/>
                </a:ext>
              </a:extLst>
            </p:cNvPr>
            <p:cNvGrpSpPr/>
            <p:nvPr/>
          </p:nvGrpSpPr>
          <p:grpSpPr>
            <a:xfrm>
              <a:off x="219456" y="2030285"/>
              <a:ext cx="2788920" cy="4224212"/>
              <a:chOff x="512064" y="2039429"/>
              <a:chExt cx="3182112" cy="4224212"/>
            </a:xfrm>
          </p:grpSpPr>
          <p:sp>
            <p:nvSpPr>
              <p:cNvPr id="11" name="Rectangle 10">
                <a:extLst>
                  <a:ext uri="{FF2B5EF4-FFF2-40B4-BE49-F238E27FC236}">
                    <a16:creationId xmlns:a16="http://schemas.microsoft.com/office/drawing/2014/main" id="{D949BB47-27CB-3FCB-D3A4-290081E906AE}"/>
                  </a:ext>
                </a:extLst>
              </p:cNvPr>
              <p:cNvSpPr/>
              <p:nvPr/>
            </p:nvSpPr>
            <p:spPr>
              <a:xfrm>
                <a:off x="512064" y="2039429"/>
                <a:ext cx="2359152" cy="422421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marL="285750" indent="-285750">
                  <a:spcAft>
                    <a:spcPts val="600"/>
                  </a:spcAft>
                  <a:buFont typeface="Arial" panose="020B0604020202020204" pitchFamily="34" charset="0"/>
                  <a:buChar char="•"/>
                </a:pPr>
                <a:r>
                  <a:rPr lang="en-US" sz="1600" dirty="0">
                    <a:solidFill>
                      <a:schemeClr val="tx2"/>
                    </a:solidFill>
                    <a:latin typeface="Frutiger LT Std 45 Light"/>
                    <a:cs typeface="Arial"/>
                  </a:rPr>
                  <a:t>Iowa Mennonite School</a:t>
                </a:r>
              </a:p>
              <a:p>
                <a:pPr marL="285750" indent="-285750">
                  <a:spcAft>
                    <a:spcPts val="600"/>
                  </a:spcAft>
                  <a:buFont typeface="Arial" panose="020B0604020202020204" pitchFamily="34" charset="0"/>
                  <a:buChar char="•"/>
                </a:pPr>
                <a:r>
                  <a:rPr lang="en-US" sz="1600" dirty="0">
                    <a:solidFill>
                      <a:schemeClr val="tx2"/>
                    </a:solidFill>
                    <a:latin typeface="Frutiger LT Std 45 Light"/>
                    <a:cs typeface="Arial"/>
                  </a:rPr>
                  <a:t>Hesston College/ Eastern Mennonite College</a:t>
                </a:r>
              </a:p>
            </p:txBody>
          </p:sp>
          <p:sp>
            <p:nvSpPr>
              <p:cNvPr id="12" name="Isosceles Triangle 11">
                <a:extLst>
                  <a:ext uri="{FF2B5EF4-FFF2-40B4-BE49-F238E27FC236}">
                    <a16:creationId xmlns:a16="http://schemas.microsoft.com/office/drawing/2014/main" id="{0C3867CB-7524-B055-4AAA-9D33AF63378E}"/>
                  </a:ext>
                </a:extLst>
              </p:cNvPr>
              <p:cNvSpPr/>
              <p:nvPr/>
            </p:nvSpPr>
            <p:spPr>
              <a:xfrm rot="5400000">
                <a:off x="1170591" y="3740056"/>
                <a:ext cx="4224210" cy="822960"/>
              </a:xfrm>
              <a:prstGeom prst="triangl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6" descr="File:West Union Mennonite Church (5348939369).jpg - Wikimedia Commons">
              <a:extLst>
                <a:ext uri="{FF2B5EF4-FFF2-40B4-BE49-F238E27FC236}">
                  <a16:creationId xmlns:a16="http://schemas.microsoft.com/office/drawing/2014/main" id="{84194978-55E7-9A6C-4961-91A022CE3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293" y="2534031"/>
              <a:ext cx="1806470" cy="1201302"/>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33" name="Group 32">
            <a:extLst>
              <a:ext uri="{FF2B5EF4-FFF2-40B4-BE49-F238E27FC236}">
                <a16:creationId xmlns:a16="http://schemas.microsoft.com/office/drawing/2014/main" id="{300194AB-14E3-F719-0E87-F523EFE98D56}"/>
              </a:ext>
            </a:extLst>
          </p:cNvPr>
          <p:cNvGrpSpPr/>
          <p:nvPr/>
        </p:nvGrpSpPr>
        <p:grpSpPr>
          <a:xfrm>
            <a:off x="3211620" y="2030284"/>
            <a:ext cx="2788920" cy="4224212"/>
            <a:chOff x="3211620" y="2030284"/>
            <a:chExt cx="2788920" cy="4224212"/>
          </a:xfrm>
        </p:grpSpPr>
        <p:grpSp>
          <p:nvGrpSpPr>
            <p:cNvPr id="14" name="Group 13">
              <a:extLst>
                <a:ext uri="{FF2B5EF4-FFF2-40B4-BE49-F238E27FC236}">
                  <a16:creationId xmlns:a16="http://schemas.microsoft.com/office/drawing/2014/main" id="{5C2CB798-6E05-000D-841B-2C24B53CA1D1}"/>
                </a:ext>
              </a:extLst>
            </p:cNvPr>
            <p:cNvGrpSpPr/>
            <p:nvPr/>
          </p:nvGrpSpPr>
          <p:grpSpPr>
            <a:xfrm>
              <a:off x="3211620" y="2030284"/>
              <a:ext cx="2788920" cy="4224212"/>
              <a:chOff x="512064" y="2039429"/>
              <a:chExt cx="3182112" cy="4224212"/>
            </a:xfrm>
          </p:grpSpPr>
          <p:sp>
            <p:nvSpPr>
              <p:cNvPr id="15" name="Rectangle 14">
                <a:extLst>
                  <a:ext uri="{FF2B5EF4-FFF2-40B4-BE49-F238E27FC236}">
                    <a16:creationId xmlns:a16="http://schemas.microsoft.com/office/drawing/2014/main" id="{5D25FFAD-F52A-071F-CF97-2B944EF3E7B6}"/>
                  </a:ext>
                </a:extLst>
              </p:cNvPr>
              <p:cNvSpPr/>
              <p:nvPr/>
            </p:nvSpPr>
            <p:spPr>
              <a:xfrm>
                <a:off x="512064" y="2039429"/>
                <a:ext cx="2359152" cy="422421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br>
                  <a:rPr lang="en-US" sz="1400" b="1" u="sng" dirty="0">
                    <a:latin typeface="Arial" panose="020B0604020202020204" pitchFamily="34" charset="0"/>
                    <a:cs typeface="Arial" panose="020B0604020202020204" pitchFamily="34" charset="0"/>
                  </a:rPr>
                </a:br>
                <a:endParaRPr lang="en-US" sz="1600" b="1" u="sng" dirty="0">
                  <a:solidFill>
                    <a:schemeClr val="tx2"/>
                  </a:solidFill>
                  <a:latin typeface="Frutiger LT Std 45 Light"/>
                  <a:cs typeface="Arial" panose="020B0604020202020204" pitchFamily="34" charset="0"/>
                </a:endParaRPr>
              </a:p>
              <a:p>
                <a:pPr marL="285750" indent="-285750">
                  <a:spcAft>
                    <a:spcPts val="600"/>
                  </a:spcAft>
                  <a:buFont typeface="Arial" panose="020B0604020202020204" pitchFamily="34" charset="0"/>
                  <a:buChar char="•"/>
                </a:pPr>
                <a:r>
                  <a:rPr lang="en-US" sz="1600" dirty="0">
                    <a:solidFill>
                      <a:schemeClr val="tx2"/>
                    </a:solidFill>
                    <a:latin typeface="Frutiger LT Std 45 Light"/>
                    <a:cs typeface="Arial"/>
                  </a:rPr>
                  <a:t>Mennonite Central  Committee </a:t>
                </a:r>
                <a:br>
                  <a:rPr lang="en-US" sz="1600" dirty="0">
                    <a:solidFill>
                      <a:schemeClr val="tx2"/>
                    </a:solidFill>
                    <a:latin typeface="Frutiger LT Std 45 Light"/>
                    <a:cs typeface="Arial" panose="020B0604020202020204" pitchFamily="34" charset="0"/>
                  </a:rPr>
                </a:br>
                <a:r>
                  <a:rPr lang="en-US" sz="1600" dirty="0">
                    <a:solidFill>
                      <a:schemeClr val="tx2"/>
                    </a:solidFill>
                    <a:latin typeface="Frutiger LT Std 45 Light"/>
                    <a:cs typeface="Arial"/>
                  </a:rPr>
                  <a:t>(New Orleans)</a:t>
                </a:r>
              </a:p>
              <a:p>
                <a:pPr marL="285750" indent="-285750">
                  <a:spcAft>
                    <a:spcPts val="600"/>
                  </a:spcAft>
                  <a:buFont typeface="Arial" panose="020B0604020202020204" pitchFamily="34" charset="0"/>
                  <a:buChar char="•"/>
                </a:pPr>
                <a:r>
                  <a:rPr lang="en-US" sz="1600" dirty="0">
                    <a:solidFill>
                      <a:schemeClr val="tx2"/>
                    </a:solidFill>
                    <a:latin typeface="Frutiger LT Std 45 Light"/>
                    <a:cs typeface="Arial"/>
                  </a:rPr>
                  <a:t>UPenn Dissertation on Philly </a:t>
                </a:r>
                <a:r>
                  <a:rPr lang="en-US" sz="1600" err="1">
                    <a:solidFill>
                      <a:schemeClr val="tx2"/>
                    </a:solidFill>
                    <a:latin typeface="Frutiger LT Std 45 Light"/>
                    <a:cs typeface="Arial"/>
                  </a:rPr>
                  <a:t>Mennos</a:t>
                </a:r>
                <a:endParaRPr lang="en-US" sz="1600">
                  <a:solidFill>
                    <a:schemeClr val="tx2"/>
                  </a:solidFill>
                  <a:latin typeface="Frutiger LT Std 45 Light"/>
                  <a:cs typeface="Arial"/>
                </a:endParaRPr>
              </a:p>
              <a:p>
                <a:pPr marL="285750" indent="-285750">
                  <a:spcAft>
                    <a:spcPts val="600"/>
                  </a:spcAft>
                  <a:buFont typeface="Arial" panose="020B0604020202020204" pitchFamily="34" charset="0"/>
                  <a:buChar char="•"/>
                </a:pPr>
                <a:r>
                  <a:rPr lang="en-US" sz="1600" dirty="0">
                    <a:solidFill>
                      <a:schemeClr val="tx2"/>
                    </a:solidFill>
                    <a:latin typeface="Frutiger LT Std 45 Light"/>
                    <a:cs typeface="Arial"/>
                  </a:rPr>
                  <a:t>Bluffton College </a:t>
                </a:r>
              </a:p>
            </p:txBody>
          </p:sp>
          <p:sp>
            <p:nvSpPr>
              <p:cNvPr id="16" name="Isosceles Triangle 15">
                <a:extLst>
                  <a:ext uri="{FF2B5EF4-FFF2-40B4-BE49-F238E27FC236}">
                    <a16:creationId xmlns:a16="http://schemas.microsoft.com/office/drawing/2014/main" id="{FA198614-8706-5CC4-283A-A081B9C10A75}"/>
                  </a:ext>
                </a:extLst>
              </p:cNvPr>
              <p:cNvSpPr/>
              <p:nvPr/>
            </p:nvSpPr>
            <p:spPr>
              <a:xfrm rot="5400000">
                <a:off x="1170591" y="3740056"/>
                <a:ext cx="4224210" cy="822960"/>
              </a:xfrm>
              <a:prstGeom prst="triangl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6" name="Picture 25">
              <a:extLst>
                <a:ext uri="{FF2B5EF4-FFF2-40B4-BE49-F238E27FC236}">
                  <a16:creationId xmlns:a16="http://schemas.microsoft.com/office/drawing/2014/main" id="{98A16969-A47A-E07D-10BD-494E38E9160A}"/>
                </a:ext>
              </a:extLst>
            </p:cNvPr>
            <p:cNvPicPr>
              <a:picLocks noChangeAspect="1"/>
            </p:cNvPicPr>
            <p:nvPr/>
          </p:nvPicPr>
          <p:blipFill>
            <a:blip r:embed="rId3"/>
            <a:stretch>
              <a:fillRect/>
            </a:stretch>
          </p:blipFill>
          <p:spPr>
            <a:xfrm>
              <a:off x="3503065" y="2437648"/>
              <a:ext cx="1674581" cy="1394067"/>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34" name="Group 33">
            <a:extLst>
              <a:ext uri="{FF2B5EF4-FFF2-40B4-BE49-F238E27FC236}">
                <a16:creationId xmlns:a16="http://schemas.microsoft.com/office/drawing/2014/main" id="{EBCA39AE-9F5A-0EFB-11DD-8A15734C2058}"/>
              </a:ext>
            </a:extLst>
          </p:cNvPr>
          <p:cNvGrpSpPr/>
          <p:nvPr/>
        </p:nvGrpSpPr>
        <p:grpSpPr>
          <a:xfrm>
            <a:off x="6203784" y="2030284"/>
            <a:ext cx="2788920" cy="4224212"/>
            <a:chOff x="6203784" y="2030284"/>
            <a:chExt cx="2788920" cy="4224212"/>
          </a:xfrm>
        </p:grpSpPr>
        <p:grpSp>
          <p:nvGrpSpPr>
            <p:cNvPr id="18" name="Group 17">
              <a:extLst>
                <a:ext uri="{FF2B5EF4-FFF2-40B4-BE49-F238E27FC236}">
                  <a16:creationId xmlns:a16="http://schemas.microsoft.com/office/drawing/2014/main" id="{9F0ED8C5-C4FE-D4BA-647C-EDB17F8F6ACD}"/>
                </a:ext>
              </a:extLst>
            </p:cNvPr>
            <p:cNvGrpSpPr/>
            <p:nvPr/>
          </p:nvGrpSpPr>
          <p:grpSpPr>
            <a:xfrm>
              <a:off x="6203784" y="2030284"/>
              <a:ext cx="2788920" cy="4224212"/>
              <a:chOff x="512064" y="2039429"/>
              <a:chExt cx="3182112" cy="4224212"/>
            </a:xfrm>
          </p:grpSpPr>
          <p:sp>
            <p:nvSpPr>
              <p:cNvPr id="19" name="Rectangle 18">
                <a:extLst>
                  <a:ext uri="{FF2B5EF4-FFF2-40B4-BE49-F238E27FC236}">
                    <a16:creationId xmlns:a16="http://schemas.microsoft.com/office/drawing/2014/main" id="{7BE7FE30-73CE-1630-52D5-86D0A14E25AD}"/>
                  </a:ext>
                </a:extLst>
              </p:cNvPr>
              <p:cNvSpPr/>
              <p:nvPr/>
            </p:nvSpPr>
            <p:spPr>
              <a:xfrm>
                <a:off x="512064" y="2039429"/>
                <a:ext cx="2359152" cy="422421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marL="285750" indent="-285750">
                  <a:spcAft>
                    <a:spcPts val="600"/>
                  </a:spcAft>
                  <a:buFont typeface="Arial" panose="020B0604020202020204" pitchFamily="34" charset="0"/>
                  <a:buChar char="•"/>
                </a:pPr>
                <a:r>
                  <a:rPr lang="en-US" sz="1600" dirty="0">
                    <a:solidFill>
                      <a:schemeClr val="tx2"/>
                    </a:solidFill>
                    <a:latin typeface="Frutiger LT Std 45 Light"/>
                    <a:cs typeface="Arial"/>
                  </a:rPr>
                  <a:t>Cabrini University</a:t>
                </a:r>
              </a:p>
              <a:p>
                <a:pPr marL="285750" indent="-285750">
                  <a:spcAft>
                    <a:spcPts val="600"/>
                  </a:spcAft>
                  <a:buFont typeface="Arial" panose="020B0604020202020204" pitchFamily="34" charset="0"/>
                  <a:buChar char="•"/>
                </a:pPr>
                <a:r>
                  <a:rPr lang="en-US" sz="1600" dirty="0">
                    <a:solidFill>
                      <a:schemeClr val="tx2"/>
                    </a:solidFill>
                    <a:latin typeface="Frutiger LT Std 45 Light"/>
                    <a:cs typeface="Arial"/>
                  </a:rPr>
                  <a:t>University of Scranton</a:t>
                </a:r>
              </a:p>
              <a:p>
                <a:pPr algn="ctr"/>
                <a:endParaRPr lang="en-US" sz="1600" dirty="0">
                  <a:solidFill>
                    <a:schemeClr val="tx2"/>
                  </a:solidFill>
                  <a:latin typeface="Frutiger LT Std 45 Light"/>
                  <a:cs typeface="Arial" panose="020B0604020202020204" pitchFamily="34" charset="0"/>
                </a:endParaRPr>
              </a:p>
            </p:txBody>
          </p:sp>
          <p:sp>
            <p:nvSpPr>
              <p:cNvPr id="20" name="Isosceles Triangle 19">
                <a:extLst>
                  <a:ext uri="{FF2B5EF4-FFF2-40B4-BE49-F238E27FC236}">
                    <a16:creationId xmlns:a16="http://schemas.microsoft.com/office/drawing/2014/main" id="{CB703CC3-4B67-CCF3-4E1F-2A5AFFEEFCF0}"/>
                  </a:ext>
                </a:extLst>
              </p:cNvPr>
              <p:cNvSpPr/>
              <p:nvPr/>
            </p:nvSpPr>
            <p:spPr>
              <a:xfrm rot="5400000">
                <a:off x="1170591" y="3740056"/>
                <a:ext cx="4224210" cy="822960"/>
              </a:xfrm>
              <a:prstGeom prst="triangl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Picture 27" descr="A group of men sitting in graduation gowns&#10;&#10;AI-generated content may be incorrect.">
              <a:extLst>
                <a:ext uri="{FF2B5EF4-FFF2-40B4-BE49-F238E27FC236}">
                  <a16:creationId xmlns:a16="http://schemas.microsoft.com/office/drawing/2014/main" id="{2032C9B0-6797-E607-0EE4-4D96FE0469C3}"/>
                </a:ext>
              </a:extLst>
            </p:cNvPr>
            <p:cNvPicPr>
              <a:picLocks noChangeAspect="1"/>
            </p:cNvPicPr>
            <p:nvPr/>
          </p:nvPicPr>
          <p:blipFill>
            <a:blip r:embed="rId4">
              <a:extLst>
                <a:ext uri="{28A0092B-C50C-407E-A947-70E740481C1C}">
                  <a14:useLocalDpi xmlns:a14="http://schemas.microsoft.com/office/drawing/2010/main" val="0"/>
                </a:ext>
              </a:extLst>
            </a:blip>
            <a:srcRect r="14642"/>
            <a:stretch>
              <a:fillRect/>
            </a:stretch>
          </p:blipFill>
          <p:spPr>
            <a:xfrm>
              <a:off x="6470406" y="2456136"/>
              <a:ext cx="1801025" cy="1357090"/>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35" name="Group 34">
            <a:extLst>
              <a:ext uri="{FF2B5EF4-FFF2-40B4-BE49-F238E27FC236}">
                <a16:creationId xmlns:a16="http://schemas.microsoft.com/office/drawing/2014/main" id="{21869291-E2EF-DFA2-7F62-5EF616467F2D}"/>
              </a:ext>
            </a:extLst>
          </p:cNvPr>
          <p:cNvGrpSpPr/>
          <p:nvPr/>
        </p:nvGrpSpPr>
        <p:grpSpPr>
          <a:xfrm>
            <a:off x="9195948" y="2030283"/>
            <a:ext cx="2788920" cy="4224211"/>
            <a:chOff x="9195948" y="2030283"/>
            <a:chExt cx="2788920" cy="4224211"/>
          </a:xfrm>
        </p:grpSpPr>
        <p:grpSp>
          <p:nvGrpSpPr>
            <p:cNvPr id="21" name="Group 20">
              <a:extLst>
                <a:ext uri="{FF2B5EF4-FFF2-40B4-BE49-F238E27FC236}">
                  <a16:creationId xmlns:a16="http://schemas.microsoft.com/office/drawing/2014/main" id="{3F052D60-9255-8A19-6761-C5DA26A658C9}"/>
                </a:ext>
              </a:extLst>
            </p:cNvPr>
            <p:cNvGrpSpPr/>
            <p:nvPr/>
          </p:nvGrpSpPr>
          <p:grpSpPr>
            <a:xfrm>
              <a:off x="9195948" y="2030283"/>
              <a:ext cx="2788920" cy="4224211"/>
              <a:chOff x="512064" y="2039429"/>
              <a:chExt cx="3182112" cy="4224211"/>
            </a:xfrm>
          </p:grpSpPr>
          <p:sp>
            <p:nvSpPr>
              <p:cNvPr id="22" name="Rectangle 21">
                <a:extLst>
                  <a:ext uri="{FF2B5EF4-FFF2-40B4-BE49-F238E27FC236}">
                    <a16:creationId xmlns:a16="http://schemas.microsoft.com/office/drawing/2014/main" id="{68BE1BEF-ED0F-1E49-6A86-160D6C6612DF}"/>
                  </a:ext>
                </a:extLst>
              </p:cNvPr>
              <p:cNvSpPr/>
              <p:nvPr/>
            </p:nvSpPr>
            <p:spPr>
              <a:xfrm>
                <a:off x="512064" y="2039429"/>
                <a:ext cx="2359152" cy="422421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u="sng" dirty="0">
                  <a:solidFill>
                    <a:schemeClr val="tx2"/>
                  </a:solidFill>
                  <a:latin typeface="Frutiger LT Std 45 Light"/>
                  <a:cs typeface="Arial" panose="020B0604020202020204" pitchFamily="34" charset="0"/>
                </a:endParaRPr>
              </a:p>
              <a:p>
                <a:pPr algn="ctr"/>
                <a:endParaRPr lang="en-US" sz="1600" b="1" u="sng" dirty="0">
                  <a:solidFill>
                    <a:schemeClr val="tx2"/>
                  </a:solidFill>
                  <a:latin typeface="Frutiger LT Std 45 Light"/>
                  <a:cs typeface="Arial" panose="020B0604020202020204" pitchFamily="34" charset="0"/>
                </a:endParaRPr>
              </a:p>
              <a:p>
                <a:pPr algn="ctr"/>
                <a:endParaRPr lang="en-US" sz="1600" dirty="0">
                  <a:solidFill>
                    <a:schemeClr val="tx2"/>
                  </a:solidFill>
                  <a:latin typeface="Frutiger LT Std 45 Light"/>
                  <a:cs typeface="Arial" panose="020B0604020202020204" pitchFamily="34" charset="0"/>
                </a:endParaRPr>
              </a:p>
              <a:p>
                <a:pPr marL="285750" indent="-285750">
                  <a:buFont typeface="Arial" panose="020B0604020202020204" pitchFamily="34" charset="0"/>
                  <a:buChar char="•"/>
                </a:pPr>
                <a:r>
                  <a:rPr lang="en-US" sz="1600" dirty="0">
                    <a:solidFill>
                      <a:schemeClr val="tx2"/>
                    </a:solidFill>
                    <a:latin typeface="Frutiger LT Std 45 Light"/>
                    <a:cs typeface="Arial"/>
                  </a:rPr>
                  <a:t>St. Bonaventure University</a:t>
                </a:r>
              </a:p>
            </p:txBody>
          </p:sp>
          <p:sp>
            <p:nvSpPr>
              <p:cNvPr id="23" name="Isosceles Triangle 22">
                <a:extLst>
                  <a:ext uri="{FF2B5EF4-FFF2-40B4-BE49-F238E27FC236}">
                    <a16:creationId xmlns:a16="http://schemas.microsoft.com/office/drawing/2014/main" id="{936EA3B7-139C-5DC3-059C-8533EA1A35F6}"/>
                  </a:ext>
                </a:extLst>
              </p:cNvPr>
              <p:cNvSpPr/>
              <p:nvPr/>
            </p:nvSpPr>
            <p:spPr>
              <a:xfrm rot="5400000">
                <a:off x="1170591" y="3740055"/>
                <a:ext cx="4224210" cy="822960"/>
              </a:xfrm>
              <a:prstGeom prst="triangl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descr="Dr. Gingerich addresses the crowd.">
              <a:extLst>
                <a:ext uri="{FF2B5EF4-FFF2-40B4-BE49-F238E27FC236}">
                  <a16:creationId xmlns:a16="http://schemas.microsoft.com/office/drawing/2014/main" id="{8CFB4A3C-F148-6AA2-5564-3C1FAC4C98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0028" y="2437648"/>
              <a:ext cx="1938102" cy="1391127"/>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81110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ross on top of a building&#10;&#10;AI-generated content may be incorrect.">
            <a:extLst>
              <a:ext uri="{FF2B5EF4-FFF2-40B4-BE49-F238E27FC236}">
                <a16:creationId xmlns:a16="http://schemas.microsoft.com/office/drawing/2014/main" id="{8135A6E5-098E-B665-F728-9B07EFC570FA}"/>
              </a:ext>
            </a:extLst>
          </p:cNvPr>
          <p:cNvPicPr>
            <a:picLocks noChangeAspect="1"/>
          </p:cNvPicPr>
          <p:nvPr/>
        </p:nvPicPr>
        <p:blipFill>
          <a:blip r:embed="rId2">
            <a:extLst>
              <a:ext uri="{28A0092B-C50C-407E-A947-70E740481C1C}">
                <a14:useLocalDpi xmlns:a14="http://schemas.microsoft.com/office/drawing/2010/main" val="0"/>
              </a:ext>
            </a:extLst>
          </a:blip>
          <a:srcRect t="12125" b="30773"/>
          <a:stretch>
            <a:fillRect/>
          </a:stretch>
        </p:blipFill>
        <p:spPr>
          <a:xfrm>
            <a:off x="6375050" y="1007319"/>
            <a:ext cx="5646158" cy="4841594"/>
          </a:xfrm>
          <a:prstGeom prst="rect">
            <a:avLst/>
          </a:prstGeom>
          <a:ln w="12700">
            <a:solidFill>
              <a:srgbClr val="4E3227"/>
            </a:solidFill>
          </a:ln>
          <a:effectLst>
            <a:outerShdw blurRad="50800" dist="38100" dir="2700000" algn="tl" rotWithShape="0">
              <a:prstClr val="black">
                <a:alpha val="40000"/>
              </a:prstClr>
            </a:outerShdw>
          </a:effectLst>
        </p:spPr>
      </p:pic>
      <p:sp>
        <p:nvSpPr>
          <p:cNvPr id="3" name="Text Placeholder 2">
            <a:extLst>
              <a:ext uri="{FF2B5EF4-FFF2-40B4-BE49-F238E27FC236}">
                <a16:creationId xmlns:a16="http://schemas.microsoft.com/office/drawing/2014/main" id="{51D138AB-D014-6924-9A6B-354E9CD69DEA}"/>
              </a:ext>
            </a:extLst>
          </p:cNvPr>
          <p:cNvSpPr>
            <a:spLocks noGrp="1"/>
          </p:cNvSpPr>
          <p:nvPr>
            <p:ph type="body" sz="quarter" idx="10"/>
          </p:nvPr>
        </p:nvSpPr>
        <p:spPr/>
        <p:txBody>
          <a:bodyPr/>
          <a:lstStyle/>
          <a:p>
            <a:pPr marL="285750" indent="-285750">
              <a:buFont typeface="Arial"/>
              <a:buChar char="•"/>
            </a:pPr>
            <a:r>
              <a:rPr lang="en-US" sz="2000">
                <a:latin typeface="Frutiger LT Std 45 Light"/>
                <a:ea typeface="Verdana"/>
              </a:rPr>
              <a:t>What’s the difference between Mennonites and Amish?</a:t>
            </a:r>
            <a:endParaRPr lang="en-US" sz="2000">
              <a:latin typeface="Frutiger LT Std 45 Light"/>
            </a:endParaRPr>
          </a:p>
          <a:p>
            <a:pPr marL="285750" indent="-285750">
              <a:buFont typeface="Arial"/>
              <a:buChar char="•"/>
            </a:pPr>
            <a:r>
              <a:rPr lang="en-US" sz="2000">
                <a:latin typeface="Frutiger LT Std 45 Light"/>
                <a:ea typeface="Verdana"/>
              </a:rPr>
              <a:t>Why would we consider Mennonites in Philadelphia to be one of the most ethnically diverse religious groups in </a:t>
            </a:r>
            <a:br>
              <a:rPr lang="en-US" sz="2000">
                <a:latin typeface="Frutiger LT Std 45 Light"/>
                <a:ea typeface="Verdana"/>
              </a:rPr>
            </a:br>
            <a:r>
              <a:rPr lang="en-US" sz="2000">
                <a:latin typeface="Frutiger LT Std 45 Light"/>
                <a:ea typeface="Verdana"/>
              </a:rPr>
              <a:t>the U.S.?</a:t>
            </a:r>
          </a:p>
          <a:p>
            <a:pPr marL="285750" indent="-285750">
              <a:buFont typeface="Arial"/>
              <a:buChar char="•"/>
            </a:pPr>
            <a:r>
              <a:rPr lang="en-US" sz="2000">
                <a:latin typeface="Frutiger LT Std 45 Light"/>
                <a:ea typeface="Verdana"/>
              </a:rPr>
              <a:t>And why does Jeff get nervous when gathering around a campfire with Catholics and Protestants?</a:t>
            </a:r>
            <a:endParaRPr lang="en-US" sz="2000">
              <a:latin typeface="Frutiger LT Std 45 Light"/>
            </a:endParaRPr>
          </a:p>
          <a:p>
            <a:pPr marL="285750" indent="-285750">
              <a:buFont typeface="Arial"/>
              <a:buChar char="•"/>
            </a:pPr>
            <a:endParaRPr lang="en-US" sz="2000">
              <a:latin typeface="Frutiger LT Std 45 Light"/>
            </a:endParaRPr>
          </a:p>
          <a:p>
            <a:pPr marL="285750" indent="-285750">
              <a:buFont typeface="Arial"/>
              <a:buChar char="•"/>
            </a:pPr>
            <a:endParaRPr lang="en-US" sz="2000">
              <a:latin typeface="Frutiger LT Std 45 Light"/>
            </a:endParaRPr>
          </a:p>
          <a:p>
            <a:pPr marL="285750" indent="-285750">
              <a:buFont typeface="Arial"/>
              <a:buChar char="•"/>
            </a:pPr>
            <a:endParaRPr lang="en-US" sz="2000">
              <a:latin typeface="Frutiger LT Std 45 Light"/>
            </a:endParaRPr>
          </a:p>
        </p:txBody>
      </p:sp>
      <p:sp>
        <p:nvSpPr>
          <p:cNvPr id="2" name="Title 1">
            <a:extLst>
              <a:ext uri="{FF2B5EF4-FFF2-40B4-BE49-F238E27FC236}">
                <a16:creationId xmlns:a16="http://schemas.microsoft.com/office/drawing/2014/main" id="{B5A218A9-D278-5DA5-CF05-173FE27400E2}"/>
              </a:ext>
            </a:extLst>
          </p:cNvPr>
          <p:cNvSpPr>
            <a:spLocks noGrp="1"/>
          </p:cNvSpPr>
          <p:nvPr>
            <p:ph type="title"/>
          </p:nvPr>
        </p:nvSpPr>
        <p:spPr/>
        <p:txBody>
          <a:bodyPr>
            <a:noAutofit/>
          </a:bodyPr>
          <a:lstStyle/>
          <a:p>
            <a:r>
              <a:rPr lang="en-US" sz="2800" b="0">
                <a:latin typeface="Frutiger LT Std 45 Light"/>
                <a:ea typeface="ＭＳ Ｐゴシック"/>
              </a:rPr>
              <a:t>Introducing Mennonites to </a:t>
            </a:r>
            <a:br>
              <a:rPr lang="en-US" sz="2800" b="0"/>
            </a:br>
            <a:r>
              <a:rPr lang="en-US" sz="2800" b="0">
                <a:latin typeface="Frutiger LT Std 45 Light"/>
                <a:ea typeface="ＭＳ Ｐゴシック"/>
              </a:rPr>
              <a:t>St. Bonaventure University</a:t>
            </a:r>
            <a:endParaRPr lang="en-US" b="0"/>
          </a:p>
        </p:txBody>
      </p:sp>
    </p:spTree>
    <p:extLst>
      <p:ext uri="{BB962C8B-B14F-4D97-AF65-F5344CB8AC3E}">
        <p14:creationId xmlns:p14="http://schemas.microsoft.com/office/powerpoint/2010/main" val="2609119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357B9-3FEB-CF5E-22D4-B30174A1588D}"/>
              </a:ext>
            </a:extLst>
          </p:cNvPr>
          <p:cNvSpPr>
            <a:spLocks noGrp="1"/>
          </p:cNvSpPr>
          <p:nvPr>
            <p:ph type="title"/>
          </p:nvPr>
        </p:nvSpPr>
        <p:spPr/>
        <p:txBody>
          <a:bodyPr/>
          <a:lstStyle/>
          <a:p>
            <a:pPr algn="ctr"/>
            <a:r>
              <a:rPr lang="en-US" b="0">
                <a:latin typeface="Frutiger LT Std 45 Light"/>
                <a:ea typeface="ＭＳ Ｐゴシック"/>
                <a:cs typeface="Arial"/>
              </a:rPr>
              <a:t>Reasons to avoid campfires…</a:t>
            </a:r>
            <a:endParaRPr lang="en-US" b="0">
              <a:latin typeface="Frutiger LT Std 45 Light"/>
            </a:endParaRPr>
          </a:p>
        </p:txBody>
      </p:sp>
      <p:pic>
        <p:nvPicPr>
          <p:cNvPr id="5" name="Picture 2" descr="https://christianity.redzambala.com/sites/default/files/styles/front-333/public/field/image/martyr-mirror_0.jpg?itok=E0f_Canr">
            <a:extLst>
              <a:ext uri="{FF2B5EF4-FFF2-40B4-BE49-F238E27FC236}">
                <a16:creationId xmlns:a16="http://schemas.microsoft.com/office/drawing/2014/main" id="{31A66E5C-DB59-81A2-69BE-418CF3D7B9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156880" y="1515680"/>
            <a:ext cx="5865100" cy="4871873"/>
          </a:xfrm>
          <a:prstGeom prst="rect">
            <a:avLst/>
          </a:prstGeom>
          <a:solidFill>
            <a:srgbClr val="4E3227"/>
          </a:solidFill>
          <a:ln w="12700">
            <a:solidFill>
              <a:srgbClr val="4E3227"/>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9691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DD221-5A98-3E05-F35D-6617D73AB930}"/>
              </a:ext>
            </a:extLst>
          </p:cNvPr>
          <p:cNvSpPr>
            <a:spLocks noGrp="1"/>
          </p:cNvSpPr>
          <p:nvPr>
            <p:ph type="title"/>
          </p:nvPr>
        </p:nvSpPr>
        <p:spPr/>
        <p:txBody>
          <a:bodyPr/>
          <a:lstStyle/>
          <a:p>
            <a:pPr algn="ctr"/>
            <a:r>
              <a:rPr lang="en-US" b="0">
                <a:latin typeface="Frutiger LT Std 45 Light"/>
                <a:ea typeface="ＭＳ Ｐゴシック"/>
                <a:cs typeface="Arial"/>
              </a:rPr>
              <a:t>Mission = Foundation of fundraising</a:t>
            </a:r>
            <a:endParaRPr lang="en-US" b="0">
              <a:latin typeface="Frutiger LT Std 45 Light"/>
              <a:ea typeface="ＭＳ Ｐゴシック"/>
              <a:cs typeface="Arial" panose="020B0604020202020204" pitchFamily="34" charset="0"/>
            </a:endParaRPr>
          </a:p>
        </p:txBody>
      </p:sp>
      <p:sp>
        <p:nvSpPr>
          <p:cNvPr id="8" name="Rectangle 7">
            <a:extLst>
              <a:ext uri="{FF2B5EF4-FFF2-40B4-BE49-F238E27FC236}">
                <a16:creationId xmlns:a16="http://schemas.microsoft.com/office/drawing/2014/main" id="{2D1DE2DA-6A77-FE14-B9C0-A13CFE831F76}"/>
              </a:ext>
            </a:extLst>
          </p:cNvPr>
          <p:cNvSpPr/>
          <p:nvPr/>
        </p:nvSpPr>
        <p:spPr>
          <a:xfrm>
            <a:off x="1488948" y="4930518"/>
            <a:ext cx="9214104" cy="764096"/>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accent6">
                    <a:lumMod val="49000"/>
                  </a:schemeClr>
                </a:solidFill>
                <a:latin typeface="Frutiger LT Std 45 Light"/>
                <a:cs typeface="Arial"/>
              </a:rPr>
              <a:t>Money and mission are not oppositional.</a:t>
            </a:r>
          </a:p>
        </p:txBody>
      </p:sp>
      <p:sp>
        <p:nvSpPr>
          <p:cNvPr id="9" name="Rectangle 8">
            <a:extLst>
              <a:ext uri="{FF2B5EF4-FFF2-40B4-BE49-F238E27FC236}">
                <a16:creationId xmlns:a16="http://schemas.microsoft.com/office/drawing/2014/main" id="{11B33CC6-FA8B-E336-61BE-720B148FAD6B}"/>
              </a:ext>
            </a:extLst>
          </p:cNvPr>
          <p:cNvSpPr/>
          <p:nvPr/>
        </p:nvSpPr>
        <p:spPr>
          <a:xfrm>
            <a:off x="1488948" y="5860158"/>
            <a:ext cx="9214104" cy="764096"/>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accent6">
                    <a:lumMod val="49000"/>
                  </a:schemeClr>
                </a:solidFill>
                <a:latin typeface="Frutiger LT Std 45 Light"/>
                <a:cs typeface="Arial"/>
              </a:rPr>
              <a:t>Money is the fuel for impacting mission.</a:t>
            </a:r>
          </a:p>
        </p:txBody>
      </p:sp>
      <p:grpSp>
        <p:nvGrpSpPr>
          <p:cNvPr id="16" name="Group 15">
            <a:extLst>
              <a:ext uri="{FF2B5EF4-FFF2-40B4-BE49-F238E27FC236}">
                <a16:creationId xmlns:a16="http://schemas.microsoft.com/office/drawing/2014/main" id="{FD395504-DA82-3BE7-91AD-66236A04AF34}"/>
              </a:ext>
            </a:extLst>
          </p:cNvPr>
          <p:cNvGrpSpPr/>
          <p:nvPr/>
        </p:nvGrpSpPr>
        <p:grpSpPr>
          <a:xfrm>
            <a:off x="1488948" y="1628582"/>
            <a:ext cx="2910840" cy="3136392"/>
            <a:chOff x="1488948" y="1497203"/>
            <a:chExt cx="2910840" cy="3136392"/>
          </a:xfrm>
        </p:grpSpPr>
        <p:sp>
          <p:nvSpPr>
            <p:cNvPr id="5" name="Rectangle 4">
              <a:extLst>
                <a:ext uri="{FF2B5EF4-FFF2-40B4-BE49-F238E27FC236}">
                  <a16:creationId xmlns:a16="http://schemas.microsoft.com/office/drawing/2014/main" id="{E3A035C9-3001-96DF-35BA-FE53E8258D3D}"/>
                </a:ext>
              </a:extLst>
            </p:cNvPr>
            <p:cNvSpPr/>
            <p:nvPr/>
          </p:nvSpPr>
          <p:spPr>
            <a:xfrm>
              <a:off x="1488948" y="1497203"/>
              <a:ext cx="2910840" cy="3136392"/>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r>
                <a:rPr lang="en-US" sz="2400" b="1">
                  <a:solidFill>
                    <a:schemeClr val="accent6">
                      <a:lumMod val="49000"/>
                    </a:schemeClr>
                  </a:solidFill>
                  <a:latin typeface="Frutiger LT Std 45 Light"/>
                  <a:cs typeface="Arial"/>
                </a:rPr>
                <a:t>No money, </a:t>
              </a:r>
              <a:br>
                <a:rPr lang="en-US" sz="2400" b="1">
                  <a:solidFill>
                    <a:schemeClr val="accent6">
                      <a:lumMod val="49000"/>
                    </a:schemeClr>
                  </a:solidFill>
                  <a:latin typeface="Frutiger LT Std 45 Light"/>
                  <a:cs typeface="Arial" panose="020B0604020202020204" pitchFamily="34" charset="0"/>
                </a:rPr>
              </a:br>
              <a:r>
                <a:rPr lang="en-US" sz="2400" b="1">
                  <a:solidFill>
                    <a:schemeClr val="accent6">
                      <a:lumMod val="49000"/>
                    </a:schemeClr>
                  </a:solidFill>
                  <a:latin typeface="Frutiger LT Std 45 Light"/>
                  <a:cs typeface="Arial"/>
                </a:rPr>
                <a:t>no mission.</a:t>
              </a:r>
              <a:endParaRPr lang="en-US">
                <a:solidFill>
                  <a:schemeClr val="accent6">
                    <a:lumMod val="49000"/>
                  </a:schemeClr>
                </a:solidFill>
                <a:ea typeface="Calibri"/>
                <a:cs typeface="Calibri"/>
              </a:endParaRPr>
            </a:p>
          </p:txBody>
        </p:sp>
        <p:pic>
          <p:nvPicPr>
            <p:cNvPr id="11" name="Picture 10" descr="A group of birds flying over a building&#10;&#10;AI-generated content may be incorrect.">
              <a:extLst>
                <a:ext uri="{FF2B5EF4-FFF2-40B4-BE49-F238E27FC236}">
                  <a16:creationId xmlns:a16="http://schemas.microsoft.com/office/drawing/2014/main" id="{9CE3D363-4D94-0491-6671-E17A7A651D32}"/>
                </a:ext>
              </a:extLst>
            </p:cNvPr>
            <p:cNvPicPr>
              <a:picLocks noChangeAspect="1"/>
            </p:cNvPicPr>
            <p:nvPr/>
          </p:nvPicPr>
          <p:blipFill>
            <a:blip r:embed="rId2">
              <a:extLst>
                <a:ext uri="{28A0092B-C50C-407E-A947-70E740481C1C}">
                  <a14:useLocalDpi xmlns:a14="http://schemas.microsoft.com/office/drawing/2010/main" val="0"/>
                </a:ext>
              </a:extLst>
            </a:blip>
            <a:srcRect r="7954"/>
            <a:stretch>
              <a:fillRect/>
            </a:stretch>
          </p:blipFill>
          <p:spPr>
            <a:xfrm>
              <a:off x="1665732" y="1690688"/>
              <a:ext cx="2557272" cy="1852168"/>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17" name="Group 16">
            <a:extLst>
              <a:ext uri="{FF2B5EF4-FFF2-40B4-BE49-F238E27FC236}">
                <a16:creationId xmlns:a16="http://schemas.microsoft.com/office/drawing/2014/main" id="{8611D844-10F7-9926-04A9-1FC82042D33F}"/>
              </a:ext>
            </a:extLst>
          </p:cNvPr>
          <p:cNvGrpSpPr/>
          <p:nvPr/>
        </p:nvGrpSpPr>
        <p:grpSpPr>
          <a:xfrm>
            <a:off x="4640580" y="1628582"/>
            <a:ext cx="2910840" cy="3136392"/>
            <a:chOff x="4640580" y="1497203"/>
            <a:chExt cx="2910840" cy="3136392"/>
          </a:xfrm>
        </p:grpSpPr>
        <p:sp>
          <p:nvSpPr>
            <p:cNvPr id="6" name="Rectangle 5">
              <a:extLst>
                <a:ext uri="{FF2B5EF4-FFF2-40B4-BE49-F238E27FC236}">
                  <a16:creationId xmlns:a16="http://schemas.microsoft.com/office/drawing/2014/main" id="{E96285A9-3B4C-EE17-086D-56211A639D4F}"/>
                </a:ext>
              </a:extLst>
            </p:cNvPr>
            <p:cNvSpPr/>
            <p:nvPr/>
          </p:nvSpPr>
          <p:spPr>
            <a:xfrm>
              <a:off x="4640580" y="1497203"/>
              <a:ext cx="2910840" cy="3136392"/>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r>
                <a:rPr lang="en-US" sz="2400" b="1">
                  <a:solidFill>
                    <a:schemeClr val="accent6">
                      <a:lumMod val="49000"/>
                    </a:schemeClr>
                  </a:solidFill>
                  <a:latin typeface="Frutiger LT Std 45 Light"/>
                  <a:cs typeface="Arial"/>
                </a:rPr>
                <a:t>No mission,</a:t>
              </a:r>
            </a:p>
            <a:p>
              <a:pPr algn="ctr"/>
              <a:r>
                <a:rPr lang="en-US" sz="2400" b="1">
                  <a:solidFill>
                    <a:schemeClr val="accent6">
                      <a:lumMod val="49000"/>
                    </a:schemeClr>
                  </a:solidFill>
                  <a:latin typeface="Frutiger LT Std 45 Light"/>
                  <a:cs typeface="Arial"/>
                </a:rPr>
                <a:t>No money.</a:t>
              </a:r>
            </a:p>
          </p:txBody>
        </p:sp>
        <p:pic>
          <p:nvPicPr>
            <p:cNvPr id="13" name="Picture 12" descr="A clock on a pole next to a building&#10;&#10;AI-generated content may be incorrect.">
              <a:extLst>
                <a:ext uri="{FF2B5EF4-FFF2-40B4-BE49-F238E27FC236}">
                  <a16:creationId xmlns:a16="http://schemas.microsoft.com/office/drawing/2014/main" id="{2B757C9A-7FA5-8E5B-A22D-A10109D284DD}"/>
                </a:ext>
              </a:extLst>
            </p:cNvPr>
            <p:cNvPicPr>
              <a:picLocks noChangeAspect="1"/>
            </p:cNvPicPr>
            <p:nvPr/>
          </p:nvPicPr>
          <p:blipFill>
            <a:blip r:embed="rId3">
              <a:extLst>
                <a:ext uri="{28A0092B-C50C-407E-A947-70E740481C1C}">
                  <a14:useLocalDpi xmlns:a14="http://schemas.microsoft.com/office/drawing/2010/main" val="0"/>
                </a:ext>
              </a:extLst>
            </a:blip>
            <a:srcRect l="7954"/>
            <a:stretch>
              <a:fillRect/>
            </a:stretch>
          </p:blipFill>
          <p:spPr>
            <a:xfrm>
              <a:off x="4817364" y="1690688"/>
              <a:ext cx="2557272" cy="1852168"/>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18" name="Group 17">
            <a:extLst>
              <a:ext uri="{FF2B5EF4-FFF2-40B4-BE49-F238E27FC236}">
                <a16:creationId xmlns:a16="http://schemas.microsoft.com/office/drawing/2014/main" id="{590EE441-B052-6DC6-B9A3-628190D59E50}"/>
              </a:ext>
            </a:extLst>
          </p:cNvPr>
          <p:cNvGrpSpPr/>
          <p:nvPr/>
        </p:nvGrpSpPr>
        <p:grpSpPr>
          <a:xfrm>
            <a:off x="7792212" y="1628582"/>
            <a:ext cx="2910840" cy="3136392"/>
            <a:chOff x="7792212" y="1497203"/>
            <a:chExt cx="2910840" cy="3136392"/>
          </a:xfrm>
        </p:grpSpPr>
        <p:sp>
          <p:nvSpPr>
            <p:cNvPr id="7" name="Rectangle 6">
              <a:extLst>
                <a:ext uri="{FF2B5EF4-FFF2-40B4-BE49-F238E27FC236}">
                  <a16:creationId xmlns:a16="http://schemas.microsoft.com/office/drawing/2014/main" id="{4DD43388-61DD-8AE6-705A-9F456F6C6A56}"/>
                </a:ext>
              </a:extLst>
            </p:cNvPr>
            <p:cNvSpPr/>
            <p:nvPr/>
          </p:nvSpPr>
          <p:spPr>
            <a:xfrm>
              <a:off x="7792212" y="1497203"/>
              <a:ext cx="2910840" cy="3136392"/>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endParaRPr lang="en-US" sz="2400" b="1">
                <a:solidFill>
                  <a:schemeClr val="accent6">
                    <a:lumMod val="49000"/>
                  </a:schemeClr>
                </a:solidFill>
                <a:latin typeface="Frutiger LT Std 45 Light"/>
                <a:cs typeface="Arial" panose="020B0604020202020204" pitchFamily="34" charset="0"/>
              </a:endParaRPr>
            </a:p>
            <a:p>
              <a:pPr algn="ctr"/>
              <a:r>
                <a:rPr lang="en-US" sz="2400" b="1">
                  <a:solidFill>
                    <a:schemeClr val="accent6">
                      <a:lumMod val="49000"/>
                    </a:schemeClr>
                  </a:solidFill>
                  <a:latin typeface="Frutiger LT Std 45 Light"/>
                  <a:cs typeface="Arial"/>
                </a:rPr>
                <a:t>Know mission,</a:t>
              </a:r>
            </a:p>
            <a:p>
              <a:pPr algn="ctr"/>
              <a:r>
                <a:rPr lang="en-US" sz="2400" b="1">
                  <a:solidFill>
                    <a:schemeClr val="accent6">
                      <a:lumMod val="49000"/>
                    </a:schemeClr>
                  </a:solidFill>
                  <a:latin typeface="Frutiger LT Std 45 Light"/>
                  <a:cs typeface="Arial"/>
                </a:rPr>
                <a:t>Know money.</a:t>
              </a:r>
            </a:p>
          </p:txBody>
        </p:sp>
        <p:pic>
          <p:nvPicPr>
            <p:cNvPr id="15" name="Picture 14" descr="A group of people sitting at a table with laptops&#10;&#10;AI-generated content may be incorrect.">
              <a:extLst>
                <a:ext uri="{FF2B5EF4-FFF2-40B4-BE49-F238E27FC236}">
                  <a16:creationId xmlns:a16="http://schemas.microsoft.com/office/drawing/2014/main" id="{5AC9180D-E871-2AD9-43F7-EA0005FD1993}"/>
                </a:ext>
              </a:extLst>
            </p:cNvPr>
            <p:cNvPicPr>
              <a:picLocks noChangeAspect="1"/>
            </p:cNvPicPr>
            <p:nvPr/>
          </p:nvPicPr>
          <p:blipFill>
            <a:blip r:embed="rId4">
              <a:extLst>
                <a:ext uri="{28A0092B-C50C-407E-A947-70E740481C1C}">
                  <a14:useLocalDpi xmlns:a14="http://schemas.microsoft.com/office/drawing/2010/main" val="0"/>
                </a:ext>
              </a:extLst>
            </a:blip>
            <a:srcRect l="9695" t="17335" r="20183" b="7024"/>
            <a:stretch>
              <a:fillRect/>
            </a:stretch>
          </p:blipFill>
          <p:spPr>
            <a:xfrm>
              <a:off x="7968996" y="1703855"/>
              <a:ext cx="2557272" cy="1839001"/>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98542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B04D6-0686-7143-F6DE-C6C5438632A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9461BC-CCAE-B303-C6C4-4BA55CB54CB9}"/>
              </a:ext>
            </a:extLst>
          </p:cNvPr>
          <p:cNvSpPr>
            <a:spLocks noGrp="1"/>
          </p:cNvSpPr>
          <p:nvPr>
            <p:ph idx="1"/>
          </p:nvPr>
        </p:nvSpPr>
        <p:spPr>
          <a:xfrm>
            <a:off x="2842688" y="1526474"/>
            <a:ext cx="8205320" cy="4597879"/>
          </a:xfrm>
        </p:spPr>
        <p:txBody>
          <a:bodyPr vert="horz" wrap="square" lIns="0" tIns="0" rIns="0" bIns="0" numCol="1" anchor="t" anchorCtr="0" compatLnSpc="1">
            <a:prstTxWarp prst="textNoShape">
              <a:avLst/>
            </a:prstTxWarp>
            <a:noAutofit/>
          </a:bodyPr>
          <a:lstStyle/>
          <a:p>
            <a:pPr marL="0" indent="0">
              <a:buNone/>
            </a:pPr>
            <a:r>
              <a:rPr lang="en-US" sz="2200" b="1" dirty="0">
                <a:latin typeface="Frutiger LT Std 45 Light"/>
                <a:ea typeface="ＭＳ Ｐゴシック"/>
                <a:cs typeface="Arial"/>
              </a:rPr>
              <a:t>OUR MISSION:</a:t>
            </a:r>
          </a:p>
          <a:p>
            <a:pPr marL="0" indent="0"/>
            <a:r>
              <a:rPr lang="en-US" sz="2200" dirty="0">
                <a:latin typeface="Frutiger LT Std 45 Light"/>
                <a:ea typeface="ＭＳ Ｐゴシック"/>
                <a:cs typeface="Arial"/>
              </a:rPr>
              <a:t>St. Bonaventure is a Catholic university dedicated to educational excellence as informed by our Franciscan and liberal arts traditions. In the words of our patron, we believe that there should be “no knowledge without love,” and thus seek to transform the lives of our students, inspiring in them a lifelong commitment to service </a:t>
            </a:r>
            <a:br>
              <a:rPr lang="en-US" sz="2200" dirty="0">
                <a:latin typeface="Frutiger LT Std 45 Light"/>
                <a:ea typeface="ＭＳ Ｐゴシック"/>
                <a:cs typeface="Arial"/>
              </a:rPr>
            </a:br>
            <a:r>
              <a:rPr lang="en-US" sz="2200" dirty="0">
                <a:latin typeface="Frutiger LT Std 45 Light"/>
                <a:ea typeface="ＭＳ Ｐゴシック"/>
                <a:cs typeface="Arial"/>
              </a:rPr>
              <a:t>and citizenship.</a:t>
            </a:r>
            <a:br>
              <a:rPr lang="en-US" sz="2200" dirty="0">
                <a:latin typeface="Frutiger LT Std 45 Light"/>
                <a:cs typeface="Arial" panose="020B0604020202020204" pitchFamily="34" charset="0"/>
              </a:rPr>
            </a:br>
            <a:br>
              <a:rPr lang="en-US" sz="2200" dirty="0">
                <a:latin typeface="Frutiger LT Std 45 Light"/>
                <a:cs typeface="Arial" panose="020B0604020202020204" pitchFamily="34" charset="0"/>
              </a:rPr>
            </a:br>
            <a:r>
              <a:rPr lang="en-US" sz="2200" dirty="0">
                <a:latin typeface="Frutiger LT Std 45 Light"/>
                <a:ea typeface="ＭＳ Ｐゴシック"/>
                <a:cs typeface="Arial"/>
              </a:rPr>
              <a:t>St. Bonaventure embraces students, faculty and staff of all faiths and cultures and strives to bring out the best in every individual through meaningful relationships. As an academic and spiritual community, we endeavor to prepare our students for the challenges they will face in their professional careers and personal lives.</a:t>
            </a:r>
          </a:p>
        </p:txBody>
      </p:sp>
      <p:sp>
        <p:nvSpPr>
          <p:cNvPr id="2" name="Title 1">
            <a:extLst>
              <a:ext uri="{FF2B5EF4-FFF2-40B4-BE49-F238E27FC236}">
                <a16:creationId xmlns:a16="http://schemas.microsoft.com/office/drawing/2014/main" id="{7D2ACAEC-9DC7-3B5B-D549-10F0C718A1C4}"/>
              </a:ext>
            </a:extLst>
          </p:cNvPr>
          <p:cNvSpPr>
            <a:spLocks noGrp="1"/>
          </p:cNvSpPr>
          <p:nvPr>
            <p:ph type="title"/>
          </p:nvPr>
        </p:nvSpPr>
        <p:spPr>
          <a:xfrm>
            <a:off x="2842688" y="547237"/>
            <a:ext cx="8637412" cy="979487"/>
          </a:xfrm>
        </p:spPr>
        <p:txBody>
          <a:bodyPr/>
          <a:lstStyle/>
          <a:p>
            <a:r>
              <a:rPr lang="en-US" b="0" dirty="0">
                <a:latin typeface="Frutiger LT Std 45 Light"/>
                <a:ea typeface="ＭＳ Ｐゴシック"/>
                <a:cs typeface="Arial"/>
              </a:rPr>
              <a:t>St. Bonaventure University</a:t>
            </a:r>
          </a:p>
        </p:txBody>
      </p:sp>
      <p:pic>
        <p:nvPicPr>
          <p:cNvPr id="2052" name="Picture 4" descr="Laurie Branch, Iroquois Group: Women in Insurance Leadership 2021 | Digital  Insurance">
            <a:extLst>
              <a:ext uri="{FF2B5EF4-FFF2-40B4-BE49-F238E27FC236}">
                <a16:creationId xmlns:a16="http://schemas.microsoft.com/office/drawing/2014/main" id="{6C40FF79-7047-33A3-0F77-419A896108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764" r="14426"/>
          <a:stretch>
            <a:fillRect/>
          </a:stretch>
        </p:blipFill>
        <p:spPr bwMode="auto">
          <a:xfrm>
            <a:off x="0" y="0"/>
            <a:ext cx="2347273"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1086DD8F-A80F-A02D-A374-9348C37C9C1B}"/>
              </a:ext>
            </a:extLst>
          </p:cNvPr>
          <p:cNvSpPr txBox="1">
            <a:spLocks/>
          </p:cNvSpPr>
          <p:nvPr/>
        </p:nvSpPr>
        <p:spPr bwMode="auto">
          <a:xfrm>
            <a:off x="2839866" y="1523652"/>
            <a:ext cx="8205320" cy="459787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457167" indent="-457167" algn="l" defTabSz="609555" rtl="0" eaLnBrk="1" fontAlgn="base" hangingPunct="1">
              <a:spcBef>
                <a:spcPct val="20000"/>
              </a:spcBef>
              <a:spcAft>
                <a:spcPct val="0"/>
              </a:spcAft>
              <a:defRPr sz="3200" b="0" i="0" kern="1200">
                <a:solidFill>
                  <a:schemeClr val="bg1"/>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bg1"/>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bg1"/>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marL="0" indent="0"/>
            <a:r>
              <a:rPr lang="en-US" sz="2200" b="1" dirty="0">
                <a:latin typeface="Frutiger LT Std 45 Light"/>
                <a:ea typeface="ＭＳ Ｐゴシック"/>
                <a:cs typeface="Arial"/>
              </a:rPr>
              <a:t>OUR MISSION:</a:t>
            </a:r>
          </a:p>
          <a:p>
            <a:pPr marL="0" indent="0"/>
            <a:r>
              <a:rPr lang="en-US" sz="2200" dirty="0">
                <a:latin typeface="Frutiger LT Std 45 Light"/>
                <a:ea typeface="ＭＳ Ｐゴシック"/>
                <a:cs typeface="Arial"/>
              </a:rPr>
              <a:t>St. Bonaventure is a Catholic university dedicated to educational excellence as informed by our Franciscan and liberal arts traditions. In the words of our patron, we believe that there should be “no knowledge without love,” and thus seek to </a:t>
            </a:r>
            <a:r>
              <a:rPr lang="en-US" sz="2200" dirty="0">
                <a:solidFill>
                  <a:schemeClr val="tx2"/>
                </a:solidFill>
                <a:highlight>
                  <a:srgbClr val="C0EAFF"/>
                </a:highlight>
                <a:latin typeface="Frutiger LT Std 45 Light"/>
                <a:ea typeface="ＭＳ Ｐゴシック"/>
                <a:cs typeface="Arial"/>
              </a:rPr>
              <a:t>transform the lives of our students,</a:t>
            </a:r>
            <a:r>
              <a:rPr lang="en-US" sz="2200" dirty="0">
                <a:latin typeface="Frutiger LT Std 45 Light"/>
                <a:ea typeface="ＭＳ Ｐゴシック"/>
                <a:cs typeface="Arial"/>
              </a:rPr>
              <a:t> inspiring in them a lifelong commitment to service </a:t>
            </a:r>
            <a:br>
              <a:rPr lang="en-US" sz="2200" dirty="0">
                <a:latin typeface="Frutiger LT Std 45 Light"/>
                <a:ea typeface="ＭＳ Ｐゴシック"/>
                <a:cs typeface="Arial"/>
              </a:rPr>
            </a:br>
            <a:r>
              <a:rPr lang="en-US" sz="2200" dirty="0">
                <a:latin typeface="Frutiger LT Std 45 Light"/>
                <a:ea typeface="ＭＳ Ｐゴシック"/>
                <a:cs typeface="Arial"/>
              </a:rPr>
              <a:t>and citizenship.</a:t>
            </a:r>
            <a:br>
              <a:rPr lang="en-US" sz="2200" dirty="0">
                <a:latin typeface="Frutiger LT Std 45 Light"/>
                <a:cs typeface="Arial" panose="020B0604020202020204" pitchFamily="34" charset="0"/>
              </a:rPr>
            </a:br>
            <a:br>
              <a:rPr lang="en-US" sz="2200" dirty="0">
                <a:latin typeface="Frutiger LT Std 45 Light"/>
                <a:cs typeface="Arial" panose="020B0604020202020204" pitchFamily="34" charset="0"/>
              </a:rPr>
            </a:br>
            <a:r>
              <a:rPr lang="en-US" sz="2200" dirty="0">
                <a:latin typeface="Frutiger LT Std 45 Light"/>
                <a:ea typeface="ＭＳ Ｐゴシック"/>
                <a:cs typeface="Arial"/>
              </a:rPr>
              <a:t>St. Bonaventure embraces students, faculty and staff of all faiths and cultures and strives to bring out the best in every individual through meaningful relationships. As an academic and spiritual community, we endeavor to prepare our students for the challenges they will face in their professional careers and personal lives.</a:t>
            </a:r>
          </a:p>
        </p:txBody>
      </p:sp>
      <p:sp>
        <p:nvSpPr>
          <p:cNvPr id="18" name="Content Placeholder 2">
            <a:extLst>
              <a:ext uri="{FF2B5EF4-FFF2-40B4-BE49-F238E27FC236}">
                <a16:creationId xmlns:a16="http://schemas.microsoft.com/office/drawing/2014/main" id="{77DB6C87-91C2-674D-935B-FFEA11039E12}"/>
              </a:ext>
            </a:extLst>
          </p:cNvPr>
          <p:cNvSpPr txBox="1">
            <a:spLocks/>
          </p:cNvSpPr>
          <p:nvPr/>
        </p:nvSpPr>
        <p:spPr bwMode="auto">
          <a:xfrm>
            <a:off x="2831185" y="1520031"/>
            <a:ext cx="8205320" cy="4597879"/>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457167" indent="-457167" algn="l" defTabSz="609555" rtl="0" eaLnBrk="1" fontAlgn="base" hangingPunct="1">
              <a:spcBef>
                <a:spcPct val="20000"/>
              </a:spcBef>
              <a:spcAft>
                <a:spcPct val="0"/>
              </a:spcAft>
              <a:defRPr sz="3200" b="0" i="0" kern="1200">
                <a:solidFill>
                  <a:schemeClr val="bg1"/>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bg1"/>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bg1"/>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marL="0" indent="0"/>
            <a:r>
              <a:rPr lang="en-US" sz="2200" b="1" dirty="0">
                <a:latin typeface="Frutiger LT Std 45 Light"/>
                <a:ea typeface="ＭＳ Ｐゴシック"/>
                <a:cs typeface="Arial"/>
              </a:rPr>
              <a:t>OUR MISSION:</a:t>
            </a:r>
          </a:p>
          <a:p>
            <a:pPr marL="0" indent="0"/>
            <a:r>
              <a:rPr lang="en-US" sz="2200" dirty="0">
                <a:latin typeface="Frutiger LT Std 45 Light"/>
                <a:ea typeface="ＭＳ Ｐゴシック"/>
                <a:cs typeface="Arial"/>
              </a:rPr>
              <a:t>St. Bonaventure is a Catholic university dedicated to educational excellence as informed by our Franciscan and liberal arts traditions. In the words of our patron, we believe that there should be “no knowledge without love,” and thus seek to </a:t>
            </a:r>
            <a:r>
              <a:rPr lang="en-US" sz="2200" dirty="0">
                <a:solidFill>
                  <a:schemeClr val="tx2"/>
                </a:solidFill>
                <a:highlight>
                  <a:srgbClr val="C0EAFF"/>
                </a:highlight>
                <a:latin typeface="Frutiger LT Std 45 Light"/>
                <a:ea typeface="ＭＳ Ｐゴシック"/>
                <a:cs typeface="Arial"/>
              </a:rPr>
              <a:t>transform the lives of our students,</a:t>
            </a:r>
            <a:r>
              <a:rPr lang="en-US" sz="2200" dirty="0">
                <a:latin typeface="Frutiger LT Std 45 Light"/>
                <a:ea typeface="ＭＳ Ｐゴシック"/>
                <a:cs typeface="Arial"/>
              </a:rPr>
              <a:t> inspiring in them a lifelong commitment to service </a:t>
            </a:r>
            <a:br>
              <a:rPr lang="en-US" sz="2200" dirty="0">
                <a:latin typeface="Frutiger LT Std 45 Light"/>
                <a:ea typeface="ＭＳ Ｐゴシック"/>
                <a:cs typeface="Arial"/>
              </a:rPr>
            </a:br>
            <a:r>
              <a:rPr lang="en-US" sz="2200" dirty="0">
                <a:latin typeface="Frutiger LT Std 45 Light"/>
                <a:ea typeface="ＭＳ Ｐゴシック"/>
                <a:cs typeface="Arial"/>
              </a:rPr>
              <a:t>and citizenship.</a:t>
            </a:r>
            <a:br>
              <a:rPr lang="en-US" sz="2200" dirty="0">
                <a:latin typeface="Frutiger LT Std 45 Light"/>
                <a:cs typeface="Arial" panose="020B0604020202020204" pitchFamily="34" charset="0"/>
              </a:rPr>
            </a:br>
            <a:br>
              <a:rPr lang="en-US" sz="2200" dirty="0">
                <a:latin typeface="Frutiger LT Std 45 Light"/>
                <a:cs typeface="Arial" panose="020B0604020202020204" pitchFamily="34" charset="0"/>
              </a:rPr>
            </a:br>
            <a:r>
              <a:rPr lang="en-US" sz="2200" dirty="0">
                <a:latin typeface="Frutiger LT Std 45 Light"/>
                <a:ea typeface="ＭＳ Ｐゴシック"/>
                <a:cs typeface="Arial"/>
              </a:rPr>
              <a:t>St. Bonaventure embraces students, faculty and staff of all faiths and cultures and strives to </a:t>
            </a:r>
            <a:r>
              <a:rPr lang="en-US" sz="2200" dirty="0">
                <a:solidFill>
                  <a:schemeClr val="tx2"/>
                </a:solidFill>
                <a:highlight>
                  <a:srgbClr val="C0EAFF"/>
                </a:highlight>
                <a:latin typeface="Frutiger LT Std 45 Light"/>
                <a:ea typeface="ＭＳ Ｐゴシック"/>
                <a:cs typeface="Arial"/>
              </a:rPr>
              <a:t>bring out the best in every individual through meaningful relationships.</a:t>
            </a:r>
            <a:r>
              <a:rPr lang="en-US" sz="2200" dirty="0">
                <a:latin typeface="Frutiger LT Std 45 Light"/>
                <a:ea typeface="ＭＳ Ｐゴシック"/>
                <a:cs typeface="Arial"/>
              </a:rPr>
              <a:t> As an academic and spiritual community, we endeavor to prepare our students for the challenges they will face in their professional careers and personal lives.</a:t>
            </a:r>
          </a:p>
        </p:txBody>
      </p:sp>
      <p:sp>
        <p:nvSpPr>
          <p:cNvPr id="20" name="Content Placeholder 2">
            <a:extLst>
              <a:ext uri="{FF2B5EF4-FFF2-40B4-BE49-F238E27FC236}">
                <a16:creationId xmlns:a16="http://schemas.microsoft.com/office/drawing/2014/main" id="{D5CF11A5-2E38-BCFD-88E1-E7DA90612E90}"/>
              </a:ext>
            </a:extLst>
          </p:cNvPr>
          <p:cNvSpPr txBox="1">
            <a:spLocks/>
          </p:cNvSpPr>
          <p:nvPr/>
        </p:nvSpPr>
        <p:spPr bwMode="auto">
          <a:xfrm>
            <a:off x="2819682" y="1528601"/>
            <a:ext cx="8205320" cy="459787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457167" indent="-457167" algn="l" defTabSz="609555" rtl="0" eaLnBrk="1" fontAlgn="base" hangingPunct="1">
              <a:spcBef>
                <a:spcPct val="20000"/>
              </a:spcBef>
              <a:spcAft>
                <a:spcPct val="0"/>
              </a:spcAft>
              <a:defRPr sz="3200" b="0" i="0" kern="1200">
                <a:solidFill>
                  <a:schemeClr val="bg1"/>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bg1"/>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bg1"/>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marL="0" indent="0"/>
            <a:r>
              <a:rPr lang="en-US" sz="2200" b="1" dirty="0">
                <a:latin typeface="Frutiger LT Std 45 Light"/>
                <a:ea typeface="ＭＳ Ｐゴシック"/>
                <a:cs typeface="Arial"/>
              </a:rPr>
              <a:t>OUR MISSION:</a:t>
            </a:r>
          </a:p>
          <a:p>
            <a:pPr marL="0" indent="0"/>
            <a:r>
              <a:rPr lang="en-US" sz="2200" dirty="0">
                <a:latin typeface="Frutiger LT Std 45 Light"/>
                <a:ea typeface="ＭＳ Ｐゴシック"/>
                <a:cs typeface="Arial"/>
              </a:rPr>
              <a:t>St. Bonaventure is a Catholic university dedicated to educational excellence as informed by our Franciscan and liberal arts traditions. In the words of our patron, we believe that there should be “no knowledge without love,” and thus seek to </a:t>
            </a:r>
            <a:r>
              <a:rPr lang="en-US" sz="2200" dirty="0">
                <a:solidFill>
                  <a:schemeClr val="tx2"/>
                </a:solidFill>
                <a:highlight>
                  <a:srgbClr val="C0EAFF"/>
                </a:highlight>
                <a:latin typeface="Frutiger LT Std 45 Light"/>
                <a:ea typeface="ＭＳ Ｐゴシック"/>
                <a:cs typeface="Arial"/>
              </a:rPr>
              <a:t>transform the lives of our students,</a:t>
            </a:r>
            <a:r>
              <a:rPr lang="en-US" sz="2200" dirty="0">
                <a:latin typeface="Frutiger LT Std 45 Light"/>
                <a:ea typeface="ＭＳ Ｐゴシック"/>
                <a:cs typeface="Arial"/>
              </a:rPr>
              <a:t> inspiring in them a lifelong commitment to service </a:t>
            </a:r>
            <a:br>
              <a:rPr lang="en-US" sz="2200" dirty="0">
                <a:latin typeface="Frutiger LT Std 45 Light"/>
                <a:ea typeface="ＭＳ Ｐゴシック"/>
                <a:cs typeface="Arial"/>
              </a:rPr>
            </a:br>
            <a:r>
              <a:rPr lang="en-US" sz="2200" dirty="0">
                <a:latin typeface="Frutiger LT Std 45 Light"/>
                <a:ea typeface="ＭＳ Ｐゴシック"/>
                <a:cs typeface="Arial"/>
              </a:rPr>
              <a:t>and citizenship.</a:t>
            </a:r>
            <a:br>
              <a:rPr lang="en-US" sz="2200" dirty="0">
                <a:latin typeface="Frutiger LT Std 45 Light"/>
                <a:cs typeface="Arial" panose="020B0604020202020204" pitchFamily="34" charset="0"/>
              </a:rPr>
            </a:br>
            <a:br>
              <a:rPr lang="en-US" sz="2200" dirty="0">
                <a:latin typeface="Frutiger LT Std 45 Light"/>
                <a:cs typeface="Arial" panose="020B0604020202020204" pitchFamily="34" charset="0"/>
              </a:rPr>
            </a:br>
            <a:r>
              <a:rPr lang="en-US" sz="2200" dirty="0">
                <a:latin typeface="Frutiger LT Std 45 Light"/>
                <a:ea typeface="ＭＳ Ｐゴシック"/>
                <a:cs typeface="Arial"/>
              </a:rPr>
              <a:t>St. Bonaventure embraces students, faculty and staff of all faiths and cultures and strives to </a:t>
            </a:r>
            <a:r>
              <a:rPr lang="en-US" sz="2200" dirty="0">
                <a:solidFill>
                  <a:schemeClr val="tx2"/>
                </a:solidFill>
                <a:highlight>
                  <a:srgbClr val="C0EAFF"/>
                </a:highlight>
                <a:latin typeface="Frutiger LT Std 45 Light"/>
                <a:ea typeface="ＭＳ Ｐゴシック"/>
                <a:cs typeface="Arial"/>
              </a:rPr>
              <a:t>bring out the best in every individual through meaningful relationships.</a:t>
            </a:r>
            <a:r>
              <a:rPr lang="en-US" sz="2200" dirty="0">
                <a:latin typeface="Frutiger LT Std 45 Light"/>
                <a:ea typeface="ＭＳ Ｐゴシック"/>
                <a:cs typeface="Arial"/>
              </a:rPr>
              <a:t> As an academic and spiritual community, we endeavor to </a:t>
            </a:r>
            <a:r>
              <a:rPr lang="en-US" sz="2200" dirty="0">
                <a:solidFill>
                  <a:schemeClr val="tx2"/>
                </a:solidFill>
                <a:highlight>
                  <a:srgbClr val="C0EAFF"/>
                </a:highlight>
                <a:latin typeface="Frutiger LT Std 45 Light"/>
                <a:ea typeface="ＭＳ Ｐゴシック"/>
                <a:cs typeface="Arial"/>
              </a:rPr>
              <a:t>prepare our students for the challenges they will face in their professional careers and personal lives.</a:t>
            </a:r>
          </a:p>
        </p:txBody>
      </p:sp>
    </p:spTree>
    <p:extLst>
      <p:ext uri="{BB962C8B-B14F-4D97-AF65-F5344CB8AC3E}">
        <p14:creationId xmlns:p14="http://schemas.microsoft.com/office/powerpoint/2010/main" val="43968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5"/>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5" grpId="0"/>
      <p:bldP spid="15" grpId="1"/>
      <p:bldP spid="18" grpId="0"/>
      <p:bldP spid="18" grpId="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F19F8-449A-6796-A580-51D851E8819E}"/>
              </a:ext>
            </a:extLst>
          </p:cNvPr>
          <p:cNvSpPr>
            <a:spLocks noGrp="1"/>
          </p:cNvSpPr>
          <p:nvPr>
            <p:ph type="title"/>
          </p:nvPr>
        </p:nvSpPr>
        <p:spPr>
          <a:xfrm>
            <a:off x="4361222" y="846138"/>
            <a:ext cx="7121164" cy="979487"/>
          </a:xfrm>
          <a:ln>
            <a:noFill/>
          </a:ln>
        </p:spPr>
        <p:txBody>
          <a:bodyPr/>
          <a:lstStyle/>
          <a:p>
            <a:r>
              <a:rPr lang="en-US" sz="4400" b="0" dirty="0">
                <a:latin typeface="Frutiger LT Std 55 Roman" panose="020B0602020204020204" pitchFamily="34" charset="77"/>
                <a:cs typeface="Arial" panose="020B0604020202020204" pitchFamily="34" charset="0"/>
              </a:rPr>
              <a:t>St. Bonaventure University</a:t>
            </a:r>
          </a:p>
        </p:txBody>
      </p:sp>
      <p:sp>
        <p:nvSpPr>
          <p:cNvPr id="3" name="Content Placeholder 2">
            <a:extLst>
              <a:ext uri="{FF2B5EF4-FFF2-40B4-BE49-F238E27FC236}">
                <a16:creationId xmlns:a16="http://schemas.microsoft.com/office/drawing/2014/main" id="{1762723E-22D2-3FF0-1638-B0F1BA552A96}"/>
              </a:ext>
            </a:extLst>
          </p:cNvPr>
          <p:cNvSpPr>
            <a:spLocks noGrp="1"/>
          </p:cNvSpPr>
          <p:nvPr>
            <p:ph idx="1"/>
          </p:nvPr>
        </p:nvSpPr>
        <p:spPr>
          <a:xfrm>
            <a:off x="4232635" y="1825625"/>
            <a:ext cx="7121164" cy="4351338"/>
          </a:xfrm>
          <a:ln>
            <a:noFill/>
          </a:ln>
        </p:spPr>
        <p:txBody>
          <a:bodyPr vert="horz" lIns="91440" tIns="45720" rIns="91440" bIns="45720" rtlCol="0" anchor="t">
            <a:noAutofit/>
          </a:bodyPr>
          <a:lstStyle/>
          <a:p>
            <a:pPr marL="0" indent="0">
              <a:buNone/>
            </a:pPr>
            <a:r>
              <a:rPr lang="en-US" sz="2200" b="1" dirty="0">
                <a:latin typeface="Frutiger LT Std 55 Roman" panose="020B0602020204020204" pitchFamily="34" charset="77"/>
                <a:cs typeface="Arial" panose="020B0604020202020204" pitchFamily="34" charset="0"/>
              </a:rPr>
              <a:t>OUR VALUES:</a:t>
            </a:r>
          </a:p>
          <a:p>
            <a:pPr marL="0" indent="0"/>
            <a:r>
              <a:rPr lang="en-US" sz="2200" dirty="0">
                <a:latin typeface="Frutiger LT Std 55 Roman" panose="020B0602020204020204" pitchFamily="34" charset="77"/>
                <a:cs typeface="Arial"/>
              </a:rPr>
              <a:t>Our Franciscan COMMUNITY affirms the unique dignity of everyone, each person reflecting the goodness of God, and invites all of our sisters and brothers to forge bonds of mutual acceptance and understanding that create a true sense of belonging.</a:t>
            </a:r>
            <a:br>
              <a:rPr lang="en-US" sz="2200" dirty="0">
                <a:latin typeface="Frutiger LT Std 55 Roman" panose="020B0602020204020204" pitchFamily="34" charset="77"/>
                <a:cs typeface="Arial" panose="020B0604020202020204" pitchFamily="34" charset="0"/>
              </a:rPr>
            </a:br>
            <a:br>
              <a:rPr lang="en-US" sz="2200" dirty="0">
                <a:latin typeface="Frutiger LT Std 55 Roman" panose="020B0602020204020204" pitchFamily="34" charset="77"/>
                <a:cs typeface="Arial" panose="020B0604020202020204" pitchFamily="34" charset="0"/>
              </a:rPr>
            </a:br>
            <a:r>
              <a:rPr lang="en-US" sz="2200" dirty="0">
                <a:latin typeface="Frutiger LT Std 55 Roman" panose="020B0602020204020204" pitchFamily="34" charset="77"/>
                <a:cs typeface="Arial"/>
              </a:rPr>
              <a:t>We are a COMMUNITY…</a:t>
            </a:r>
          </a:p>
          <a:p>
            <a:pPr lvl="1">
              <a:buFont typeface="Courier New" panose="020B0604020202020204" pitchFamily="34" charset="0"/>
              <a:buChar char="o"/>
            </a:pPr>
            <a:r>
              <a:rPr lang="en-US" sz="2200" dirty="0">
                <a:latin typeface="Frutiger LT Std 55 Roman" panose="020B0602020204020204" pitchFamily="34" charset="77"/>
                <a:cs typeface="Arial"/>
              </a:rPr>
              <a:t>Nurturing COMPASSION.</a:t>
            </a:r>
          </a:p>
          <a:p>
            <a:pPr lvl="1">
              <a:buFont typeface="Courier New" panose="020B0604020202020204" pitchFamily="34" charset="0"/>
              <a:buChar char="o"/>
            </a:pPr>
            <a:r>
              <a:rPr lang="en-US" sz="2200" dirty="0">
                <a:latin typeface="Frutiger LT Std 55 Roman" panose="020B0602020204020204" pitchFamily="34" charset="77"/>
                <a:cs typeface="Arial"/>
              </a:rPr>
              <a:t>Seeking WISDOM.</a:t>
            </a:r>
          </a:p>
          <a:p>
            <a:pPr lvl="1">
              <a:buFont typeface="Courier New" panose="020B0604020202020204" pitchFamily="34" charset="0"/>
              <a:buChar char="o"/>
            </a:pPr>
            <a:r>
              <a:rPr lang="en-US" sz="2200" dirty="0">
                <a:latin typeface="Frutiger LT Std 55 Roman" panose="020B0602020204020204" pitchFamily="34" charset="77"/>
                <a:cs typeface="Arial"/>
              </a:rPr>
              <a:t>Building INTEGRITY.</a:t>
            </a:r>
          </a:p>
        </p:txBody>
      </p:sp>
      <p:pic>
        <p:nvPicPr>
          <p:cNvPr id="6" name="Picture 5" descr="A person smiling at camera&#10;&#10;AI-generated content may be incorrect.">
            <a:extLst>
              <a:ext uri="{FF2B5EF4-FFF2-40B4-BE49-F238E27FC236}">
                <a16:creationId xmlns:a16="http://schemas.microsoft.com/office/drawing/2014/main" id="{42C1160D-CB6C-08D0-A033-1E9C105DD34B}"/>
              </a:ext>
            </a:extLst>
          </p:cNvPr>
          <p:cNvPicPr>
            <a:picLocks noChangeAspect="1"/>
          </p:cNvPicPr>
          <p:nvPr/>
        </p:nvPicPr>
        <p:blipFill>
          <a:blip r:embed="rId2">
            <a:extLst>
              <a:ext uri="{28A0092B-C50C-407E-A947-70E740481C1C}">
                <a14:useLocalDpi xmlns:a14="http://schemas.microsoft.com/office/drawing/2010/main" val="0"/>
              </a:ext>
            </a:extLst>
          </a:blip>
          <a:srcRect l="35963" t="1880" r="14285" b="1880"/>
          <a:stretch>
            <a:fillRect/>
          </a:stretch>
        </p:blipFill>
        <p:spPr>
          <a:xfrm>
            <a:off x="286193" y="1096677"/>
            <a:ext cx="3817855" cy="4923410"/>
          </a:xfrm>
          <a:prstGeom prst="rect">
            <a:avLst/>
          </a:prstGeom>
          <a:solidFill>
            <a:srgbClr val="4E3227"/>
          </a:solidFill>
          <a:ln w="12700">
            <a:solidFill>
              <a:srgbClr val="4E3227"/>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27306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6E922-06BA-98A7-E751-6129A0F83538}"/>
              </a:ext>
            </a:extLst>
          </p:cNvPr>
          <p:cNvSpPr>
            <a:spLocks noGrp="1"/>
          </p:cNvSpPr>
          <p:nvPr>
            <p:ph type="title"/>
          </p:nvPr>
        </p:nvSpPr>
        <p:spPr/>
        <p:txBody>
          <a:bodyPr/>
          <a:lstStyle/>
          <a:p>
            <a:r>
              <a:rPr lang="en-US" b="0" dirty="0">
                <a:latin typeface="Frutiger LT Std 45 Light"/>
                <a:ea typeface="ＭＳ Ｐゴシック"/>
                <a:cs typeface="Arial"/>
              </a:rPr>
              <a:t>Money as a tool</a:t>
            </a:r>
          </a:p>
        </p:txBody>
      </p:sp>
      <p:sp>
        <p:nvSpPr>
          <p:cNvPr id="3" name="Content Placeholder 2">
            <a:extLst>
              <a:ext uri="{FF2B5EF4-FFF2-40B4-BE49-F238E27FC236}">
                <a16:creationId xmlns:a16="http://schemas.microsoft.com/office/drawing/2014/main" id="{7A3F6FBF-8C1D-3396-9688-9F8349AD2FA8}"/>
              </a:ext>
            </a:extLst>
          </p:cNvPr>
          <p:cNvSpPr>
            <a:spLocks noGrp="1"/>
          </p:cNvSpPr>
          <p:nvPr>
            <p:ph idx="1"/>
          </p:nvPr>
        </p:nvSpPr>
        <p:spPr/>
        <p:txBody>
          <a:bodyPr/>
          <a:lstStyle/>
          <a:p>
            <a:endParaRPr lang="en-US"/>
          </a:p>
        </p:txBody>
      </p:sp>
      <p:sp>
        <p:nvSpPr>
          <p:cNvPr id="11" name="Rectangle 10">
            <a:extLst>
              <a:ext uri="{FF2B5EF4-FFF2-40B4-BE49-F238E27FC236}">
                <a16:creationId xmlns:a16="http://schemas.microsoft.com/office/drawing/2014/main" id="{FCDB5301-89B7-1A9B-E0A3-FAE6798A4231}"/>
              </a:ext>
            </a:extLst>
          </p:cNvPr>
          <p:cNvSpPr/>
          <p:nvPr/>
        </p:nvSpPr>
        <p:spPr>
          <a:xfrm>
            <a:off x="292233" y="5525003"/>
            <a:ext cx="11502270" cy="764096"/>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rgbClr val="4B5457"/>
                </a:solidFill>
                <a:latin typeface="Frutiger LT Std 45 Light"/>
                <a:cs typeface="Arial"/>
              </a:rPr>
              <a:t>Money isn’t a goal. It’s the tool that allows the mission to thrive.</a:t>
            </a:r>
          </a:p>
        </p:txBody>
      </p:sp>
      <p:sp>
        <p:nvSpPr>
          <p:cNvPr id="12" name="Rectangle 11">
            <a:extLst>
              <a:ext uri="{FF2B5EF4-FFF2-40B4-BE49-F238E27FC236}">
                <a16:creationId xmlns:a16="http://schemas.microsoft.com/office/drawing/2014/main" id="{FC920EDB-A641-AA39-C646-2B4BA639057A}"/>
              </a:ext>
            </a:extLst>
          </p:cNvPr>
          <p:cNvSpPr/>
          <p:nvPr/>
        </p:nvSpPr>
        <p:spPr>
          <a:xfrm>
            <a:off x="292233" y="1506858"/>
            <a:ext cx="11502270" cy="764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latin typeface="Frutiger LT Std 45 Light"/>
                <a:cs typeface="Arial"/>
              </a:rPr>
              <a:t>A tool to…</a:t>
            </a:r>
          </a:p>
        </p:txBody>
      </p:sp>
      <p:grpSp>
        <p:nvGrpSpPr>
          <p:cNvPr id="25" name="Group 24">
            <a:extLst>
              <a:ext uri="{FF2B5EF4-FFF2-40B4-BE49-F238E27FC236}">
                <a16:creationId xmlns:a16="http://schemas.microsoft.com/office/drawing/2014/main" id="{F6D8D31C-9506-F750-DD6F-02FD10A77EAF}"/>
              </a:ext>
            </a:extLst>
          </p:cNvPr>
          <p:cNvGrpSpPr/>
          <p:nvPr/>
        </p:nvGrpSpPr>
        <p:grpSpPr>
          <a:xfrm>
            <a:off x="292233" y="2413262"/>
            <a:ext cx="2106890" cy="2969443"/>
            <a:chOff x="292233" y="2413262"/>
            <a:chExt cx="2106890" cy="2969443"/>
          </a:xfrm>
        </p:grpSpPr>
        <p:sp>
          <p:nvSpPr>
            <p:cNvPr id="6" name="Rectangle 5">
              <a:extLst>
                <a:ext uri="{FF2B5EF4-FFF2-40B4-BE49-F238E27FC236}">
                  <a16:creationId xmlns:a16="http://schemas.microsoft.com/office/drawing/2014/main" id="{1C1F435C-3709-2168-9221-A886001EFB2A}"/>
                </a:ext>
              </a:extLst>
            </p:cNvPr>
            <p:cNvSpPr/>
            <p:nvPr/>
          </p:nvSpPr>
          <p:spPr>
            <a:xfrm>
              <a:off x="292233" y="2413262"/>
              <a:ext cx="2106890" cy="296944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r>
                <a:rPr lang="en-US" b="1" dirty="0">
                  <a:solidFill>
                    <a:srgbClr val="4B5457"/>
                  </a:solidFill>
                  <a:latin typeface="Frutiger LT Std 45 Light"/>
                  <a:cs typeface="Arial"/>
                </a:rPr>
                <a:t>Build and sustain innovation.</a:t>
              </a:r>
            </a:p>
          </p:txBody>
        </p:sp>
        <p:pic>
          <p:nvPicPr>
            <p:cNvPr id="6146" name="Picture 2" descr="St. Bonaventure University School of Health Professions | CPL">
              <a:extLst>
                <a:ext uri="{FF2B5EF4-FFF2-40B4-BE49-F238E27FC236}">
                  <a16:creationId xmlns:a16="http://schemas.microsoft.com/office/drawing/2014/main" id="{6EA0CE37-ABCF-571A-763F-1AD7B715EE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21" t="149" r="7921" b="-149"/>
            <a:stretch>
              <a:fillRect/>
            </a:stretch>
          </p:blipFill>
          <p:spPr bwMode="auto">
            <a:xfrm>
              <a:off x="404569" y="2514792"/>
              <a:ext cx="1882219" cy="1582073"/>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27" name="Group 26">
            <a:extLst>
              <a:ext uri="{FF2B5EF4-FFF2-40B4-BE49-F238E27FC236}">
                <a16:creationId xmlns:a16="http://schemas.microsoft.com/office/drawing/2014/main" id="{C1093713-2C39-7A6D-E16F-379EA7F4F764}"/>
              </a:ext>
            </a:extLst>
          </p:cNvPr>
          <p:cNvGrpSpPr/>
          <p:nvPr/>
        </p:nvGrpSpPr>
        <p:grpSpPr>
          <a:xfrm>
            <a:off x="4989923" y="2413257"/>
            <a:ext cx="2106890" cy="2969443"/>
            <a:chOff x="4989923" y="2413257"/>
            <a:chExt cx="2106890" cy="2969443"/>
          </a:xfrm>
        </p:grpSpPr>
        <p:sp>
          <p:nvSpPr>
            <p:cNvPr id="8" name="Rectangle 7">
              <a:extLst>
                <a:ext uri="{FF2B5EF4-FFF2-40B4-BE49-F238E27FC236}">
                  <a16:creationId xmlns:a16="http://schemas.microsoft.com/office/drawing/2014/main" id="{3B592C3B-3CFF-C9A1-3F43-F4AB265D1654}"/>
                </a:ext>
              </a:extLst>
            </p:cNvPr>
            <p:cNvSpPr/>
            <p:nvPr/>
          </p:nvSpPr>
          <p:spPr>
            <a:xfrm>
              <a:off x="4989923" y="2413257"/>
              <a:ext cx="2106890" cy="296944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r>
                <a:rPr lang="en-US" b="1" dirty="0">
                  <a:solidFill>
                    <a:srgbClr val="4B5457"/>
                  </a:solidFill>
                  <a:latin typeface="Frutiger LT Std 45 Light"/>
                  <a:cs typeface="Arial"/>
                </a:rPr>
                <a:t>Build </a:t>
              </a:r>
              <a:br>
                <a:rPr lang="en-US" b="1" dirty="0">
                  <a:solidFill>
                    <a:srgbClr val="4B5457"/>
                  </a:solidFill>
                  <a:latin typeface="Frutiger LT Std 45 Light"/>
                  <a:cs typeface="Arial" panose="020B0604020202020204" pitchFamily="34" charset="0"/>
                </a:rPr>
              </a:br>
              <a:r>
                <a:rPr lang="en-US" b="1" dirty="0">
                  <a:solidFill>
                    <a:srgbClr val="4B5457"/>
                  </a:solidFill>
                  <a:latin typeface="Frutiger LT Std 45 Light"/>
                  <a:cs typeface="Arial"/>
                </a:rPr>
                <a:t>infrastructure.</a:t>
              </a:r>
            </a:p>
          </p:txBody>
        </p:sp>
        <p:pic>
          <p:nvPicPr>
            <p:cNvPr id="6148" name="Picture 4" descr="Marchiori Pavilion | Outdoor Event Venues | St. Bonavenue">
              <a:extLst>
                <a:ext uri="{FF2B5EF4-FFF2-40B4-BE49-F238E27FC236}">
                  <a16:creationId xmlns:a16="http://schemas.microsoft.com/office/drawing/2014/main" id="{B7ECF98C-4F5E-679B-065F-F609E958C0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135" t="12687" r="11029"/>
            <a:stretch>
              <a:fillRect/>
            </a:stretch>
          </p:blipFill>
          <p:spPr bwMode="auto">
            <a:xfrm>
              <a:off x="5102258" y="2514791"/>
              <a:ext cx="1882219" cy="1605841"/>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26" name="Group 25">
            <a:extLst>
              <a:ext uri="{FF2B5EF4-FFF2-40B4-BE49-F238E27FC236}">
                <a16:creationId xmlns:a16="http://schemas.microsoft.com/office/drawing/2014/main" id="{68C5B9BB-0783-45B2-40E6-843B1729E171}"/>
              </a:ext>
            </a:extLst>
          </p:cNvPr>
          <p:cNvGrpSpPr/>
          <p:nvPr/>
        </p:nvGrpSpPr>
        <p:grpSpPr>
          <a:xfrm>
            <a:off x="2641078" y="2413258"/>
            <a:ext cx="2106890" cy="2969443"/>
            <a:chOff x="2641078" y="2413258"/>
            <a:chExt cx="2106890" cy="2969443"/>
          </a:xfrm>
        </p:grpSpPr>
        <p:sp>
          <p:nvSpPr>
            <p:cNvPr id="7" name="Rectangle 6">
              <a:extLst>
                <a:ext uri="{FF2B5EF4-FFF2-40B4-BE49-F238E27FC236}">
                  <a16:creationId xmlns:a16="http://schemas.microsoft.com/office/drawing/2014/main" id="{BBBDA702-2EA0-CAEE-1499-671EAC02640D}"/>
                </a:ext>
              </a:extLst>
            </p:cNvPr>
            <p:cNvSpPr/>
            <p:nvPr/>
          </p:nvSpPr>
          <p:spPr>
            <a:xfrm>
              <a:off x="2641078" y="2413258"/>
              <a:ext cx="2106890" cy="296944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r>
                <a:rPr lang="en-US" b="1" dirty="0">
                  <a:solidFill>
                    <a:srgbClr val="4B5457"/>
                  </a:solidFill>
                  <a:latin typeface="Frutiger LT Std 45 Light"/>
                  <a:cs typeface="Arial"/>
                </a:rPr>
                <a:t>Compensate people in a just and equitable way.</a:t>
              </a:r>
            </a:p>
          </p:txBody>
        </p:sp>
        <p:pic>
          <p:nvPicPr>
            <p:cNvPr id="20" name="Picture 19" descr="A person and person in graduation gowns&#10;&#10;AI-generated content may be incorrect.">
              <a:extLst>
                <a:ext uri="{FF2B5EF4-FFF2-40B4-BE49-F238E27FC236}">
                  <a16:creationId xmlns:a16="http://schemas.microsoft.com/office/drawing/2014/main" id="{EF3644F0-97EB-E38B-ED23-963192DABF2B}"/>
                </a:ext>
              </a:extLst>
            </p:cNvPr>
            <p:cNvPicPr>
              <a:picLocks noChangeAspect="1"/>
            </p:cNvPicPr>
            <p:nvPr/>
          </p:nvPicPr>
          <p:blipFill>
            <a:blip r:embed="rId5">
              <a:extLst>
                <a:ext uri="{28A0092B-C50C-407E-A947-70E740481C1C}">
                  <a14:useLocalDpi xmlns:a14="http://schemas.microsoft.com/office/drawing/2010/main" val="0"/>
                </a:ext>
              </a:extLst>
            </a:blip>
            <a:srcRect l="18940" t="10984" r="25804" b="17880"/>
            <a:stretch>
              <a:fillRect/>
            </a:stretch>
          </p:blipFill>
          <p:spPr>
            <a:xfrm>
              <a:off x="2753413" y="2509984"/>
              <a:ext cx="1882220" cy="1615457"/>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30" name="Group 29">
            <a:extLst>
              <a:ext uri="{FF2B5EF4-FFF2-40B4-BE49-F238E27FC236}">
                <a16:creationId xmlns:a16="http://schemas.microsoft.com/office/drawing/2014/main" id="{AE5A2857-D7CF-F1E7-62C8-4C2D2A060FA4}"/>
              </a:ext>
            </a:extLst>
          </p:cNvPr>
          <p:cNvGrpSpPr/>
          <p:nvPr/>
        </p:nvGrpSpPr>
        <p:grpSpPr>
          <a:xfrm>
            <a:off x="7338768" y="2413257"/>
            <a:ext cx="2106890" cy="2969443"/>
            <a:chOff x="7338768" y="2413257"/>
            <a:chExt cx="2106890" cy="2969443"/>
          </a:xfrm>
        </p:grpSpPr>
        <p:sp>
          <p:nvSpPr>
            <p:cNvPr id="9" name="Rectangle 8">
              <a:extLst>
                <a:ext uri="{FF2B5EF4-FFF2-40B4-BE49-F238E27FC236}">
                  <a16:creationId xmlns:a16="http://schemas.microsoft.com/office/drawing/2014/main" id="{1B8C5FBB-B2BC-161F-0400-5920592FB94F}"/>
                </a:ext>
              </a:extLst>
            </p:cNvPr>
            <p:cNvSpPr/>
            <p:nvPr/>
          </p:nvSpPr>
          <p:spPr>
            <a:xfrm>
              <a:off x="7338768" y="2413257"/>
              <a:ext cx="2106890" cy="296944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r>
                <a:rPr lang="en-US" b="1" dirty="0">
                  <a:solidFill>
                    <a:srgbClr val="4B5457"/>
                  </a:solidFill>
                  <a:latin typeface="Frutiger LT Std 45 Light"/>
                  <a:cs typeface="Arial"/>
                </a:rPr>
                <a:t>Strategize and dream.</a:t>
              </a:r>
            </a:p>
          </p:txBody>
        </p:sp>
        <p:pic>
          <p:nvPicPr>
            <p:cNvPr id="22" name="Picture 21" descr="A person and a dog sitting on grass&#10;&#10;AI-generated content may be incorrect.">
              <a:extLst>
                <a:ext uri="{FF2B5EF4-FFF2-40B4-BE49-F238E27FC236}">
                  <a16:creationId xmlns:a16="http://schemas.microsoft.com/office/drawing/2014/main" id="{99BD29EE-E63D-C3BD-34FD-63A628C282B1}"/>
                </a:ext>
              </a:extLst>
            </p:cNvPr>
            <p:cNvPicPr>
              <a:picLocks noChangeAspect="1"/>
            </p:cNvPicPr>
            <p:nvPr/>
          </p:nvPicPr>
          <p:blipFill>
            <a:blip r:embed="rId6">
              <a:extLst>
                <a:ext uri="{28A0092B-C50C-407E-A947-70E740481C1C}">
                  <a14:useLocalDpi xmlns:a14="http://schemas.microsoft.com/office/drawing/2010/main" val="0"/>
                </a:ext>
              </a:extLst>
            </a:blip>
            <a:srcRect l="17826" r="4628"/>
            <a:stretch>
              <a:fillRect/>
            </a:stretch>
          </p:blipFill>
          <p:spPr>
            <a:xfrm>
              <a:off x="7451103" y="2508639"/>
              <a:ext cx="1882220" cy="1618147"/>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grpSp>
        <p:nvGrpSpPr>
          <p:cNvPr id="31" name="Group 30">
            <a:extLst>
              <a:ext uri="{FF2B5EF4-FFF2-40B4-BE49-F238E27FC236}">
                <a16:creationId xmlns:a16="http://schemas.microsoft.com/office/drawing/2014/main" id="{58AF77F3-ED3C-6EF8-C2E6-2B29B6C45181}"/>
              </a:ext>
            </a:extLst>
          </p:cNvPr>
          <p:cNvGrpSpPr/>
          <p:nvPr/>
        </p:nvGrpSpPr>
        <p:grpSpPr>
          <a:xfrm>
            <a:off x="9687613" y="2413257"/>
            <a:ext cx="2106890" cy="2969443"/>
            <a:chOff x="9687613" y="2413257"/>
            <a:chExt cx="2106890" cy="2969443"/>
          </a:xfrm>
        </p:grpSpPr>
        <p:sp>
          <p:nvSpPr>
            <p:cNvPr id="10" name="Rectangle 9">
              <a:extLst>
                <a:ext uri="{FF2B5EF4-FFF2-40B4-BE49-F238E27FC236}">
                  <a16:creationId xmlns:a16="http://schemas.microsoft.com/office/drawing/2014/main" id="{BD4A2099-312A-0595-044F-AEFDF3D4284C}"/>
                </a:ext>
              </a:extLst>
            </p:cNvPr>
            <p:cNvSpPr/>
            <p:nvPr/>
          </p:nvSpPr>
          <p:spPr>
            <a:xfrm>
              <a:off x="9687613" y="2413257"/>
              <a:ext cx="2106890" cy="296944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endParaRPr lang="en-US" b="1" dirty="0">
                <a:solidFill>
                  <a:srgbClr val="4B5457"/>
                </a:solidFill>
                <a:latin typeface="Frutiger LT Std 45 Light"/>
                <a:cs typeface="Arial" panose="020B0604020202020204" pitchFamily="34" charset="0"/>
              </a:endParaRPr>
            </a:p>
            <a:p>
              <a:pPr algn="ctr"/>
              <a:r>
                <a:rPr lang="en-US" b="1" dirty="0">
                  <a:solidFill>
                    <a:srgbClr val="4B5457"/>
                  </a:solidFill>
                  <a:latin typeface="Frutiger LT Std 45 Light"/>
                  <a:cs typeface="Arial"/>
                </a:rPr>
                <a:t>Fuel impact, achieve mission, strengthen values.</a:t>
              </a:r>
            </a:p>
          </p:txBody>
        </p:sp>
        <p:pic>
          <p:nvPicPr>
            <p:cNvPr id="24" name="Picture 23" descr="A person wearing a backpack&#10;&#10;AI-generated content may be incorrect.">
              <a:extLst>
                <a:ext uri="{FF2B5EF4-FFF2-40B4-BE49-F238E27FC236}">
                  <a16:creationId xmlns:a16="http://schemas.microsoft.com/office/drawing/2014/main" id="{6CBCADC9-9440-8853-4974-44ED96D4CAD7}"/>
                </a:ext>
              </a:extLst>
            </p:cNvPr>
            <p:cNvPicPr>
              <a:picLocks noChangeAspect="1"/>
            </p:cNvPicPr>
            <p:nvPr/>
          </p:nvPicPr>
          <p:blipFill>
            <a:blip r:embed="rId7">
              <a:extLst>
                <a:ext uri="{28A0092B-C50C-407E-A947-70E740481C1C}">
                  <a14:useLocalDpi xmlns:a14="http://schemas.microsoft.com/office/drawing/2010/main" val="0"/>
                </a:ext>
              </a:extLst>
            </a:blip>
            <a:srcRect l="14652" r="7505"/>
            <a:stretch>
              <a:fillRect/>
            </a:stretch>
          </p:blipFill>
          <p:spPr>
            <a:xfrm>
              <a:off x="9799948" y="2499831"/>
              <a:ext cx="1882220" cy="1611993"/>
            </a:xfrm>
            <a:prstGeom prst="rect">
              <a:avLst/>
            </a:prstGeom>
            <a:solidFill>
              <a:schemeClr val="accent6">
                <a:lumMod val="20000"/>
                <a:lumOff val="80000"/>
              </a:schemeClr>
            </a:solidFill>
            <a:ln w="12700">
              <a:solidFill>
                <a:schemeClr val="bg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15276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962A6-753D-C9F9-2BA9-8A5B30C3A1E7}"/>
              </a:ext>
            </a:extLst>
          </p:cNvPr>
          <p:cNvSpPr>
            <a:spLocks noGrp="1"/>
          </p:cNvSpPr>
          <p:nvPr>
            <p:ph type="title"/>
          </p:nvPr>
        </p:nvSpPr>
        <p:spPr/>
        <p:txBody>
          <a:bodyPr/>
          <a:lstStyle/>
          <a:p>
            <a:r>
              <a:rPr lang="en-US" b="0" dirty="0">
                <a:latin typeface="Frutiger LT Std 45 Light"/>
                <a:ea typeface="ＭＳ Ｐゴシック"/>
                <a:cs typeface="Arial"/>
              </a:rPr>
              <a:t>Impact Return</a:t>
            </a:r>
          </a:p>
        </p:txBody>
      </p:sp>
      <p:sp>
        <p:nvSpPr>
          <p:cNvPr id="3" name="Content Placeholder 2">
            <a:extLst>
              <a:ext uri="{FF2B5EF4-FFF2-40B4-BE49-F238E27FC236}">
                <a16:creationId xmlns:a16="http://schemas.microsoft.com/office/drawing/2014/main" id="{7E87C028-EF45-2A01-31D3-3C0F0C5788CF}"/>
              </a:ext>
            </a:extLst>
          </p:cNvPr>
          <p:cNvSpPr>
            <a:spLocks noGrp="1"/>
          </p:cNvSpPr>
          <p:nvPr>
            <p:ph idx="1"/>
          </p:nvPr>
        </p:nvSpPr>
        <p:spPr>
          <a:xfrm>
            <a:off x="768355" y="2191995"/>
            <a:ext cx="4690680" cy="3990975"/>
          </a:xfrm>
        </p:spPr>
        <p:txBody>
          <a:bodyPr>
            <a:normAutofit/>
          </a:bodyPr>
          <a:lstStyle/>
          <a:p>
            <a:pPr marL="0" indent="0">
              <a:buNone/>
            </a:pPr>
            <a:r>
              <a:rPr lang="en-US" sz="3200" dirty="0">
                <a:latin typeface="Frutiger LT Std 45 Light"/>
                <a:ea typeface="ＭＳ Ｐゴシック"/>
                <a:cs typeface="Arial"/>
              </a:rPr>
              <a:t>Donors are not just giving away money; they are investing in outcomes that they are passionate about.</a:t>
            </a:r>
          </a:p>
        </p:txBody>
      </p:sp>
      <p:pic>
        <p:nvPicPr>
          <p:cNvPr id="1026" name="Picture 2">
            <a:extLst>
              <a:ext uri="{FF2B5EF4-FFF2-40B4-BE49-F238E27FC236}">
                <a16:creationId xmlns:a16="http://schemas.microsoft.com/office/drawing/2014/main" id="{BF4679B3-C936-262A-FF54-F40594CACD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98" r="1074" b="3074"/>
          <a:stretch>
            <a:fillRect/>
          </a:stretch>
        </p:blipFill>
        <p:spPr bwMode="auto">
          <a:xfrm>
            <a:off x="5701529" y="1168502"/>
            <a:ext cx="6035040" cy="3877056"/>
          </a:xfrm>
          <a:prstGeom prst="rect">
            <a:avLst/>
          </a:prstGeom>
          <a:solidFill>
            <a:srgbClr val="4E3227"/>
          </a:solidFill>
          <a:ln w="12700">
            <a:solidFill>
              <a:srgbClr val="4E3227"/>
            </a:solidFill>
          </a:ln>
          <a:effectLst>
            <a:outerShdw blurRad="50800" dist="38100" dir="2700000" algn="tl" rotWithShape="0">
              <a:prstClr val="black">
                <a:alpha val="40000"/>
              </a:prstClr>
            </a:outerShdw>
          </a:effectLst>
        </p:spPr>
      </p:pic>
      <p:sp>
        <p:nvSpPr>
          <p:cNvPr id="8" name="Rectangle 3">
            <a:extLst>
              <a:ext uri="{FF2B5EF4-FFF2-40B4-BE49-F238E27FC236}">
                <a16:creationId xmlns:a16="http://schemas.microsoft.com/office/drawing/2014/main" id="{FE72B2B5-73D1-7F37-0C3C-47E8A6D1A7AE}"/>
              </a:ext>
            </a:extLst>
          </p:cNvPr>
          <p:cNvSpPr>
            <a:spLocks noChangeArrowheads="1"/>
          </p:cNvSpPr>
          <p:nvPr/>
        </p:nvSpPr>
        <p:spPr bwMode="auto">
          <a:xfrm>
            <a:off x="5706811" y="5319929"/>
            <a:ext cx="4696047" cy="10772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a:ln>
                  <a:noFill/>
                </a:ln>
                <a:solidFill>
                  <a:schemeClr val="tx2"/>
                </a:solidFill>
                <a:effectLst/>
                <a:latin typeface="Frutiger LT Std 45 Light"/>
                <a:cs typeface="Segoe UI"/>
              </a:rPr>
              <a:t>For where your treasure is, there your heart will be also.  </a:t>
            </a:r>
            <a:endParaRPr lang="en-US" altLang="en-US" sz="2400" b="0" i="1" u="none" strike="noStrike" cap="none" normalizeH="0" baseline="0" dirty="0">
              <a:ln>
                <a:noFill/>
              </a:ln>
              <a:solidFill>
                <a:schemeClr val="tx2"/>
              </a:solidFill>
              <a:effectLst/>
              <a:latin typeface="Frutiger LT Std 45 Light"/>
              <a:cs typeface="Segoe U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2"/>
                </a:solidFill>
                <a:effectLst/>
                <a:latin typeface="Frutiger LT Std 45 Light"/>
                <a:cs typeface="Segoe UI"/>
              </a:rPr>
              <a:t>Matthew 6:21.</a:t>
            </a:r>
            <a:endParaRPr lang="en-US" altLang="en-US" sz="1600" b="0" i="0" u="none" strike="noStrike" cap="none" normalizeH="0" baseline="0">
              <a:ln>
                <a:noFill/>
              </a:ln>
              <a:solidFill>
                <a:schemeClr val="tx2"/>
              </a:solidFill>
              <a:effectLst/>
              <a:latin typeface="Frutiger LT Std 45 Light"/>
              <a:cs typeface="Segoe UI"/>
            </a:endParaRPr>
          </a:p>
        </p:txBody>
      </p:sp>
    </p:spTree>
    <p:extLst>
      <p:ext uri="{BB962C8B-B14F-4D97-AF65-F5344CB8AC3E}">
        <p14:creationId xmlns:p14="http://schemas.microsoft.com/office/powerpoint/2010/main" val="1391148908"/>
      </p:ext>
    </p:extLst>
  </p:cSld>
  <p:clrMapOvr>
    <a:masterClrMapping/>
  </p:clrMapOvr>
</p:sld>
</file>

<file path=ppt/theme/theme1.xml><?xml version="1.0" encoding="utf-8"?>
<a:theme xmlns:a="http://schemas.openxmlformats.org/drawingml/2006/main" name="Everence_ppt_16x9">
  <a:themeElements>
    <a:clrScheme name="Everence">
      <a:dk1>
        <a:srgbClr val="000000"/>
      </a:dk1>
      <a:lt1>
        <a:srgbClr val="FFFFFF"/>
      </a:lt1>
      <a:dk2>
        <a:srgbClr val="4B5457"/>
      </a:dk2>
      <a:lt2>
        <a:srgbClr val="EEECE1"/>
      </a:lt2>
      <a:accent1>
        <a:srgbClr val="F3AE00"/>
      </a:accent1>
      <a:accent2>
        <a:srgbClr val="CC4F00"/>
      </a:accent2>
      <a:accent3>
        <a:srgbClr val="B5BF00"/>
      </a:accent3>
      <a:accent4>
        <a:srgbClr val="719500"/>
      </a:accent4>
      <a:accent5>
        <a:srgbClr val="4DC5E2"/>
      </a:accent5>
      <a:accent6>
        <a:srgbClr val="0080BD"/>
      </a:accent6>
      <a:hlink>
        <a:srgbClr val="F1F9FF"/>
      </a:hlink>
      <a:folHlink>
        <a:srgbClr val="B5BF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king Wishes Clear - Chandler Ingle DONE" id="{CF7641BB-D8F3-5E48-8832-404AAE2282FC}" vid="{4A789607-D284-2F44-A98B-C0BFA68EC6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436CF7-9B3F-4F6D-8B7C-51DFC56E3CC4}">
  <ds:schemaRefs>
    <ds:schemaRef ds:uri="http://schemas.openxmlformats.org/package/2006/metadata/core-properties"/>
    <ds:schemaRef ds:uri="http://schemas.microsoft.com/office/2006/documentManagement/types"/>
    <ds:schemaRef ds:uri="05deaae1-2cfc-40aa-9eeb-331c1b924451"/>
    <ds:schemaRef ds:uri="http://schemas.microsoft.com/office/infopath/2007/PartnerControls"/>
    <ds:schemaRef ds:uri="http://purl.org/dc/terms/"/>
    <ds:schemaRef ds:uri="http://purl.org/dc/dcmitype/"/>
    <ds:schemaRef ds:uri="bab6e117-48b4-483b-8b15-51f2d219e836"/>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32CF4E8F-1CAA-4C45-AA31-DE795A9299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4D2755-7DB4-487B-B0EE-8A44C0AB77A4}">
  <ds:schemaRefs>
    <ds:schemaRef ds:uri="http://schemas.microsoft.com/sharepoint/v3/contenttype/forms"/>
  </ds:schemaRefs>
</ds:datastoreItem>
</file>

<file path=docMetadata/LabelInfo.xml><?xml version="1.0" encoding="utf-8"?>
<clbl:labelList xmlns:clbl="http://schemas.microsoft.com/office/2020/mipLabelMetadata">
  <clbl:label id="{2be7fd93-f2c0-439b-9192-53d63c16730f}" enabled="0" method="" siteId="{2be7fd93-f2c0-439b-9192-53d63c16730f}" removed="1"/>
</clbl:labelList>
</file>

<file path=docProps/app.xml><?xml version="1.0" encoding="utf-8"?>
<Properties xmlns="http://schemas.openxmlformats.org/officeDocument/2006/extended-properties" xmlns:vt="http://schemas.openxmlformats.org/officeDocument/2006/docPropsVTypes">
  <Template>dev con template</Template>
  <TotalTime>232</TotalTime>
  <Words>1031</Words>
  <Application>Microsoft Office PowerPoint</Application>
  <PresentationFormat>Widescreen</PresentationFormat>
  <Paragraphs>133</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Everence_ppt_16x9</vt:lpstr>
      <vt:lpstr>Money and mission:</vt:lpstr>
      <vt:lpstr>From Mennonite Farm boy to Franciscan Presidency</vt:lpstr>
      <vt:lpstr>Introducing Mennonites to  St. Bonaventure University</vt:lpstr>
      <vt:lpstr>Reasons to avoid campfires…</vt:lpstr>
      <vt:lpstr>Mission = Foundation of fundraising</vt:lpstr>
      <vt:lpstr>St. Bonaventure University</vt:lpstr>
      <vt:lpstr>St. Bonaventure University</vt:lpstr>
      <vt:lpstr>Money as a tool</vt:lpstr>
      <vt:lpstr>Impact Return</vt:lpstr>
      <vt:lpstr>Fueling mission</vt:lpstr>
      <vt:lpstr>It’s not always easy…</vt:lpstr>
      <vt:lpstr>Show me the money! …for mission</vt:lpstr>
      <vt:lpstr>Questions and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Steger, Jack R</dc:creator>
  <cp:lastModifiedBy>Andy Lehman</cp:lastModifiedBy>
  <cp:revision>187</cp:revision>
  <dcterms:created xsi:type="dcterms:W3CDTF">2025-09-14T22:45:18Z</dcterms:created>
  <dcterms:modified xsi:type="dcterms:W3CDTF">2025-09-30T13:35:01Z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