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Lst>
  <p:notesMasterIdLst>
    <p:notesMasterId r:id="rId32"/>
  </p:notesMasterIdLst>
  <p:handoutMasterIdLst>
    <p:handoutMasterId r:id="rId33"/>
  </p:handoutMasterIdLst>
  <p:sldIdLst>
    <p:sldId id="257" r:id="rId5"/>
    <p:sldId id="258" r:id="rId6"/>
    <p:sldId id="543" r:id="rId7"/>
    <p:sldId id="512" r:id="rId8"/>
    <p:sldId id="541" r:id="rId9"/>
    <p:sldId id="548" r:id="rId10"/>
    <p:sldId id="549" r:id="rId11"/>
    <p:sldId id="522" r:id="rId12"/>
    <p:sldId id="531" r:id="rId13"/>
    <p:sldId id="527" r:id="rId14"/>
    <p:sldId id="542" r:id="rId15"/>
    <p:sldId id="490" r:id="rId16"/>
    <p:sldId id="550" r:id="rId17"/>
    <p:sldId id="516" r:id="rId18"/>
    <p:sldId id="526" r:id="rId19"/>
    <p:sldId id="468" r:id="rId20"/>
    <p:sldId id="534" r:id="rId21"/>
    <p:sldId id="528" r:id="rId22"/>
    <p:sldId id="529" r:id="rId23"/>
    <p:sldId id="535" r:id="rId24"/>
    <p:sldId id="530" r:id="rId25"/>
    <p:sldId id="533" r:id="rId26"/>
    <p:sldId id="465" r:id="rId27"/>
    <p:sldId id="514" r:id="rId28"/>
    <p:sldId id="511" r:id="rId29"/>
    <p:sldId id="502" r:id="rId30"/>
    <p:sldId id="330" r:id="rId31"/>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5A1B"/>
    <a:srgbClr val="C2AE97"/>
    <a:srgbClr val="FEEDE2"/>
    <a:srgbClr val="FCF7D8"/>
    <a:srgbClr val="9D89A7"/>
    <a:srgbClr val="364C96"/>
    <a:srgbClr val="E5924E"/>
    <a:srgbClr val="F6CB87"/>
    <a:srgbClr val="005727"/>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96708F-3355-4B77-AB80-A35AF74511AD}" v="17" dt="2025-09-15T17:38:58.383"/>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18" autoAdjust="0"/>
    <p:restoredTop sz="80993" autoAdjust="0"/>
  </p:normalViewPr>
  <p:slideViewPr>
    <p:cSldViewPr snapToGrid="0">
      <p:cViewPr varScale="1">
        <p:scale>
          <a:sx n="86" d="100"/>
          <a:sy n="86" d="100"/>
        </p:scale>
        <p:origin x="1242" y="84"/>
      </p:cViewPr>
      <p:guideLst>
        <p:guide orient="horz" pos="2160"/>
        <p:guide pos="3840"/>
        <p:guide pos="7296"/>
        <p:guide orient="horz" pos="4128"/>
      </p:guideLst>
    </p:cSldViewPr>
  </p:slideViewPr>
  <p:notesTextViewPr>
    <p:cViewPr>
      <p:scale>
        <a:sx n="3" d="2"/>
        <a:sy n="3" d="2"/>
      </p:scale>
      <p:origin x="0" y="0"/>
    </p:cViewPr>
  </p:notesTextViewPr>
  <p:notesViewPr>
    <p:cSldViewPr snapToGrid="0" showGuides="1">
      <p:cViewPr varScale="1">
        <p:scale>
          <a:sx n="82" d="100"/>
          <a:sy n="82" d="100"/>
        </p:scale>
        <p:origin x="3840"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by King" userId="S::abby.king@everence.com::a5eae45b-b8a7-44e6-a860-0674ceae9a73" providerId="AD" clId="Web-{7912C45E-1B19-A711-7641-BD2F04E34935}"/>
    <pc:docChg chg="modSld">
      <pc:chgData name="Abby King" userId="S::abby.king@everence.com::a5eae45b-b8a7-44e6-a860-0674ceae9a73" providerId="AD" clId="Web-{7912C45E-1B19-A711-7641-BD2F04E34935}" dt="2025-09-10T18:37:36.502" v="0" actId="20577"/>
      <pc:docMkLst>
        <pc:docMk/>
      </pc:docMkLst>
      <pc:sldChg chg="modSp">
        <pc:chgData name="Abby King" userId="S::abby.king@everence.com::a5eae45b-b8a7-44e6-a860-0674ceae9a73" providerId="AD" clId="Web-{7912C45E-1B19-A711-7641-BD2F04E34935}" dt="2025-09-10T18:37:36.502" v="0" actId="20577"/>
        <pc:sldMkLst>
          <pc:docMk/>
          <pc:sldMk cId="4292667859" sldId="528"/>
        </pc:sldMkLst>
        <pc:spChg chg="mod">
          <ac:chgData name="Abby King" userId="S::abby.king@everence.com::a5eae45b-b8a7-44e6-a860-0674ceae9a73" providerId="AD" clId="Web-{7912C45E-1B19-A711-7641-BD2F04E34935}" dt="2025-09-10T18:37:36.502" v="0" actId="20577"/>
          <ac:spMkLst>
            <pc:docMk/>
            <pc:sldMk cId="4292667859" sldId="528"/>
            <ac:spMk id="3" creationId="{00000000-0000-0000-0000-000000000000}"/>
          </ac:spMkLst>
        </pc:spChg>
      </pc:sldChg>
    </pc:docChg>
  </pc:docChgLst>
  <pc:docChgLst>
    <pc:chgData name="Jacobson, Leigh Ann" userId="677b0c9d-56d5-4173-8c61-f86e82aa2d77" providerId="ADAL" clId="{C0A94343-8CA4-41D9-BD67-0085191D6E44}"/>
    <pc:docChg chg="modSld">
      <pc:chgData name="Jacobson, Leigh Ann" userId="677b0c9d-56d5-4173-8c61-f86e82aa2d77" providerId="ADAL" clId="{C0A94343-8CA4-41D9-BD67-0085191D6E44}" dt="2025-08-25T21:54:03.521" v="3" actId="20577"/>
      <pc:docMkLst>
        <pc:docMk/>
      </pc:docMkLst>
      <pc:sldChg chg="modNotesTx">
        <pc:chgData name="Jacobson, Leigh Ann" userId="677b0c9d-56d5-4173-8c61-f86e82aa2d77" providerId="ADAL" clId="{C0A94343-8CA4-41D9-BD67-0085191D6E44}" dt="2025-08-25T21:54:03.521" v="3" actId="20577"/>
        <pc:sldMkLst>
          <pc:docMk/>
          <pc:sldMk cId="1851896080" sldId="258"/>
        </pc:sldMkLst>
      </pc:sldChg>
      <pc:sldChg chg="modNotesTx">
        <pc:chgData name="Jacobson, Leigh Ann" userId="677b0c9d-56d5-4173-8c61-f86e82aa2d77" providerId="ADAL" clId="{C0A94343-8CA4-41D9-BD67-0085191D6E44}" dt="2025-08-25T21:32:06.474" v="1" actId="20577"/>
        <pc:sldMkLst>
          <pc:docMk/>
          <pc:sldMk cId="3675520251" sldId="514"/>
        </pc:sldMkLst>
      </pc:sldChg>
    </pc:docChg>
  </pc:docChgLst>
  <pc:docChgLst>
    <pc:chgData name="Caroline Greaser" userId="S::caroline.greaser@everence.com::4768c633-ff99-48e7-9544-3ccb1f793b52" providerId="AD" clId="Web-{851B1DE4-CCF1-96B1-9873-F206AC1C2B58}"/>
    <pc:docChg chg="modSld">
      <pc:chgData name="Caroline Greaser" userId="S::caroline.greaser@everence.com::4768c633-ff99-48e7-9544-3ccb1f793b52" providerId="AD" clId="Web-{851B1DE4-CCF1-96B1-9873-F206AC1C2B58}" dt="2025-09-10T17:33:32.013" v="6" actId="20577"/>
      <pc:docMkLst>
        <pc:docMk/>
      </pc:docMkLst>
      <pc:sldChg chg="modSp">
        <pc:chgData name="Caroline Greaser" userId="S::caroline.greaser@everence.com::4768c633-ff99-48e7-9544-3ccb1f793b52" providerId="AD" clId="Web-{851B1DE4-CCF1-96B1-9873-F206AC1C2B58}" dt="2025-09-10T17:33:32.013" v="6" actId="20577"/>
        <pc:sldMkLst>
          <pc:docMk/>
          <pc:sldMk cId="1139714206" sldId="526"/>
        </pc:sldMkLst>
        <pc:spChg chg="mod">
          <ac:chgData name="Caroline Greaser" userId="S::caroline.greaser@everence.com::4768c633-ff99-48e7-9544-3ccb1f793b52" providerId="AD" clId="Web-{851B1DE4-CCF1-96B1-9873-F206AC1C2B58}" dt="2025-09-10T17:33:32.013" v="6" actId="20577"/>
          <ac:spMkLst>
            <pc:docMk/>
            <pc:sldMk cId="1139714206" sldId="526"/>
            <ac:spMk id="3" creationId="{00000000-0000-0000-0000-000000000000}"/>
          </ac:spMkLst>
        </pc:spChg>
      </pc:sldChg>
      <pc:sldChg chg="modSp">
        <pc:chgData name="Caroline Greaser" userId="S::caroline.greaser@everence.com::4768c633-ff99-48e7-9544-3ccb1f793b52" providerId="AD" clId="Web-{851B1DE4-CCF1-96B1-9873-F206AC1C2B58}" dt="2025-09-10T17:32:54.591" v="1" actId="20577"/>
        <pc:sldMkLst>
          <pc:docMk/>
          <pc:sldMk cId="4194261977" sldId="531"/>
        </pc:sldMkLst>
        <pc:spChg chg="mod">
          <ac:chgData name="Caroline Greaser" userId="S::caroline.greaser@everence.com::4768c633-ff99-48e7-9544-3ccb1f793b52" providerId="AD" clId="Web-{851B1DE4-CCF1-96B1-9873-F206AC1C2B58}" dt="2025-09-10T17:32:54.591" v="1" actId="20577"/>
          <ac:spMkLst>
            <pc:docMk/>
            <pc:sldMk cId="4194261977" sldId="531"/>
            <ac:spMk id="3" creationId="{00000000-0000-0000-0000-000000000000}"/>
          </ac:spMkLst>
        </pc:spChg>
      </pc:sldChg>
      <pc:sldChg chg="modSp">
        <pc:chgData name="Caroline Greaser" userId="S::caroline.greaser@everence.com::4768c633-ff99-48e7-9544-3ccb1f793b52" providerId="AD" clId="Web-{851B1DE4-CCF1-96B1-9873-F206AC1C2B58}" dt="2025-09-10T17:32:43.607" v="0" actId="20577"/>
        <pc:sldMkLst>
          <pc:docMk/>
          <pc:sldMk cId="2235219954" sldId="541"/>
        </pc:sldMkLst>
        <pc:spChg chg="mod">
          <ac:chgData name="Caroline Greaser" userId="S::caroline.greaser@everence.com::4768c633-ff99-48e7-9544-3ccb1f793b52" providerId="AD" clId="Web-{851B1DE4-CCF1-96B1-9873-F206AC1C2B58}" dt="2025-09-10T17:32:43.607" v="0" actId="20577"/>
          <ac:spMkLst>
            <pc:docMk/>
            <pc:sldMk cId="2235219954" sldId="541"/>
            <ac:spMk id="4" creationId="{64D0145F-F0BA-741D-176B-496102A433AD}"/>
          </ac:spMkLst>
        </pc:spChg>
      </pc:sldChg>
      <pc:sldChg chg="modSp">
        <pc:chgData name="Caroline Greaser" userId="S::caroline.greaser@everence.com::4768c633-ff99-48e7-9544-3ccb1f793b52" providerId="AD" clId="Web-{851B1DE4-CCF1-96B1-9873-F206AC1C2B58}" dt="2025-09-10T17:33:15.044" v="5"/>
        <pc:sldMkLst>
          <pc:docMk/>
          <pc:sldMk cId="3121381772" sldId="550"/>
        </pc:sldMkLst>
        <pc:graphicFrameChg chg="mod modGraphic">
          <ac:chgData name="Caroline Greaser" userId="S::caroline.greaser@everence.com::4768c633-ff99-48e7-9544-3ccb1f793b52" providerId="AD" clId="Web-{851B1DE4-CCF1-96B1-9873-F206AC1C2B58}" dt="2025-09-10T17:33:15.044" v="5"/>
          <ac:graphicFrameMkLst>
            <pc:docMk/>
            <pc:sldMk cId="3121381772" sldId="550"/>
            <ac:graphicFrameMk id="4" creationId="{DAE28DF9-F709-E17F-215B-9D789D7229D4}"/>
          </ac:graphicFrameMkLst>
        </pc:graphicFrameChg>
      </pc:sldChg>
    </pc:docChg>
  </pc:docChgLst>
  <pc:docChgLst>
    <pc:chgData name="Caroline Greaser" userId="S::caroline.greaser@everence.com::4768c633-ff99-48e7-9544-3ccb1f793b52" providerId="AD" clId="Web-{6096708F-3355-4B77-AB80-A35AF74511AD}"/>
    <pc:docChg chg="modSld">
      <pc:chgData name="Caroline Greaser" userId="S::caroline.greaser@everence.com::4768c633-ff99-48e7-9544-3ccb1f793b52" providerId="AD" clId="Web-{6096708F-3355-4B77-AB80-A35AF74511AD}" dt="2025-09-15T17:38:58.274" v="14" actId="20577"/>
      <pc:docMkLst>
        <pc:docMk/>
      </pc:docMkLst>
      <pc:sldChg chg="modSp">
        <pc:chgData name="Caroline Greaser" userId="S::caroline.greaser@everence.com::4768c633-ff99-48e7-9544-3ccb1f793b52" providerId="AD" clId="Web-{6096708F-3355-4B77-AB80-A35AF74511AD}" dt="2025-09-15T17:38:58.274" v="14" actId="20577"/>
        <pc:sldMkLst>
          <pc:docMk/>
          <pc:sldMk cId="2685260602" sldId="468"/>
        </pc:sldMkLst>
        <pc:spChg chg="mod">
          <ac:chgData name="Caroline Greaser" userId="S::caroline.greaser@everence.com::4768c633-ff99-48e7-9544-3ccb1f793b52" providerId="AD" clId="Web-{6096708F-3355-4B77-AB80-A35AF74511AD}" dt="2025-09-15T17:38:58.274" v="14" actId="20577"/>
          <ac:spMkLst>
            <pc:docMk/>
            <pc:sldMk cId="2685260602" sldId="468"/>
            <ac:spMk id="4" creationId="{A09B2811-CCCA-96E6-A85C-B1C2EDB3D264}"/>
          </ac:spMkLst>
        </pc:spChg>
      </pc:sldChg>
      <pc:sldChg chg="modSp">
        <pc:chgData name="Caroline Greaser" userId="S::caroline.greaser@everence.com::4768c633-ff99-48e7-9544-3ccb1f793b52" providerId="AD" clId="Web-{6096708F-3355-4B77-AB80-A35AF74511AD}" dt="2025-09-15T17:38:49.571" v="13" actId="1076"/>
        <pc:sldMkLst>
          <pc:docMk/>
          <pc:sldMk cId="3197068839" sldId="535"/>
        </pc:sldMkLst>
        <pc:picChg chg="mod">
          <ac:chgData name="Caroline Greaser" userId="S::caroline.greaser@everence.com::4768c633-ff99-48e7-9544-3ccb1f793b52" providerId="AD" clId="Web-{6096708F-3355-4B77-AB80-A35AF74511AD}" dt="2025-09-15T17:38:49.571" v="13" actId="1076"/>
          <ac:picMkLst>
            <pc:docMk/>
            <pc:sldMk cId="3197068839" sldId="535"/>
            <ac:picMk id="8" creationId="{16159537-6262-45DF-B05B-4FA2CC0992E5}"/>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68796EA6-6F25-4F19-87BA-7ADCC16DAEFF}" type="datetimeFigureOut">
              <a:rPr lang="en-US" smtClean="0"/>
              <a:t>9/15/2025</a:t>
            </a:fld>
            <a:endParaRPr lang="en-US" dirty="0"/>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C64E50CC-F33A-4EF4-9F12-93EC4A21A0CF}" type="slidenum">
              <a:rPr lang="en-US" smtClean="0"/>
              <a:t>‹#›</a:t>
            </a:fld>
            <a:endParaRPr lang="en-US" dirty="0"/>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C39C172E-A8B5-46F6-B05C-DFA3E2E0F207}" type="datetimeFigureOut">
              <a:rPr lang="en-US" smtClean="0"/>
              <a:t>9/15/2025</a:t>
            </a:fld>
            <a:endParaRPr lang="en-US" dirty="0"/>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32674CE4-FBD8-4481-AEFB-CA53E599A745}" type="slidenum">
              <a:rPr lang="en-US" smtClean="0"/>
              <a:t>‹#›</a:t>
            </a:fld>
            <a:endParaRPr lang="en-US" dirty="0"/>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468313"/>
            <a:ext cx="5013325" cy="2820987"/>
          </a:xfrm>
        </p:spPr>
      </p:sp>
      <p:sp>
        <p:nvSpPr>
          <p:cNvPr id="3" name="Notes Placeholder 2"/>
          <p:cNvSpPr>
            <a:spLocks noGrp="1"/>
          </p:cNvSpPr>
          <p:nvPr>
            <p:ph type="body" idx="1"/>
          </p:nvPr>
        </p:nvSpPr>
        <p:spPr>
          <a:xfrm>
            <a:off x="1016000" y="3463924"/>
            <a:ext cx="5451475" cy="548078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Welcome everyone! And to those who joined from my earlier session, welcome back! I’m Leigh Ann Jacobson, and I’ve spent most of my career helping mission-driven organizations raise funds in ways that reflect their values.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r>
              <a:rPr lang="en-US" sz="1400" dirty="0"/>
              <a:t>This afternoon we’re focusing on mid-size shops and the ministry of major gifts.</a:t>
            </a:r>
          </a:p>
          <a:p>
            <a:endParaRPr lang="en-US" sz="1400" dirty="0"/>
          </a:p>
          <a:p>
            <a:r>
              <a:rPr lang="en-US" sz="1400" dirty="0"/>
              <a:t>Major gift work isn’t just a tactic—it’s a ministry of relationship-building. Done well, it inspires donors to invest with heart and purpose.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dirty="0"/>
          </a:p>
        </p:txBody>
      </p:sp>
      <p:sp>
        <p:nvSpPr>
          <p:cNvPr id="4" name="Slide Number Placeholder 3"/>
          <p:cNvSpPr>
            <a:spLocks noGrp="1"/>
          </p:cNvSpPr>
          <p:nvPr>
            <p:ph type="sldNum" sz="quarter" idx="10"/>
          </p:nvPr>
        </p:nvSpPr>
        <p:spPr/>
        <p:txBody>
          <a:bodyPr/>
          <a:lstStyle/>
          <a:p>
            <a:fld id="{32674CE4-FBD8-4481-AEFB-CA53E599A745}" type="slidenum">
              <a:rPr lang="en-US" smtClean="0"/>
              <a:t>1</a:t>
            </a:fld>
            <a:endParaRPr lang="en-US" dirty="0"/>
          </a:p>
        </p:txBody>
      </p:sp>
    </p:spTree>
    <p:extLst>
      <p:ext uri="{BB962C8B-B14F-4D97-AF65-F5344CB8AC3E}">
        <p14:creationId xmlns:p14="http://schemas.microsoft.com/office/powerpoint/2010/main" val="2147974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4188" y="171450"/>
            <a:ext cx="6508750" cy="3660775"/>
          </a:xfrm>
        </p:spPr>
      </p:sp>
      <p:sp>
        <p:nvSpPr>
          <p:cNvPr id="3" name="Notes Placeholder 2"/>
          <p:cNvSpPr>
            <a:spLocks noGrp="1"/>
          </p:cNvSpPr>
          <p:nvPr>
            <p:ph type="body" idx="1"/>
          </p:nvPr>
        </p:nvSpPr>
        <p:spPr>
          <a:xfrm>
            <a:off x="230785" y="3924707"/>
            <a:ext cx="6984305" cy="5732449"/>
          </a:xfrm>
        </p:spPr>
        <p:txBody>
          <a:bodyPr/>
          <a:lstStyle/>
          <a:p>
            <a:pPr marL="241653" indent="-241653" defTabSz="966612">
              <a:buFontTx/>
              <a:buAutoNum type="alphaUcPeriod"/>
              <a:defRPr/>
            </a:pPr>
            <a:r>
              <a:rPr lang="en-US" sz="1600" b="1" dirty="0"/>
              <a:t>Set your Goals and Expectations </a:t>
            </a:r>
            <a:r>
              <a:rPr lang="en-US" sz="1600" dirty="0"/>
              <a:t>What is your scale?  A frequent comment is “my organization is not that big.”  </a:t>
            </a:r>
            <a:r>
              <a:rPr lang="en-US" sz="1600" b="1" dirty="0"/>
              <a:t>Today, think “deep” not “big.” </a:t>
            </a:r>
            <a:r>
              <a:rPr lang="en-US" sz="1600" dirty="0"/>
              <a:t>Small &amp; impactful is great!  Changing lives in your neighborhood is spectacular!  Define what you want to accomplish by what “impact” do we want to have?  Is everyone in your organization on-board. What’s it like when the CFO/Finance isn’t in the game? y</a:t>
            </a:r>
            <a:r>
              <a:rPr lang="en-US" sz="1600" dirty="0">
                <a:solidFill>
                  <a:prstClr val="black"/>
                </a:solidFill>
              </a:rPr>
              <a:t>our expectations must align with your goals, and most importantly, your resources! </a:t>
            </a:r>
          </a:p>
          <a:p>
            <a:pPr marL="241653" indent="-241653">
              <a:buAutoNum type="alphaUcPeriod"/>
            </a:pPr>
            <a:endParaRPr lang="en-US" sz="1600" dirty="0">
              <a:solidFill>
                <a:prstClr val="black"/>
              </a:solidFill>
            </a:endParaRPr>
          </a:p>
          <a:p>
            <a:pPr marL="241653" indent="-241653">
              <a:buAutoNum type="alphaUcPeriod"/>
            </a:pPr>
            <a:r>
              <a:rPr lang="en-US" sz="1600" b="1" dirty="0"/>
              <a:t>We get what we MEASURE.  If it’s really important, you will measure it!  </a:t>
            </a:r>
            <a:r>
              <a:rPr lang="en-US" sz="1600" dirty="0"/>
              <a:t>So what things are really important to set up as measurable expectations. How many of you have step trackers on today? You’re measuring your steps because it’s important to you. Take Weight Watchers for example. Why do they have weekly weigh-ins?  Because the really important outcome is weight loss. </a:t>
            </a:r>
            <a:r>
              <a:rPr lang="en-US" sz="1600" b="1" dirty="0"/>
              <a:t>Take time to log the results and compare the actual vs. planned. </a:t>
            </a:r>
            <a:r>
              <a:rPr lang="en-US" sz="1600" dirty="0"/>
              <a:t> What things are really important here?  Review whether or not you completed the activities necessary to have the opportunity to reach your goals.</a:t>
            </a:r>
          </a:p>
          <a:p>
            <a:pPr marL="785372" lvl="1" indent="-302066">
              <a:buFont typeface="Arial" panose="020B0604020202020204" pitchFamily="34" charset="0"/>
              <a:buChar char="•"/>
            </a:pPr>
            <a:r>
              <a:rPr lang="en-US" sz="1600" dirty="0"/>
              <a:t># Donor Count, % Participation, how many donors you acquire, how many you retain, how many you upgrade (measured as Acquisition, Renewal, and Upgrade rates)</a:t>
            </a:r>
          </a:p>
          <a:p>
            <a:pPr marL="785372" lvl="1" indent="-302066">
              <a:buFont typeface="Arial" panose="020B0604020202020204" pitchFamily="34" charset="0"/>
              <a:buChar char="•"/>
            </a:pPr>
            <a:r>
              <a:rPr lang="en-US" sz="1600" b="1" dirty="0"/>
              <a:t>Human beings adjust their behavior based on what they’re measured against </a:t>
            </a:r>
          </a:p>
          <a:p>
            <a:pPr marL="785372" lvl="1" indent="-302066">
              <a:buFont typeface="Arial" panose="020B0604020202020204" pitchFamily="34" charset="0"/>
              <a:buChar char="•"/>
            </a:pPr>
            <a:r>
              <a:rPr lang="en-US" sz="1600" dirty="0"/>
              <a:t>Communicate the measurements up, down, and across the organization</a:t>
            </a:r>
          </a:p>
          <a:p>
            <a:endParaRPr lang="en-US" sz="1600" dirty="0"/>
          </a:p>
          <a:p>
            <a:endParaRPr lang="en-US" sz="1600" dirty="0"/>
          </a:p>
          <a:p>
            <a:pPr marL="362480" indent="-362480" defTabSz="966612">
              <a:buFontTx/>
              <a:buAutoNum type="alphaUcPeriod" startAt="3"/>
              <a:defRPr/>
            </a:pPr>
            <a:r>
              <a:rPr lang="en-US" sz="1600" b="1" dirty="0"/>
              <a:t>Systematize Weekly “RAPs”</a:t>
            </a:r>
          </a:p>
          <a:p>
            <a:r>
              <a:rPr lang="en-US" sz="1600" dirty="0"/>
              <a:t>Weekly rhythm of “review and plan” (“RAP’s”) are the basic building block for performance management.  RAPs keep you on track to get what you measure! </a:t>
            </a:r>
            <a:r>
              <a:rPr lang="en-US" sz="1600" u="sng" dirty="0"/>
              <a:t>@ND, development team followed Six Sigma guidelines </a:t>
            </a:r>
            <a:r>
              <a:rPr lang="en-US" sz="1600" dirty="0"/>
              <a:t>(yellow belt). And our team had ice weekly 15 min standing SCRUM meetings. The meetings, the agenda, the questions simply become expected. Planning goes from being an annual activity to a weekly activity. Review &amp; Plan became part of the culture. </a:t>
            </a:r>
          </a:p>
          <a:p>
            <a:endParaRPr lang="en-US" sz="1600" b="1" dirty="0"/>
          </a:p>
          <a:p>
            <a:r>
              <a:rPr lang="en-US" sz="1600" b="1" dirty="0"/>
              <a:t>Better Focus = Better Results</a:t>
            </a:r>
            <a:endParaRPr lang="en-US" sz="1600" dirty="0"/>
          </a:p>
          <a:p>
            <a:pPr defTabSz="966612">
              <a:defRPr/>
            </a:pPr>
            <a:endParaRPr lang="en-US" dirty="0"/>
          </a:p>
        </p:txBody>
      </p:sp>
      <p:sp>
        <p:nvSpPr>
          <p:cNvPr id="4" name="Slide Number Placeholder 3"/>
          <p:cNvSpPr>
            <a:spLocks noGrp="1"/>
          </p:cNvSpPr>
          <p:nvPr>
            <p:ph type="sldNum" sz="quarter" idx="10"/>
          </p:nvPr>
        </p:nvSpPr>
        <p:spPr/>
        <p:txBody>
          <a:bodyPr/>
          <a:lstStyle/>
          <a:p>
            <a:fld id="{E25BADBE-3AD4-0243-AF31-A5B836E6E5A9}" type="slidenum">
              <a:rPr lang="en-US" smtClean="0"/>
              <a:t>10</a:t>
            </a:fld>
            <a:endParaRPr lang="en-US" dirty="0"/>
          </a:p>
        </p:txBody>
      </p:sp>
    </p:spTree>
    <p:extLst>
      <p:ext uri="{BB962C8B-B14F-4D97-AF65-F5344CB8AC3E}">
        <p14:creationId xmlns:p14="http://schemas.microsoft.com/office/powerpoint/2010/main" val="25964252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7B240-BAF9-7ABF-8ACB-ADA0752B90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12E1EA-F9DA-1B45-9853-5BB0265B3A38}"/>
              </a:ext>
            </a:extLst>
          </p:cNvPr>
          <p:cNvSpPr>
            <a:spLocks noGrp="1" noRot="1" noChangeAspect="1"/>
          </p:cNvSpPr>
          <p:nvPr>
            <p:ph type="sldImg"/>
          </p:nvPr>
        </p:nvSpPr>
        <p:spPr>
          <a:xfrm>
            <a:off x="731838" y="434975"/>
            <a:ext cx="5759450" cy="3240088"/>
          </a:xfrm>
        </p:spPr>
      </p:sp>
      <p:sp>
        <p:nvSpPr>
          <p:cNvPr id="3" name="Notes Placeholder 2">
            <a:extLst>
              <a:ext uri="{FF2B5EF4-FFF2-40B4-BE49-F238E27FC236}">
                <a16:creationId xmlns:a16="http://schemas.microsoft.com/office/drawing/2014/main" id="{9DBECE9A-A80B-31BD-AED5-25F671803269}"/>
              </a:ext>
            </a:extLst>
          </p:cNvPr>
          <p:cNvSpPr>
            <a:spLocks noGrp="1"/>
          </p:cNvSpPr>
          <p:nvPr>
            <p:ph type="body" idx="1"/>
          </p:nvPr>
        </p:nvSpPr>
        <p:spPr>
          <a:xfrm>
            <a:off x="731520" y="3675063"/>
            <a:ext cx="5852160" cy="5354637"/>
          </a:xfrm>
        </p:spPr>
        <p:txBody>
          <a:bodyPr/>
          <a:lstStyle/>
          <a:p>
            <a:pPr>
              <a:buFont typeface="Wingdings" panose="05000000000000000000" pitchFamily="2" charset="2"/>
              <a:buNone/>
            </a:pPr>
            <a:endParaRPr lang="en-US"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Your MG strategy can be seen through a faith lens as well: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i="1" dirty="0"/>
              <a:t>“Discipline and stewardship are spiritual practices—faithfulness in the small things leads to abundance.”</a:t>
            </a:r>
          </a:p>
        </p:txBody>
      </p:sp>
      <p:sp>
        <p:nvSpPr>
          <p:cNvPr id="4" name="Slide Number Placeholder 3">
            <a:extLst>
              <a:ext uri="{FF2B5EF4-FFF2-40B4-BE49-F238E27FC236}">
                <a16:creationId xmlns:a16="http://schemas.microsoft.com/office/drawing/2014/main" id="{088AB594-AC9E-CEB6-11BB-1338452D4301}"/>
              </a:ext>
            </a:extLst>
          </p:cNvPr>
          <p:cNvSpPr>
            <a:spLocks noGrp="1"/>
          </p:cNvSpPr>
          <p:nvPr>
            <p:ph type="sldNum" sz="quarter" idx="5"/>
          </p:nvPr>
        </p:nvSpPr>
        <p:spPr/>
        <p:txBody>
          <a:bodyPr/>
          <a:lstStyle/>
          <a:p>
            <a:fld id="{32674CE4-FBD8-4481-AEFB-CA53E599A745}" type="slidenum">
              <a:rPr lang="en-US" smtClean="0"/>
              <a:t>11</a:t>
            </a:fld>
            <a:endParaRPr lang="en-US" dirty="0"/>
          </a:p>
        </p:txBody>
      </p:sp>
    </p:spTree>
    <p:extLst>
      <p:ext uri="{BB962C8B-B14F-4D97-AF65-F5344CB8AC3E}">
        <p14:creationId xmlns:p14="http://schemas.microsoft.com/office/powerpoint/2010/main" val="24613199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661988"/>
            <a:ext cx="5759450" cy="3240087"/>
          </a:xfrm>
        </p:spPr>
      </p:sp>
      <p:sp>
        <p:nvSpPr>
          <p:cNvPr id="3" name="Notes Placeholder 2"/>
          <p:cNvSpPr>
            <a:spLocks noGrp="1"/>
          </p:cNvSpPr>
          <p:nvPr>
            <p:ph type="body" idx="1"/>
          </p:nvPr>
        </p:nvSpPr>
        <p:spPr>
          <a:xfrm>
            <a:off x="731520" y="3916323"/>
            <a:ext cx="5852160" cy="5022889"/>
          </a:xfrm>
        </p:spPr>
        <p:txBody>
          <a:bodyPr/>
          <a:lstStyle/>
          <a:p>
            <a:pPr>
              <a:spcBef>
                <a:spcPts val="0"/>
              </a:spcBef>
              <a:spcAft>
                <a:spcPts val="2400"/>
              </a:spcAft>
            </a:pPr>
            <a:r>
              <a:rPr lang="en-US" sz="4400" b="1" dirty="0"/>
              <a:t>Transactional vs. Transformational</a:t>
            </a:r>
            <a:r>
              <a:rPr lang="en-US" sz="4400" dirty="0"/>
              <a:t>: A transactional gift supports a program; a transformational gift supports a shared belief. Major donors give when they see their values—and their legacy—reflected in your mission.</a:t>
            </a:r>
          </a:p>
          <a:p>
            <a:pPr>
              <a:spcBef>
                <a:spcPts val="0"/>
              </a:spcBef>
              <a:spcAft>
                <a:spcPts val="2400"/>
              </a:spcAft>
            </a:pPr>
            <a:r>
              <a:rPr lang="en-US" sz="4400" b="1" dirty="0"/>
              <a:t>Faith-based lens</a:t>
            </a:r>
            <a:r>
              <a:rPr lang="en-US" sz="4400" dirty="0"/>
              <a:t>: Generosity isn’t just about money—it’s discipleship in action. When donors believe that your organization advances their deepest convictions, their giving shifts from “support” to “partnership in ministry.”</a:t>
            </a:r>
          </a:p>
          <a:p>
            <a:pPr>
              <a:spcBef>
                <a:spcPts val="0"/>
              </a:spcBef>
              <a:spcAft>
                <a:spcPts val="2400"/>
              </a:spcAft>
            </a:pPr>
            <a:r>
              <a:rPr lang="en-US" sz="4400" b="1" dirty="0"/>
              <a:t>Bridge values to outcomes; Here’s a Practical example</a:t>
            </a:r>
            <a:r>
              <a:rPr lang="en-US" sz="4400" dirty="0"/>
              <a:t>: A donor may fund scholarships not because they like tuition subsidies, but because they value </a:t>
            </a:r>
            <a:r>
              <a:rPr lang="en-US" sz="4400" i="1" dirty="0"/>
              <a:t>equity, justice, and opportunity</a:t>
            </a:r>
            <a:r>
              <a:rPr lang="en-US" sz="4400" dirty="0"/>
              <a:t>—values rooted in their faith.</a:t>
            </a:r>
          </a:p>
          <a:p>
            <a:pPr>
              <a:spcAft>
                <a:spcPts val="634"/>
              </a:spcAft>
            </a:pPr>
            <a:endParaRPr lang="en-US" sz="3200" i="1" dirty="0"/>
          </a:p>
          <a:p>
            <a:pPr>
              <a:spcAft>
                <a:spcPts val="634"/>
              </a:spcAft>
            </a:pPr>
            <a:r>
              <a:rPr lang="en-US" sz="3200" i="1" dirty="0"/>
              <a:t>How do we put this action??</a:t>
            </a:r>
          </a:p>
          <a:p>
            <a:r>
              <a:rPr lang="en-US" sz="3200" dirty="0"/>
              <a:t>Instead of “We need $100K for this program,” say, “Your generosity helps ensure every student has the dignity of access to education, regardless of their means.”</a:t>
            </a:r>
          </a:p>
          <a:p>
            <a:r>
              <a:rPr lang="en-US" sz="3200" b="1" dirty="0"/>
              <a:t>Mission-first messaging</a:t>
            </a:r>
            <a:r>
              <a:rPr lang="en-US" sz="3200" dirty="0"/>
              <a:t>: Anchor proposals in </a:t>
            </a:r>
            <a:r>
              <a:rPr lang="en-US" sz="3200" i="1" dirty="0"/>
              <a:t>why the work matters</a:t>
            </a:r>
            <a:r>
              <a:rPr lang="en-US" sz="3200" dirty="0"/>
              <a:t>, not just </a:t>
            </a:r>
            <a:r>
              <a:rPr lang="en-US" sz="3200" i="1" dirty="0"/>
              <a:t>what the work does</a:t>
            </a:r>
            <a:r>
              <a:rPr lang="en-US" sz="3200" dirty="0"/>
              <a:t>.</a:t>
            </a:r>
          </a:p>
          <a:p>
            <a:r>
              <a:rPr lang="en-US" sz="3200" b="1" dirty="0"/>
              <a:t>Bridge values to outcomes</a:t>
            </a:r>
            <a:r>
              <a:rPr lang="en-US" sz="3200" dirty="0"/>
              <a:t>: Make the case that the donor’s values live on through impact stories—students, families, and communities transformed.</a:t>
            </a:r>
          </a:p>
          <a:p>
            <a:pPr>
              <a:spcAft>
                <a:spcPts val="634"/>
              </a:spcAft>
            </a:pPr>
            <a:endParaRPr lang="en-US" sz="3200" i="1" dirty="0"/>
          </a:p>
          <a:p>
            <a:pPr>
              <a:spcAft>
                <a:spcPts val="634"/>
              </a:spcAft>
            </a:pPr>
            <a:endParaRPr lang="en-US" sz="3200" i="1" dirty="0"/>
          </a:p>
        </p:txBody>
      </p:sp>
      <p:sp>
        <p:nvSpPr>
          <p:cNvPr id="4" name="Slide Number Placeholder 3"/>
          <p:cNvSpPr>
            <a:spLocks noGrp="1"/>
          </p:cNvSpPr>
          <p:nvPr>
            <p:ph type="sldNum" sz="quarter" idx="10"/>
          </p:nvPr>
        </p:nvSpPr>
        <p:spPr/>
        <p:txBody>
          <a:bodyPr/>
          <a:lstStyle/>
          <a:p>
            <a:fld id="{CF2FD335-6D8E-486A-8F5F-DFC7325903FF}" type="slidenum">
              <a:rPr lang="en-US" smtClean="0"/>
              <a:t>12</a:t>
            </a:fld>
            <a:endParaRPr lang="en-US" dirty="0"/>
          </a:p>
        </p:txBody>
      </p:sp>
    </p:spTree>
    <p:extLst>
      <p:ext uri="{BB962C8B-B14F-4D97-AF65-F5344CB8AC3E}">
        <p14:creationId xmlns:p14="http://schemas.microsoft.com/office/powerpoint/2010/main" val="25427210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Transformational gifts are inspired through alignment. Our role in this ministry is to listen deeply enough to know what values are stirring in the donor’s heart and then connect those values to our mission.</a:t>
            </a:r>
          </a:p>
        </p:txBody>
      </p:sp>
      <p:sp>
        <p:nvSpPr>
          <p:cNvPr id="4" name="Slide Number Placeholder 3"/>
          <p:cNvSpPr>
            <a:spLocks noGrp="1"/>
          </p:cNvSpPr>
          <p:nvPr>
            <p:ph type="sldNum" sz="quarter" idx="5"/>
          </p:nvPr>
        </p:nvSpPr>
        <p:spPr/>
        <p:txBody>
          <a:bodyPr/>
          <a:lstStyle/>
          <a:p>
            <a:fld id="{32674CE4-FBD8-4481-AEFB-CA53E599A745}" type="slidenum">
              <a:rPr lang="en-US" smtClean="0"/>
              <a:t>13</a:t>
            </a:fld>
            <a:endParaRPr lang="en-US" dirty="0"/>
          </a:p>
        </p:txBody>
      </p:sp>
    </p:spTree>
    <p:extLst>
      <p:ext uri="{BB962C8B-B14F-4D97-AF65-F5344CB8AC3E}">
        <p14:creationId xmlns:p14="http://schemas.microsoft.com/office/powerpoint/2010/main" val="37640413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sz="1200" dirty="0"/>
              <a:t>Play 2-minute video</a:t>
            </a:r>
          </a:p>
          <a:p>
            <a:pPr>
              <a:buFont typeface="Arial" panose="020B0604020202020204" pitchFamily="34" charset="0"/>
              <a:buChar char="•"/>
            </a:pPr>
            <a:endParaRPr lang="en-US" sz="1200" dirty="0"/>
          </a:p>
          <a:p>
            <a:r>
              <a:rPr lang="en-US" sz="1200" b="0" i="0" kern="1200" dirty="0">
                <a:solidFill>
                  <a:schemeClr val="tx1"/>
                </a:solidFill>
                <a:effectLst/>
                <a:latin typeface="+mn-lt"/>
                <a:ea typeface="+mn-ea"/>
                <a:cs typeface="+mn-cs"/>
              </a:rPr>
              <a:t>The reasons behind giving are personal and varied. That’s what World Vision learned in Seattle, where they interviewed several women and men on their reasons for giving. Reasons we heard for giving included feeling good, taking care of each other, giving because they are blessed, and returning the help they have received in the past.</a:t>
            </a:r>
          </a:p>
          <a:p>
            <a:pPr>
              <a:buFont typeface="Arial" panose="020B0604020202020204" pitchFamily="34" charset="0"/>
              <a:buChar char="•"/>
            </a:pPr>
            <a:endParaRPr lang="en-US"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i="1" dirty="0">
                <a:highlight>
                  <a:srgbClr val="FFFF00"/>
                </a:highlight>
              </a:rPr>
              <a:t>Ask: </a:t>
            </a:r>
            <a:r>
              <a:rPr lang="en-US" sz="1200" i="1" dirty="0"/>
              <a:t>“What values came through?”</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p>
          <a:p>
            <a:pPr>
              <a:buFont typeface="Arial" panose="020B0604020202020204" pitchFamily="34" charset="0"/>
              <a:buNone/>
            </a:pPr>
            <a:r>
              <a:rPr lang="en-US" dirty="0">
                <a:highlight>
                  <a:srgbClr val="FFFF00"/>
                </a:highlight>
              </a:rPr>
              <a:t>Ask: </a:t>
            </a:r>
            <a:r>
              <a:rPr lang="en-US" i="1" dirty="0">
                <a:highlight>
                  <a:srgbClr val="FFFF00"/>
                </a:highlight>
              </a:rPr>
              <a:t>“</a:t>
            </a:r>
            <a:r>
              <a:rPr lang="en-US" i="1" dirty="0"/>
              <a:t>Which of these values echo biblical principles of stewardship, blessing, or community?”</a:t>
            </a:r>
          </a:p>
          <a:p>
            <a:endParaRPr lang="en-US" dirty="0"/>
          </a:p>
        </p:txBody>
      </p:sp>
      <p:sp>
        <p:nvSpPr>
          <p:cNvPr id="4" name="Slide Number Placeholder 3"/>
          <p:cNvSpPr>
            <a:spLocks noGrp="1"/>
          </p:cNvSpPr>
          <p:nvPr>
            <p:ph type="sldNum" sz="quarter" idx="5"/>
          </p:nvPr>
        </p:nvSpPr>
        <p:spPr/>
        <p:txBody>
          <a:bodyPr/>
          <a:lstStyle/>
          <a:p>
            <a:fld id="{32674CE4-FBD8-4481-AEFB-CA53E599A745}" type="slidenum">
              <a:rPr lang="en-US" smtClean="0"/>
              <a:t>14</a:t>
            </a:fld>
            <a:endParaRPr lang="en-US" dirty="0"/>
          </a:p>
        </p:txBody>
      </p:sp>
    </p:spTree>
    <p:extLst>
      <p:ext uri="{BB962C8B-B14F-4D97-AF65-F5344CB8AC3E}">
        <p14:creationId xmlns:p14="http://schemas.microsoft.com/office/powerpoint/2010/main" val="19892829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22375" y="0"/>
            <a:ext cx="5041900" cy="2835275"/>
          </a:xfrm>
        </p:spPr>
      </p:sp>
      <p:sp>
        <p:nvSpPr>
          <p:cNvPr id="3" name="Notes Placeholder 2"/>
          <p:cNvSpPr>
            <a:spLocks noGrp="1"/>
          </p:cNvSpPr>
          <p:nvPr>
            <p:ph type="body" idx="1"/>
          </p:nvPr>
        </p:nvSpPr>
        <p:spPr>
          <a:xfrm>
            <a:off x="412806" y="2845328"/>
            <a:ext cx="6870230" cy="6914198"/>
          </a:xfrm>
        </p:spPr>
        <p:txBody>
          <a:bodyPr/>
          <a:lstStyle/>
          <a:p>
            <a:pPr marL="0" lvl="1"/>
            <a:r>
              <a:rPr lang="en-US" sz="1600" b="1" dirty="0">
                <a:solidFill>
                  <a:srgbClr val="000000"/>
                </a:solidFill>
              </a:rPr>
              <a:t>A. </a:t>
            </a:r>
            <a:r>
              <a:rPr lang="en-US" sz="1600" dirty="0">
                <a:solidFill>
                  <a:srgbClr val="000000"/>
                </a:solidFill>
              </a:rPr>
              <a:t>First step in planning is imperative—it’s to build your Case for Support.  </a:t>
            </a:r>
            <a:r>
              <a:rPr lang="en-US" sz="1600" dirty="0"/>
              <a:t>The AFP Fundraising Dictionary defines the case as follows: </a:t>
            </a:r>
            <a:r>
              <a:rPr lang="en-US" sz="1600" b="1" i="1" dirty="0"/>
              <a:t>Case</a:t>
            </a:r>
            <a:r>
              <a:rPr lang="en-US" sz="1600" b="1" dirty="0"/>
              <a:t>,</a:t>
            </a:r>
            <a:r>
              <a:rPr lang="en-US" sz="1600" b="1" i="1" dirty="0"/>
              <a:t> n. the reasons why an organization both needs and merits philanthropic support, usually by outlining the organization's programs, current needs, and plans.</a:t>
            </a:r>
          </a:p>
          <a:p>
            <a:pPr marL="241653" lvl="1" indent="-241653">
              <a:buAutoNum type="alphaUcPeriod"/>
            </a:pPr>
            <a:endParaRPr lang="en-US" sz="1600" i="1" dirty="0"/>
          </a:p>
          <a:p>
            <a:pPr rtl="0" fontAlgn="base">
              <a:spcBef>
                <a:spcPts val="600"/>
              </a:spcBef>
            </a:pPr>
            <a:r>
              <a:rPr lang="en-US" sz="1600" b="1" dirty="0"/>
              <a:t>TO DEFINE YOUR CASE FOR SUPPORT:</a:t>
            </a:r>
          </a:p>
          <a:p>
            <a:pPr marL="664546" lvl="1" indent="-181240">
              <a:spcBef>
                <a:spcPts val="600"/>
              </a:spcBef>
              <a:buFont typeface="Arial" panose="020B0604020202020204" pitchFamily="34" charset="0"/>
              <a:buChar char="•"/>
              <a:defRPr/>
            </a:pPr>
            <a:r>
              <a:rPr lang="en-US" sz="1600" dirty="0"/>
              <a:t>Describe your cause or case</a:t>
            </a:r>
          </a:p>
          <a:p>
            <a:pPr marL="664546" lvl="1" indent="-181240">
              <a:spcBef>
                <a:spcPts val="600"/>
              </a:spcBef>
              <a:buFont typeface="Arial" panose="020B0604020202020204" pitchFamily="34" charset="0"/>
              <a:buChar char="•"/>
              <a:defRPr/>
            </a:pPr>
            <a:r>
              <a:rPr lang="en-US" sz="1600" dirty="0"/>
              <a:t>Relate it to your community</a:t>
            </a:r>
          </a:p>
          <a:p>
            <a:pPr marL="664546" lvl="1" indent="-181240">
              <a:spcBef>
                <a:spcPts val="600"/>
              </a:spcBef>
              <a:buFont typeface="Arial" panose="020B0604020202020204" pitchFamily="34" charset="0"/>
              <a:buChar char="•"/>
              <a:defRPr/>
            </a:pPr>
            <a:r>
              <a:rPr lang="en-US" sz="1600" dirty="0"/>
              <a:t>Demonstrate it as real</a:t>
            </a:r>
          </a:p>
          <a:p>
            <a:pPr marL="664546" lvl="1" indent="-181240">
              <a:spcBef>
                <a:spcPts val="600"/>
              </a:spcBef>
              <a:buFont typeface="Arial" panose="020B0604020202020204" pitchFamily="34" charset="0"/>
              <a:buChar char="•"/>
              <a:defRPr/>
            </a:pPr>
            <a:r>
              <a:rPr lang="en-US" sz="1600" dirty="0"/>
              <a:t>Convince the donor that the cause is worth supporting by aligning it with their values!</a:t>
            </a:r>
          </a:p>
          <a:p>
            <a:pPr marL="664546" lvl="1" indent="-181240">
              <a:spcBef>
                <a:spcPts val="600"/>
              </a:spcBef>
              <a:buFont typeface="Arial" panose="020B0604020202020204" pitchFamily="34" charset="0"/>
              <a:buChar char="•"/>
              <a:defRPr/>
            </a:pPr>
            <a:r>
              <a:rPr lang="en-US" sz="1600" dirty="0"/>
              <a:t>Explain how the funds will be used</a:t>
            </a:r>
          </a:p>
          <a:p>
            <a:pPr marL="664546" lvl="1" indent="-181240">
              <a:spcBef>
                <a:spcPts val="600"/>
              </a:spcBef>
              <a:buFont typeface="Arial" panose="020B0604020202020204" pitchFamily="34" charset="0"/>
              <a:buChar char="•"/>
              <a:defRPr/>
            </a:pPr>
            <a:r>
              <a:rPr lang="en-US" sz="1600" dirty="0"/>
              <a:t>Create a sense of urgency</a:t>
            </a:r>
          </a:p>
          <a:p>
            <a:pPr rtl="0" fontAlgn="base"/>
            <a:endParaRPr lang="en-US" sz="1600" dirty="0"/>
          </a:p>
          <a:p>
            <a:pPr marL="228600" marR="0" lvl="0" indent="-228600" algn="l" defTabSz="914400" rtl="0" eaLnBrk="1" fontAlgn="auto" latinLnBrk="0" hangingPunct="1">
              <a:lnSpc>
                <a:spcPct val="100000"/>
              </a:lnSpc>
              <a:spcBef>
                <a:spcPts val="0"/>
              </a:spcBef>
              <a:spcAft>
                <a:spcPts val="0"/>
              </a:spcAft>
              <a:buClrTx/>
              <a:buSzTx/>
              <a:buFontTx/>
              <a:buAutoNum type="alphaUcPeriod" startAt="2"/>
              <a:tabLst/>
              <a:defRPr/>
            </a:pPr>
            <a:r>
              <a:rPr lang="en-US" sz="1600" dirty="0">
                <a:solidFill>
                  <a:srgbClr val="000000"/>
                </a:solidFill>
              </a:rPr>
              <a:t>Donor’s connection with mission is built with stories that define your cause or case for support. “Impact” investing = for this to happen you tell the story to the donor! </a:t>
            </a:r>
          </a:p>
          <a:p>
            <a:pPr marL="0" indent="0">
              <a:buNone/>
            </a:pPr>
            <a:endParaRPr lang="en-US" sz="1600" dirty="0">
              <a:solidFill>
                <a:srgbClr val="000000"/>
              </a:solidFill>
            </a:endParaRPr>
          </a:p>
          <a:p>
            <a:pPr marL="0" indent="0">
              <a:buNone/>
            </a:pPr>
            <a:r>
              <a:rPr lang="en-US" sz="1600" dirty="0">
                <a:solidFill>
                  <a:srgbClr val="000000"/>
                </a:solidFill>
              </a:rPr>
              <a:t>One of the most effective ways to communicate your case for support is through story-telling.  Stories connected with your mission</a:t>
            </a:r>
            <a:r>
              <a:rPr lang="en-US" sz="1600" i="1" dirty="0">
                <a:solidFill>
                  <a:srgbClr val="000000"/>
                </a:solidFill>
              </a:rPr>
              <a:t>.  It is through stories that donors can visualize the impact their investment can make.</a:t>
            </a:r>
            <a:r>
              <a:rPr lang="en-US" sz="1600" dirty="0">
                <a:solidFill>
                  <a:srgbClr val="000000"/>
                </a:solidFill>
              </a:rPr>
              <a:t> Recognizing the power of story telling is hardly a breakthrough.  There’s Homer, there’s Shakespeare—there’s even Spielberg.  I’d like you to stop and think about the stories that you tell?  </a:t>
            </a:r>
            <a:endParaRPr lang="en-US" sz="1600" dirty="0"/>
          </a:p>
          <a:p>
            <a:endParaRPr lang="en-US" sz="1600" dirty="0">
              <a:solidFill>
                <a:srgbClr val="800000"/>
              </a:solidFill>
            </a:endParaRPr>
          </a:p>
          <a:p>
            <a:pPr marL="0" lvl="3" indent="-574675">
              <a:buFont typeface="Arial" panose="020B0604020202020204" pitchFamily="34" charset="0"/>
              <a:buChar char="•"/>
            </a:pPr>
            <a:r>
              <a:rPr lang="en-US" sz="2000" dirty="0">
                <a:highlight>
                  <a:srgbClr val="FFFF00"/>
                </a:highlight>
              </a:rPr>
              <a:t>Does your case emphasize problems, or opportunities for hope? Hope-filled storytelling reflects faith.</a:t>
            </a:r>
          </a:p>
          <a:p>
            <a:pPr marL="0" lvl="3" indent="-574675">
              <a:buFont typeface="Arial" panose="020B0604020202020204" pitchFamily="34" charset="0"/>
              <a:buChar char="•"/>
            </a:pPr>
            <a:r>
              <a:rPr lang="en-US" sz="2000" dirty="0">
                <a:highlight>
                  <a:srgbClr val="FFFF00"/>
                </a:highlight>
              </a:rPr>
              <a:t>Compelling, emotional, leads to an ask, </a:t>
            </a:r>
            <a:r>
              <a:rPr lang="en-US" sz="2000" b="1" dirty="0">
                <a:highlight>
                  <a:srgbClr val="FFFF00"/>
                </a:highlight>
              </a:rPr>
              <a:t>and tied to donor values! </a:t>
            </a:r>
          </a:p>
          <a:p>
            <a:pPr marL="0" lvl="3" indent="-574675">
              <a:buFont typeface="Arial" panose="020B0604020202020204" pitchFamily="34" charset="0"/>
              <a:buChar char="•"/>
            </a:pPr>
            <a:r>
              <a:rPr lang="en-US" sz="2000" dirty="0">
                <a:highlight>
                  <a:srgbClr val="FFFF00"/>
                </a:highlight>
              </a:rPr>
              <a:t>Donor = hero in transforming their community by making a philanthropic investment</a:t>
            </a:r>
          </a:p>
          <a:p>
            <a:endParaRPr lang="en-US" sz="1600" dirty="0"/>
          </a:p>
          <a:p>
            <a:pPr marL="0" lvl="1"/>
            <a:endParaRPr lang="en-US" dirty="0"/>
          </a:p>
        </p:txBody>
      </p:sp>
      <p:sp>
        <p:nvSpPr>
          <p:cNvPr id="4" name="Slide Number Placeholder 3"/>
          <p:cNvSpPr>
            <a:spLocks noGrp="1"/>
          </p:cNvSpPr>
          <p:nvPr>
            <p:ph type="sldNum" sz="quarter" idx="10"/>
          </p:nvPr>
        </p:nvSpPr>
        <p:spPr>
          <a:xfrm>
            <a:off x="7215091" y="9271465"/>
            <a:ext cx="260940" cy="488061"/>
          </a:xfrm>
        </p:spPr>
        <p:txBody>
          <a:bodyPr/>
          <a:lstStyle/>
          <a:p>
            <a:fld id="{E25BADBE-3AD4-0243-AF31-A5B836E6E5A9}" type="slidenum">
              <a:rPr lang="en-US" smtClean="0"/>
              <a:t>15</a:t>
            </a:fld>
            <a:endParaRPr lang="en-US" dirty="0"/>
          </a:p>
        </p:txBody>
      </p:sp>
    </p:spTree>
    <p:extLst>
      <p:ext uri="{BB962C8B-B14F-4D97-AF65-F5344CB8AC3E}">
        <p14:creationId xmlns:p14="http://schemas.microsoft.com/office/powerpoint/2010/main" val="2756544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7363" y="422275"/>
            <a:ext cx="6502400" cy="3657600"/>
          </a:xfrm>
        </p:spPr>
      </p:sp>
      <p:sp>
        <p:nvSpPr>
          <p:cNvPr id="3" name="Notes Placeholder 2"/>
          <p:cNvSpPr>
            <a:spLocks noGrp="1"/>
          </p:cNvSpPr>
          <p:nvPr>
            <p:ph type="body" idx="1"/>
          </p:nvPr>
        </p:nvSpPr>
        <p:spPr>
          <a:xfrm>
            <a:off x="512366" y="4229862"/>
            <a:ext cx="6508421" cy="5138198"/>
          </a:xfrm>
        </p:spPr>
        <p:txBody>
          <a:bodyPr/>
          <a:lstStyle/>
          <a:p>
            <a:r>
              <a:rPr lang="en-US" sz="2400" b="1" dirty="0"/>
              <a:t>Interactive Component (5–7 minutes)</a:t>
            </a:r>
          </a:p>
          <a:p>
            <a:endParaRPr lang="en-US" sz="2400" b="1" dirty="0"/>
          </a:p>
          <a:p>
            <a:r>
              <a:rPr lang="en-US" sz="2400" b="1" dirty="0"/>
              <a:t>Prompt</a:t>
            </a:r>
            <a:r>
              <a:rPr lang="en-US" sz="2400" dirty="0"/>
              <a:t>: “Think of your top 3 donors. What values drive their giving? How does your organization reflect those values in your communication?”</a:t>
            </a:r>
          </a:p>
          <a:p>
            <a:endParaRPr lang="en-US" sz="2400" b="1" dirty="0"/>
          </a:p>
          <a:p>
            <a:r>
              <a:rPr lang="en-US" sz="2400" b="1" dirty="0"/>
              <a:t>Activity</a:t>
            </a:r>
            <a:r>
              <a:rPr lang="en-US" sz="2400" dirty="0"/>
              <a:t>: </a:t>
            </a:r>
            <a:r>
              <a:rPr lang="en-US" sz="2400" b="1" dirty="0"/>
              <a:t>Pair &amp; Share: Reframe an appeal in values language. </a:t>
            </a:r>
            <a:r>
              <a:rPr lang="en-US" sz="2400" dirty="0"/>
              <a:t>Ask participants to pair up and draft one sentence rephrasing an appeal to connect a donor’s values to the mission.</a:t>
            </a:r>
          </a:p>
          <a:p>
            <a:endParaRPr lang="en-US" sz="2400" dirty="0"/>
          </a:p>
          <a:p>
            <a:r>
              <a:rPr lang="en-US" sz="2400" b="1" dirty="0"/>
              <a:t>Report out</a:t>
            </a:r>
            <a:r>
              <a:rPr lang="en-US" sz="2400" dirty="0"/>
              <a:t>: Invite 2–3 examples—highlight how even small shifts in wording move the conversation toward transformational giving.</a:t>
            </a:r>
          </a:p>
          <a:p>
            <a:endParaRPr lang="en-US" sz="24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25BADBE-3AD4-0243-AF31-A5B836E6E5A9}" type="slidenum">
              <a:rPr lang="en-US" smtClean="0"/>
              <a:t>16</a:t>
            </a:fld>
            <a:endParaRPr lang="en-US" dirty="0"/>
          </a:p>
        </p:txBody>
      </p:sp>
    </p:spTree>
    <p:extLst>
      <p:ext uri="{BB962C8B-B14F-4D97-AF65-F5344CB8AC3E}">
        <p14:creationId xmlns:p14="http://schemas.microsoft.com/office/powerpoint/2010/main" val="37600328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296863"/>
            <a:ext cx="5759450" cy="3240087"/>
          </a:xfrm>
        </p:spPr>
      </p:sp>
      <p:sp>
        <p:nvSpPr>
          <p:cNvPr id="3" name="Notes Placeholder 2"/>
          <p:cNvSpPr>
            <a:spLocks noGrp="1"/>
          </p:cNvSpPr>
          <p:nvPr>
            <p:ph type="body" idx="1"/>
          </p:nvPr>
        </p:nvSpPr>
        <p:spPr>
          <a:xfrm>
            <a:off x="777874" y="3536950"/>
            <a:ext cx="6274436" cy="5298440"/>
          </a:xfrm>
        </p:spPr>
        <p:txBody>
          <a:bodyPr/>
          <a:lstStyle/>
          <a:p>
            <a:pPr>
              <a:spcAft>
                <a:spcPts val="1200"/>
              </a:spcAft>
            </a:pPr>
            <a:r>
              <a:rPr lang="en-US" sz="1800" dirty="0"/>
              <a:t>This model is about patience and presence. Donors give when </a:t>
            </a:r>
            <a:r>
              <a:rPr lang="en-US" sz="1800" u="sng" dirty="0"/>
              <a:t>they’re ready</a:t>
            </a:r>
            <a:r>
              <a:rPr lang="en-US" sz="1800" dirty="0"/>
              <a:t>.</a:t>
            </a:r>
          </a:p>
          <a:p>
            <a:pPr>
              <a:spcAft>
                <a:spcPts val="1200"/>
              </a:spcAft>
            </a:pPr>
            <a:endParaRPr lang="en-US" sz="1800" dirty="0"/>
          </a:p>
          <a:p>
            <a:pPr marL="181240" indent="-181240">
              <a:spcAft>
                <a:spcPts val="1200"/>
              </a:spcAft>
              <a:buFont typeface="Arial" panose="020B0604020202020204" pitchFamily="34" charset="0"/>
              <a:buChar char="•"/>
            </a:pPr>
            <a:r>
              <a:rPr lang="en-US" sz="1800" dirty="0"/>
              <a:t>Strategy requires that you focus attention on people who have </a:t>
            </a:r>
            <a:r>
              <a:rPr lang="en-US" sz="1800" b="1" dirty="0"/>
              <a:t>the capacity to give </a:t>
            </a:r>
            <a:r>
              <a:rPr lang="en-US" sz="1800" b="1" u="sng" dirty="0"/>
              <a:t>and</a:t>
            </a:r>
            <a:r>
              <a:rPr lang="en-US" sz="1800" b="1" dirty="0"/>
              <a:t> the inclination to give</a:t>
            </a:r>
          </a:p>
          <a:p>
            <a:pPr marL="181240" indent="-181240">
              <a:spcAft>
                <a:spcPts val="1200"/>
              </a:spcAft>
              <a:buFont typeface="Arial" panose="020B0604020202020204" pitchFamily="34" charset="0"/>
              <a:buChar char="•"/>
            </a:pPr>
            <a:r>
              <a:rPr lang="en-US" sz="1800" b="1" dirty="0"/>
              <a:t>Few donors </a:t>
            </a:r>
            <a:r>
              <a:rPr lang="en-US" sz="1800" dirty="0"/>
              <a:t>will make up most of the appeal / campaign</a:t>
            </a:r>
          </a:p>
          <a:p>
            <a:pPr marL="181240" indent="-181240">
              <a:spcAft>
                <a:spcPts val="1200"/>
              </a:spcAft>
              <a:buFont typeface="Arial" panose="020B0604020202020204" pitchFamily="34" charset="0"/>
              <a:buChar char="•"/>
            </a:pPr>
            <a:r>
              <a:rPr lang="en-US" sz="1800" dirty="0"/>
              <a:t>Require </a:t>
            </a:r>
            <a:r>
              <a:rPr lang="en-US" sz="1800" b="1" dirty="0"/>
              <a:t>a lot of time </a:t>
            </a:r>
            <a:r>
              <a:rPr lang="en-US" sz="1800" dirty="0"/>
              <a:t>with potential donors - </a:t>
            </a:r>
            <a:r>
              <a:rPr lang="en-US" sz="1800" b="1" dirty="0"/>
              <a:t>prepare for “ask”</a:t>
            </a:r>
          </a:p>
          <a:p>
            <a:pPr marL="181240" indent="-181240">
              <a:spcAft>
                <a:spcPts val="1200"/>
              </a:spcAft>
              <a:buFont typeface="Arial" panose="020B0604020202020204" pitchFamily="34" charset="0"/>
              <a:buChar char="•"/>
            </a:pPr>
            <a:r>
              <a:rPr lang="en-US" sz="1800" dirty="0"/>
              <a:t>Major investment of </a:t>
            </a:r>
            <a:r>
              <a:rPr lang="en-US" sz="1800" b="1" dirty="0"/>
              <a:t>personal, face time with potential donors</a:t>
            </a:r>
          </a:p>
          <a:p>
            <a:pPr marL="181240" indent="-181240">
              <a:spcAft>
                <a:spcPts val="1200"/>
              </a:spcAft>
              <a:buFont typeface="Arial" panose="020B0604020202020204" pitchFamily="34" charset="0"/>
              <a:buChar char="•"/>
            </a:pPr>
            <a:r>
              <a:rPr lang="en-US" sz="1800" b="1" dirty="0"/>
              <a:t>Careful timing </a:t>
            </a:r>
            <a:r>
              <a:rPr lang="en-US" sz="1800" dirty="0"/>
              <a:t>of the solicitation for </a:t>
            </a:r>
            <a:r>
              <a:rPr lang="en-US" sz="1800" b="0" dirty="0"/>
              <a:t>the right amount to the right priority </a:t>
            </a:r>
            <a:r>
              <a:rPr lang="en-US" sz="1800" b="1" dirty="0"/>
              <a:t>– </a:t>
            </a:r>
            <a:r>
              <a:rPr lang="en-US" sz="1800" b="0" i="1" dirty="0"/>
              <a:t>I often say you need the </a:t>
            </a:r>
            <a:r>
              <a:rPr lang="en-US" sz="1800" dirty="0"/>
              <a:t>Right Donor, for the Right Purpose, asking the Right Amount, by the Right Solicitor, at the Right Time </a:t>
            </a:r>
            <a:endParaRPr lang="en-US" sz="1800" b="1" dirty="0"/>
          </a:p>
          <a:p>
            <a:pPr marL="181240" indent="-181240">
              <a:spcAft>
                <a:spcPts val="1200"/>
              </a:spcAft>
              <a:buFont typeface="Arial" panose="020B0604020202020204" pitchFamily="34" charset="0"/>
              <a:buChar char="•"/>
            </a:pPr>
            <a:r>
              <a:rPr lang="en-US" sz="1800" u="sng" dirty="0"/>
              <a:t>Only ask for the gift when donors are ready</a:t>
            </a:r>
            <a:r>
              <a:rPr lang="en-US" sz="1800" dirty="0"/>
              <a:t>! – not when your budget needs it or your quarterly or annual goals push you.</a:t>
            </a:r>
          </a:p>
          <a:p>
            <a:pPr marL="181240" indent="-181240">
              <a:spcAft>
                <a:spcPts val="1200"/>
              </a:spcAft>
              <a:buFont typeface="Arial" panose="020B0604020202020204" pitchFamily="34" charset="0"/>
              <a:buChar char="•"/>
            </a:pPr>
            <a:endParaRPr lang="en-US" sz="1800" dirty="0"/>
          </a:p>
          <a:p>
            <a:pPr marL="181240" marR="0" lvl="0" indent="-18124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1800" dirty="0"/>
              <a:t>Always align your prospects values with your institutional values!</a:t>
            </a:r>
          </a:p>
          <a:p>
            <a:pPr marL="181240" indent="-181240">
              <a:spcAft>
                <a:spcPts val="1200"/>
              </a:spcAft>
              <a:buFont typeface="Arial" panose="020B0604020202020204" pitchFamily="34" charset="0"/>
              <a:buChar char="•"/>
            </a:pPr>
            <a:endParaRPr lang="en-US" sz="1800" dirty="0"/>
          </a:p>
          <a:p>
            <a:endParaRPr lang="en-US" dirty="0"/>
          </a:p>
        </p:txBody>
      </p:sp>
      <p:sp>
        <p:nvSpPr>
          <p:cNvPr id="4" name="Slide Number Placeholder 3"/>
          <p:cNvSpPr>
            <a:spLocks noGrp="1"/>
          </p:cNvSpPr>
          <p:nvPr>
            <p:ph type="sldNum" sz="quarter" idx="5"/>
          </p:nvPr>
        </p:nvSpPr>
        <p:spPr/>
        <p:txBody>
          <a:bodyPr/>
          <a:lstStyle/>
          <a:p>
            <a:fld id="{32674CE4-FBD8-4481-AEFB-CA53E599A745}" type="slidenum">
              <a:rPr lang="en-US" smtClean="0"/>
              <a:t>17</a:t>
            </a:fld>
            <a:endParaRPr lang="en-US" dirty="0"/>
          </a:p>
        </p:txBody>
      </p:sp>
    </p:spTree>
    <p:extLst>
      <p:ext uri="{BB962C8B-B14F-4D97-AF65-F5344CB8AC3E}">
        <p14:creationId xmlns:p14="http://schemas.microsoft.com/office/powerpoint/2010/main" val="18335543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8750" y="0"/>
            <a:ext cx="4643438" cy="2611438"/>
          </a:xfrm>
        </p:spPr>
      </p:sp>
      <p:sp>
        <p:nvSpPr>
          <p:cNvPr id="3" name="Notes Placeholder 2"/>
          <p:cNvSpPr>
            <a:spLocks noGrp="1"/>
          </p:cNvSpPr>
          <p:nvPr>
            <p:ph type="body" idx="1"/>
          </p:nvPr>
        </p:nvSpPr>
        <p:spPr>
          <a:xfrm>
            <a:off x="139055" y="2593639"/>
            <a:ext cx="7223886" cy="6721811"/>
          </a:xfrm>
        </p:spPr>
        <p:txBody>
          <a:bodyPr/>
          <a:lstStyle/>
          <a:p>
            <a:pPr marL="241653" indent="-241653">
              <a:buAutoNum type="alphaUcPeriod"/>
            </a:pPr>
            <a:r>
              <a:rPr lang="en-US" sz="1600" b="1" dirty="0">
                <a:solidFill>
                  <a:srgbClr val="000014"/>
                </a:solidFill>
              </a:rPr>
              <a:t>The fundraising plan. </a:t>
            </a:r>
          </a:p>
          <a:p>
            <a:pPr marL="241653" indent="-241653">
              <a:buFont typeface="Arial" panose="020B0604020202020204" pitchFamily="34" charset="0"/>
              <a:buChar char="•"/>
            </a:pPr>
            <a:r>
              <a:rPr lang="en-US" sz="1600" dirty="0"/>
              <a:t>To be successful, your plan must be framed in relationships vs. transactions.</a:t>
            </a:r>
          </a:p>
          <a:p>
            <a:r>
              <a:rPr lang="en-US" sz="1600" b="1" dirty="0"/>
              <a:t>There are 3 simple rules for good metrics:  Is your plan (1) meaningful, (2) measurable, and (3) actionable? </a:t>
            </a:r>
            <a:r>
              <a:rPr lang="en-US" sz="1600" dirty="0"/>
              <a:t>That means having a plan in place for asking, thanking, and interacting with donors in ways that solidify their support over time.  Developing a fundraising plan with metrics will help you maximize donor retention and increase the lifetime value of each donor.  </a:t>
            </a:r>
            <a:endParaRPr lang="en-US" sz="1600" b="1" dirty="0"/>
          </a:p>
          <a:p>
            <a:endParaRPr lang="en-US" sz="1600" dirty="0"/>
          </a:p>
          <a:p>
            <a:pPr marL="0" lvl="1"/>
            <a:r>
              <a:rPr lang="en-US" sz="1600" b="1" dirty="0">
                <a:solidFill>
                  <a:srgbClr val="000014"/>
                </a:solidFill>
              </a:rPr>
              <a:t>B.  The Ask. </a:t>
            </a:r>
            <a:r>
              <a:rPr lang="en-US" sz="1600" dirty="0"/>
              <a:t>Before you make an ask, you must first answer these questions on behalf of the donor.  </a:t>
            </a:r>
          </a:p>
          <a:p>
            <a:pPr marL="0" lvl="1"/>
            <a:r>
              <a:rPr lang="en-US" sz="1600" b="1" dirty="0"/>
              <a:t>* Why are you asking me to give?   *What impact will my gift have?    *Why now?  </a:t>
            </a:r>
          </a:p>
          <a:p>
            <a:pPr marL="0" lvl="1"/>
            <a:r>
              <a:rPr lang="en-US" sz="1600" dirty="0"/>
              <a:t>Once you are able to do this, you take your ask from a transaction to a relationship.  No matter how you make the ask, it must be delivered with emotion. With Direct Mail, emotion is the “stamp” of an appeal letter.</a:t>
            </a:r>
            <a:r>
              <a:rPr lang="en-US" sz="1600" b="1" dirty="0"/>
              <a:t> </a:t>
            </a:r>
            <a:r>
              <a:rPr lang="en-US" sz="1600" dirty="0"/>
              <a:t>With a Personal Ask, the emotion is in the narrative stories I talked about in my previous slide about building a Case for Support.  The Emotion lies in the mission driven donor stories and testimonials about others who have made gifts.  How these gifts stimulate and sustain other giving. On website, “Why I Give”, “Why I Volunteer”, “Why I Mentor”, etc.</a:t>
            </a:r>
            <a:endParaRPr lang="en-US" sz="1600" i="1" dirty="0"/>
          </a:p>
          <a:p>
            <a:pPr marL="0" lvl="1"/>
            <a:endParaRPr lang="en-US" sz="1600" dirty="0"/>
          </a:p>
          <a:p>
            <a:pPr marL="342900" lvl="1" indent="-342900">
              <a:buAutoNum type="alphaUcPeriod" startAt="3"/>
            </a:pPr>
            <a:r>
              <a:rPr lang="en-US" sz="1600" b="1" dirty="0">
                <a:solidFill>
                  <a:srgbClr val="000014"/>
                </a:solidFill>
              </a:rPr>
              <a:t>The Focus </a:t>
            </a:r>
            <a:r>
              <a:rPr lang="en-US" sz="1600" dirty="0"/>
              <a:t>Most fundraisers cannot answer those questions for all donors, yet most fundraisers can answer it for their top tier donors—oftentimes their top 20%.  </a:t>
            </a:r>
            <a:r>
              <a:rPr lang="en-US" sz="1600" b="1" dirty="0">
                <a:highlight>
                  <a:srgbClr val="FFFF00"/>
                </a:highlight>
              </a:rPr>
              <a:t>(Poll) Is everyone familiar with the 80/20 rule? (Pause</a:t>
            </a:r>
            <a:r>
              <a:rPr lang="en-US" sz="1600" dirty="0">
                <a:solidFill>
                  <a:srgbClr val="800000"/>
                </a:solidFill>
                <a:highlight>
                  <a:srgbClr val="FFFF00"/>
                </a:highlight>
              </a:rPr>
              <a:t>)</a:t>
            </a:r>
            <a:r>
              <a:rPr lang="en-US" sz="1600" dirty="0">
                <a:solidFill>
                  <a:srgbClr val="800000"/>
                </a:solidFill>
              </a:rPr>
              <a:t> </a:t>
            </a:r>
            <a:r>
              <a:rPr lang="en-US" sz="1600" dirty="0"/>
              <a:t>In 1906, Italian economist Vilfredo Pareto created a mathematical formula to describe the unequal distribution of wealth in his country, observing that twenty percent of the people owned eighty percent of the wealth. The Pareto principle (also known as the 80–20 rule, states that, for many events, roughly 80% of the effects come from 20% of the causes.  In fundraising, it translates to:</a:t>
            </a:r>
          </a:p>
          <a:p>
            <a:pPr marL="342900" lvl="1" indent="-342900">
              <a:buAutoNum type="alphaUcPeriod" startAt="3"/>
            </a:pPr>
            <a:endParaRPr lang="en-US" sz="1600" dirty="0"/>
          </a:p>
          <a:p>
            <a:pPr marL="0" lvl="1"/>
            <a:endParaRPr lang="en-US" sz="1600" dirty="0"/>
          </a:p>
          <a:p>
            <a:pPr marL="184675" indent="-184675">
              <a:buFont typeface="Arial" panose="020B0604020202020204" pitchFamily="34" charset="0"/>
              <a:buChar char="•"/>
            </a:pPr>
            <a:r>
              <a:rPr lang="en-US" sz="1600" dirty="0"/>
              <a:t>80% of the funding comes from 20% percent of our donors</a:t>
            </a:r>
          </a:p>
          <a:p>
            <a:pPr marL="184675" indent="-184675">
              <a:buFont typeface="Arial" panose="020B0604020202020204" pitchFamily="34" charset="0"/>
              <a:buChar char="•"/>
            </a:pPr>
            <a:r>
              <a:rPr lang="en-US" sz="1600" dirty="0"/>
              <a:t>80% of our total volunteer hours comes from 20% of our volunteers</a:t>
            </a:r>
          </a:p>
          <a:p>
            <a:pPr marL="184675" indent="-184675">
              <a:buFont typeface="Arial" panose="020B0604020202020204" pitchFamily="34" charset="0"/>
              <a:buChar char="•"/>
            </a:pPr>
            <a:r>
              <a:rPr lang="en-US" sz="1600" dirty="0"/>
              <a:t>80% of our corporate sponsorships come from 20% of our industry/business relationships</a:t>
            </a:r>
          </a:p>
          <a:p>
            <a:pPr marL="184675" indent="-184675">
              <a:buFont typeface="Arial" panose="020B0604020202020204" pitchFamily="34" charset="0"/>
              <a:buChar char="•"/>
            </a:pPr>
            <a:r>
              <a:rPr lang="en-US" sz="1600" dirty="0"/>
              <a:t>80% of our results comes from 20% of our time and effort</a:t>
            </a:r>
          </a:p>
          <a:p>
            <a:endParaRPr lang="en-US" sz="1600" dirty="0"/>
          </a:p>
          <a:p>
            <a:r>
              <a:rPr lang="en-US" sz="1600" b="1" dirty="0"/>
              <a:t>The list can be endless and to varying degrees of course, but I like to focus on the last point the most; 80% of our results comes from 20% of our time and effort.  </a:t>
            </a:r>
          </a:p>
          <a:p>
            <a:endParaRPr lang="en-US" sz="1600" b="1" u="sng" dirty="0"/>
          </a:p>
          <a:p>
            <a:r>
              <a:rPr lang="en-US" sz="1600" b="1" u="sng" dirty="0"/>
              <a:t>This leaves us with the sobering result of 80% of our efforts only leading to 20% of our results- which is not smart business. </a:t>
            </a:r>
            <a:r>
              <a:rPr lang="en-US" sz="1600" dirty="0"/>
              <a:t> Fundraising professionals spend an enormous amount of time planning events, getting auction items, writing grants, researching potential donors, updating multiple social media sites, and recruiting volunteers; we may not however taking the time to evaluate these strategies for effectiveness and desired outcomes.  </a:t>
            </a:r>
          </a:p>
          <a:p>
            <a:endParaRPr lang="en-US" sz="1600" b="1" dirty="0"/>
          </a:p>
          <a:p>
            <a:r>
              <a:rPr lang="en-US" sz="1600" b="1" dirty="0"/>
              <a:t>Therefore we must keep the focus on building strategic relationships (next slide)</a:t>
            </a:r>
            <a:endParaRPr lang="en-US" sz="1600" dirty="0"/>
          </a:p>
        </p:txBody>
      </p:sp>
      <p:sp>
        <p:nvSpPr>
          <p:cNvPr id="4" name="Slide Number Placeholder 3"/>
          <p:cNvSpPr>
            <a:spLocks noGrp="1"/>
          </p:cNvSpPr>
          <p:nvPr>
            <p:ph type="sldNum" sz="quarter" idx="10"/>
          </p:nvPr>
        </p:nvSpPr>
        <p:spPr/>
        <p:txBody>
          <a:bodyPr/>
          <a:lstStyle/>
          <a:p>
            <a:fld id="{E25BADBE-3AD4-0243-AF31-A5B836E6E5A9}" type="slidenum">
              <a:rPr lang="en-US" smtClean="0"/>
              <a:t>18</a:t>
            </a:fld>
            <a:endParaRPr lang="en-US" dirty="0"/>
          </a:p>
        </p:txBody>
      </p:sp>
    </p:spTree>
    <p:extLst>
      <p:ext uri="{BB962C8B-B14F-4D97-AF65-F5344CB8AC3E}">
        <p14:creationId xmlns:p14="http://schemas.microsoft.com/office/powerpoint/2010/main" val="3939496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28650" y="195263"/>
            <a:ext cx="6122988" cy="3444875"/>
          </a:xfrm>
        </p:spPr>
      </p:sp>
      <p:sp>
        <p:nvSpPr>
          <p:cNvPr id="3" name="Notes Placeholder 2"/>
          <p:cNvSpPr>
            <a:spLocks noGrp="1"/>
          </p:cNvSpPr>
          <p:nvPr>
            <p:ph type="body" idx="1"/>
          </p:nvPr>
        </p:nvSpPr>
        <p:spPr>
          <a:xfrm>
            <a:off x="219884" y="3640139"/>
            <a:ext cx="7093623" cy="5595302"/>
          </a:xfrm>
        </p:spPr>
        <p:txBody>
          <a:bodyPr/>
          <a:lstStyle/>
          <a:p>
            <a:r>
              <a:rPr lang="en-US" sz="1600" b="1" dirty="0"/>
              <a:t>The Rule of 3 Principle </a:t>
            </a:r>
            <a:r>
              <a:rPr lang="en-US" sz="1600" dirty="0"/>
              <a:t>suggests that things come easier and info is more likely to be consumed in 3’s.  </a:t>
            </a:r>
          </a:p>
          <a:p>
            <a:pPr marL="184675" indent="-184675">
              <a:buFontTx/>
              <a:buChar char="-"/>
            </a:pPr>
            <a:r>
              <a:rPr lang="en-US" sz="1600" dirty="0"/>
              <a:t>Nike’s “Just Do It”	   - Ready! Set! Go!   	</a:t>
            </a:r>
          </a:p>
          <a:p>
            <a:pPr marL="0" indent="0">
              <a:buFontTx/>
              <a:buNone/>
            </a:pPr>
            <a:endParaRPr lang="en-US" sz="1600" dirty="0"/>
          </a:p>
          <a:p>
            <a:pPr marL="0" indent="0">
              <a:buFontTx/>
              <a:buNone/>
            </a:pPr>
            <a:r>
              <a:rPr lang="en-US" sz="1600" dirty="0"/>
              <a:t>Keep the math simple! Can you have 3 visits a day, 3 days a week, 3 weeks  a month?  That would be 324 visits in a year.  How many did you have last year?  I would be willing to bet you’ll get more gifts and build better relationships the more visits you have.</a:t>
            </a:r>
          </a:p>
          <a:p>
            <a:pPr marL="0" indent="0">
              <a:buFontTx/>
              <a:buNone/>
            </a:pPr>
            <a:endParaRPr lang="en-US" sz="1600" dirty="0"/>
          </a:p>
          <a:p>
            <a:r>
              <a:rPr lang="en-US" sz="1600" b="1" dirty="0"/>
              <a:t>Always be working on your best 3 prospects.  </a:t>
            </a:r>
          </a:p>
          <a:p>
            <a:r>
              <a:rPr lang="en-US" sz="1600" b="1" dirty="0"/>
              <a:t>Determine 3 critically-important funding initiatives, commit them to memory and be well versed.</a:t>
            </a:r>
          </a:p>
          <a:p>
            <a:endParaRPr lang="en-US" sz="1600" dirty="0"/>
          </a:p>
          <a:p>
            <a:pPr defTabSz="966612">
              <a:defRPr/>
            </a:pPr>
            <a:r>
              <a:rPr lang="en-US" sz="1600" b="1" dirty="0">
                <a:solidFill>
                  <a:srgbClr val="C00000"/>
                </a:solidFill>
              </a:rPr>
              <a:t>3 visits! -- </a:t>
            </a:r>
            <a:r>
              <a:rPr lang="en-US" sz="1600" b="1" dirty="0"/>
              <a:t>Maximize the Relationship at </a:t>
            </a:r>
            <a:r>
              <a:rPr lang="en-US" sz="1600" b="1" i="1" dirty="0"/>
              <a:t>Any</a:t>
            </a:r>
            <a:r>
              <a:rPr lang="en-US" sz="1600" b="1" dirty="0"/>
              <a:t> Given Moment</a:t>
            </a:r>
          </a:p>
          <a:p>
            <a:r>
              <a:rPr lang="en-US" sz="1600" dirty="0"/>
              <a:t>So Visit with your donors. A phone call is not a visit.  An email is not a visit.  Also being in the presence of a prospect without any attempt to maximize the relationship at this given moment is not a visit.  A visit is a structured one-on-one that includes discovery, dialogue around the 3 priority initiatives -- Vision/Program/Story -- with some progress toward a relationship goal.  Think about how effective we can be with this focus, rather than just trying to have “points of contact.”</a:t>
            </a:r>
          </a:p>
          <a:p>
            <a:endParaRPr lang="en-US" sz="1600" dirty="0"/>
          </a:p>
          <a:p>
            <a:r>
              <a:rPr lang="en-US" sz="1600" u="sng" dirty="0"/>
              <a:t>LISTEN! </a:t>
            </a:r>
            <a:r>
              <a:rPr lang="en-US" sz="1600" b="1" dirty="0"/>
              <a:t>Apply first date principles to your meetings with a donor or prospect…​</a:t>
            </a:r>
          </a:p>
          <a:p>
            <a:pPr fontAlgn="base"/>
            <a:r>
              <a:rPr lang="en-US" sz="1600" b="1" dirty="0"/>
              <a:t>Be curious. ​ Be aware. ​Listen! Make a connection. ​Follow up.</a:t>
            </a:r>
          </a:p>
          <a:p>
            <a:pPr marL="845786" lvl="1" indent="-362480">
              <a:buFont typeface="Arial" panose="020B0604020202020204" pitchFamily="34" charset="0"/>
              <a:buChar char="•"/>
            </a:pPr>
            <a:r>
              <a:rPr lang="en-US" sz="1600" dirty="0"/>
              <a:t>outline of the various activities to communicate with stakeholders</a:t>
            </a:r>
          </a:p>
          <a:p>
            <a:pPr marL="845786" lvl="1" indent="-362480">
              <a:buFont typeface="Arial" panose="020B0604020202020204" pitchFamily="34" charset="0"/>
              <a:buChar char="•"/>
            </a:pPr>
            <a:r>
              <a:rPr lang="en-US" sz="1600" dirty="0"/>
              <a:t>activities to manage their expectations/keep engaged with projects</a:t>
            </a:r>
          </a:p>
          <a:p>
            <a:pPr marL="845786" lvl="1" indent="-362480">
              <a:buFont typeface="Arial" panose="020B0604020202020204" pitchFamily="34" charset="0"/>
              <a:buChar char="•"/>
            </a:pPr>
            <a:r>
              <a:rPr lang="en-US" sz="1600" b="1" i="1" dirty="0"/>
              <a:t>Focus lets you steward deeply, not thinly; Ministry is about presence!</a:t>
            </a:r>
          </a:p>
          <a:p>
            <a:endParaRPr lang="en-US" dirty="0"/>
          </a:p>
        </p:txBody>
      </p:sp>
      <p:sp>
        <p:nvSpPr>
          <p:cNvPr id="4" name="Slide Number Placeholder 3"/>
          <p:cNvSpPr>
            <a:spLocks noGrp="1"/>
          </p:cNvSpPr>
          <p:nvPr>
            <p:ph type="sldNum" sz="quarter" idx="10"/>
          </p:nvPr>
        </p:nvSpPr>
        <p:spPr/>
        <p:txBody>
          <a:bodyPr/>
          <a:lstStyle/>
          <a:p>
            <a:fld id="{E25BADBE-3AD4-0243-AF31-A5B836E6E5A9}" type="slidenum">
              <a:rPr lang="en-US" smtClean="0"/>
              <a:t>19</a:t>
            </a:fld>
            <a:endParaRPr lang="en-US" dirty="0"/>
          </a:p>
        </p:txBody>
      </p:sp>
    </p:spTree>
    <p:extLst>
      <p:ext uri="{BB962C8B-B14F-4D97-AF65-F5344CB8AC3E}">
        <p14:creationId xmlns:p14="http://schemas.microsoft.com/office/powerpoint/2010/main" val="3245323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5513" y="492125"/>
            <a:ext cx="5759450" cy="3240088"/>
          </a:xfrm>
        </p:spPr>
      </p:sp>
      <p:sp>
        <p:nvSpPr>
          <p:cNvPr id="3" name="Notes Placeholder 2"/>
          <p:cNvSpPr>
            <a:spLocks noGrp="1"/>
          </p:cNvSpPr>
          <p:nvPr>
            <p:ph type="body" idx="1"/>
          </p:nvPr>
        </p:nvSpPr>
        <p:spPr>
          <a:xfrm>
            <a:off x="268605" y="3731895"/>
            <a:ext cx="6777990" cy="5000625"/>
          </a:xfrm>
        </p:spPr>
        <p:txBody>
          <a:bodyPr/>
          <a:lstStyle/>
          <a:p>
            <a:pPr marL="37087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400" b="1" dirty="0"/>
              <a:t>“Lord Jesus, we thank You for the gift of this day and for the work set before us. Help us to walk in Your ways with humility and love. Keep us faithful in serving one another, and may our lives bring glory to God. </a:t>
            </a:r>
            <a:r>
              <a:rPr lang="en-US" sz="1400" b="1"/>
              <a:t>Amen.”</a:t>
            </a:r>
          </a:p>
          <a:p>
            <a:pPr marL="370870" indent="0">
              <a:spcAft>
                <a:spcPts val="600"/>
              </a:spcAft>
              <a:buFont typeface="Arial" panose="020B0604020202020204" pitchFamily="34" charset="0"/>
              <a:buNone/>
            </a:pPr>
            <a:endParaRPr lang="en-US" sz="1400"/>
          </a:p>
          <a:p>
            <a:pPr marL="370870" indent="0">
              <a:spcAft>
                <a:spcPts val="600"/>
              </a:spcAft>
              <a:buFont typeface="Arial" panose="020B0604020202020204" pitchFamily="34" charset="0"/>
              <a:buNone/>
            </a:pPr>
            <a:r>
              <a:rPr lang="en-US" sz="1400" dirty="0"/>
              <a:t>Fund Development Executive and Consultant with over 25+ years of experience.</a:t>
            </a:r>
          </a:p>
          <a:p>
            <a:pPr marL="661190" indent="-290320">
              <a:spcAft>
                <a:spcPts val="600"/>
              </a:spcAft>
              <a:buFont typeface="Arial" panose="020B0604020202020204" pitchFamily="34" charset="0"/>
              <a:buChar char="•"/>
            </a:pPr>
            <a:r>
              <a:rPr lang="en-US" sz="1400" dirty="0"/>
              <a:t>Founder &amp; Principal of Jacobson Group Consulting</a:t>
            </a:r>
          </a:p>
          <a:p>
            <a:pPr marL="661190" indent="-290320" defTabSz="966612">
              <a:spcAft>
                <a:spcPts val="600"/>
              </a:spcAft>
              <a:buFont typeface="Arial" panose="020B0604020202020204" pitchFamily="34" charset="0"/>
              <a:buChar char="•"/>
              <a:defRPr/>
            </a:pPr>
            <a:r>
              <a:rPr lang="en-US" sz="1400" dirty="0"/>
              <a:t>Keynote and plenary speaker on strategic marketing, nonprofit management, and fundraising topics</a:t>
            </a:r>
          </a:p>
          <a:p>
            <a:pPr marL="661190" indent="-290320">
              <a:spcAft>
                <a:spcPts val="600"/>
              </a:spcAft>
              <a:buFont typeface="Arial" panose="020B0604020202020204" pitchFamily="34" charset="0"/>
              <a:buChar char="•"/>
            </a:pPr>
            <a:r>
              <a:rPr lang="en-US" sz="1400" dirty="0"/>
              <a:t>Accomplished fundraiser with a track record of securing seven-figure gifts </a:t>
            </a:r>
          </a:p>
          <a:p>
            <a:pPr marL="661190" indent="-290320">
              <a:spcAft>
                <a:spcPts val="600"/>
              </a:spcAft>
              <a:buFont typeface="Arial" panose="020B0604020202020204" pitchFamily="34" charset="0"/>
              <a:buChar char="•"/>
            </a:pPr>
            <a:r>
              <a:rPr lang="en-US" sz="1400" dirty="0"/>
              <a:t>Niche in helping nonprofits with limited resources make an extensive impact</a:t>
            </a:r>
          </a:p>
          <a:p>
            <a:pPr marL="661190" indent="-290320">
              <a:spcAft>
                <a:spcPts val="600"/>
              </a:spcAft>
              <a:buFont typeface="Arial" panose="020B0604020202020204" pitchFamily="34" charset="0"/>
              <a:buChar char="•"/>
            </a:pPr>
            <a:r>
              <a:rPr lang="en-US" sz="1400" dirty="0"/>
              <a:t>Decades of board level leadership with AFP (Association of Fundraising Professionals)</a:t>
            </a:r>
          </a:p>
          <a:p>
            <a:pPr marL="661190" indent="-290320">
              <a:spcAft>
                <a:spcPts val="600"/>
              </a:spcAft>
              <a:buFont typeface="Arial" panose="020B0604020202020204" pitchFamily="34" charset="0"/>
              <a:buChar char="•"/>
            </a:pPr>
            <a:r>
              <a:rPr lang="en-US" sz="1400" dirty="0"/>
              <a:t>University of Notre Dame, Mendoza College of Business, Certificate in Executive Management and Yellow Belt Lean Six Sigma; Arcadia University, M.A. English; King's College, B.A. English</a:t>
            </a:r>
          </a:p>
        </p:txBody>
      </p:sp>
      <p:sp>
        <p:nvSpPr>
          <p:cNvPr id="4" name="Slide Number Placeholder 3"/>
          <p:cNvSpPr>
            <a:spLocks noGrp="1"/>
          </p:cNvSpPr>
          <p:nvPr>
            <p:ph type="sldNum" sz="quarter" idx="10"/>
          </p:nvPr>
        </p:nvSpPr>
        <p:spPr/>
        <p:txBody>
          <a:bodyPr/>
          <a:lstStyle/>
          <a:p>
            <a:fld id="{CF2FD335-6D8E-486A-8F5F-DFC7325903FF}" type="slidenum">
              <a:rPr lang="en-US" smtClean="0"/>
              <a:t>2</a:t>
            </a:fld>
            <a:endParaRPr lang="en-US" dirty="0"/>
          </a:p>
        </p:txBody>
      </p:sp>
    </p:spTree>
    <p:extLst>
      <p:ext uri="{BB962C8B-B14F-4D97-AF65-F5344CB8AC3E}">
        <p14:creationId xmlns:p14="http://schemas.microsoft.com/office/powerpoint/2010/main" val="1188670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5850" y="106363"/>
            <a:ext cx="5503863" cy="3095625"/>
          </a:xfrm>
        </p:spPr>
      </p:sp>
      <p:sp>
        <p:nvSpPr>
          <p:cNvPr id="3" name="Notes Placeholder 2"/>
          <p:cNvSpPr>
            <a:spLocks noGrp="1"/>
          </p:cNvSpPr>
          <p:nvPr>
            <p:ph type="body" idx="1"/>
          </p:nvPr>
        </p:nvSpPr>
        <p:spPr>
          <a:xfrm>
            <a:off x="145925" y="3201988"/>
            <a:ext cx="6917815" cy="6215224"/>
          </a:xfrm>
        </p:spPr>
        <p:txBody>
          <a:bodyPr/>
          <a:lstStyle/>
          <a:p>
            <a:pPr marL="241653" indent="-241653" defTabSz="966612">
              <a:buFontTx/>
              <a:buAutoNum type="alphaUcPeriod"/>
              <a:defRPr/>
            </a:pPr>
            <a:r>
              <a:rPr lang="en-US" sz="1600" b="1" dirty="0">
                <a:solidFill>
                  <a:srgbClr val="C00000"/>
                </a:solidFill>
                <a:latin typeface="+mj-lt"/>
              </a:rPr>
              <a:t>Hope is not a strategy</a:t>
            </a:r>
            <a:r>
              <a:rPr lang="en-US" sz="1600" b="1" dirty="0">
                <a:latin typeface="+mj-lt"/>
              </a:rPr>
              <a:t>. </a:t>
            </a:r>
            <a:r>
              <a:rPr lang="en-US" sz="1600" dirty="0">
                <a:latin typeface="+mj-lt"/>
              </a:rPr>
              <a:t>I hope we make budget. I hope he calls me back. I hope we meet goal. I hope she says “yes.” Strategies are specific, action-oriented methods to achieve a goal.  It is your action plan.</a:t>
            </a:r>
          </a:p>
          <a:p>
            <a:pPr defTabSz="966612">
              <a:defRPr/>
            </a:pPr>
            <a:endParaRPr lang="en-US" sz="1600" dirty="0">
              <a:latin typeface="+mj-lt"/>
            </a:endParaRPr>
          </a:p>
          <a:p>
            <a:r>
              <a:rPr lang="en-US" sz="1600" b="1" dirty="0">
                <a:latin typeface="+mj-lt"/>
              </a:rPr>
              <a:t>Benjamin Franklin said if you “fail to plan, plan to fail.” </a:t>
            </a:r>
            <a:r>
              <a:rPr lang="en-US" sz="1600" dirty="0">
                <a:latin typeface="+mj-lt"/>
              </a:rPr>
              <a:t>People rarely succeed accidently. You won’t accidently accomplish fundraising activities. You need to map out your plan.  </a:t>
            </a:r>
            <a:r>
              <a:rPr lang="en-US" sz="1600" dirty="0">
                <a:highlight>
                  <a:srgbClr val="00FFFF"/>
                </a:highlight>
                <a:latin typeface="+mj-lt"/>
              </a:rPr>
              <a:t>*Let’s go back in time to Pre-Navigation days.  </a:t>
            </a:r>
            <a:r>
              <a:rPr lang="en-US" sz="1600" b="1" dirty="0">
                <a:highlight>
                  <a:srgbClr val="00FFFF"/>
                </a:highlight>
                <a:latin typeface="+mj-lt"/>
              </a:rPr>
              <a:t>If you were driving from Chicago, IL to Lancaster, PA what would you do?  Even Chicago native Clark Griswold had a “plan.”  </a:t>
            </a:r>
            <a:r>
              <a:rPr lang="en-US" sz="1600" b="1" dirty="0">
                <a:highlight>
                  <a:srgbClr val="FFFF00"/>
                </a:highlight>
                <a:latin typeface="+mj-lt"/>
              </a:rPr>
              <a:t>(</a:t>
            </a:r>
            <a:r>
              <a:rPr lang="en-US" sz="1600" b="1" i="1" dirty="0">
                <a:highlight>
                  <a:srgbClr val="FFFF00"/>
                </a:highlight>
                <a:latin typeface="+mj-lt"/>
              </a:rPr>
              <a:t>Cue movie)</a:t>
            </a:r>
          </a:p>
          <a:p>
            <a:endParaRPr lang="en-US" sz="1600" dirty="0">
              <a:latin typeface="+mj-lt"/>
            </a:endParaRPr>
          </a:p>
          <a:p>
            <a:r>
              <a:rPr lang="en-US" sz="1600" i="1" u="sng" dirty="0">
                <a:latin typeface="+mj-lt"/>
              </a:rPr>
              <a:t>So maybe it wasn’t the best, most effective plan but he ultimately accomplished his goal; and this Chicagoan made her way here </a:t>
            </a:r>
            <a:r>
              <a:rPr lang="en-US" sz="1600" i="1" u="sng" dirty="0">
                <a:latin typeface="+mj-lt"/>
                <a:sym typeface="Wingdings" panose="05000000000000000000" pitchFamily="2" charset="2"/>
              </a:rPr>
              <a:t></a:t>
            </a:r>
            <a:endParaRPr lang="en-US" sz="1600" i="1" u="sng" dirty="0">
              <a:latin typeface="+mj-lt"/>
            </a:endParaRPr>
          </a:p>
          <a:p>
            <a:endParaRPr lang="en-US" sz="1600" u="sng" dirty="0">
              <a:latin typeface="+mj-lt"/>
            </a:endParaRPr>
          </a:p>
          <a:p>
            <a:pPr defTabSz="966612">
              <a:defRPr/>
            </a:pPr>
            <a:r>
              <a:rPr lang="en-US" sz="1600" b="1" dirty="0">
                <a:latin typeface="+mj-lt"/>
              </a:rPr>
              <a:t>Can you determine what are the critical elements to reaching your goal? </a:t>
            </a:r>
            <a:r>
              <a:rPr lang="en-US" sz="1600" dirty="0">
                <a:latin typeface="+mj-lt"/>
              </a:rPr>
              <a:t>Is it “we will implement a planned giving program…”  If yes, then what are the ACTION Plans…”Meet with the Development Committee chair on Sept 15”; “Design a brochure by Oct 31</a:t>
            </a:r>
            <a:r>
              <a:rPr lang="en-US" sz="1600" baseline="30000" dirty="0">
                <a:latin typeface="+mj-lt"/>
              </a:rPr>
              <a:t>st</a:t>
            </a:r>
            <a:r>
              <a:rPr lang="en-US" sz="1600" dirty="0">
                <a:latin typeface="+mj-lt"/>
              </a:rPr>
              <a:t>”; “Identify a list of potential prospects from our donor database by Nov 15. Main PG brochure by Nov 30”  These ACTIONS that can be put in a calendar and measured for accomplishment.</a:t>
            </a:r>
          </a:p>
          <a:p>
            <a:r>
              <a:rPr lang="en-US" sz="1600" dirty="0">
                <a:latin typeface="+mj-lt"/>
              </a:rPr>
              <a:t> </a:t>
            </a:r>
          </a:p>
          <a:p>
            <a:r>
              <a:rPr lang="en-US" sz="1600" b="1" dirty="0">
                <a:latin typeface="+mj-lt"/>
              </a:rPr>
              <a:t>NEWTON’S FIRST LAW OF MOTION: “An object at rest stays at rest, an object in motion stays in motion with the same speed and direction unless acted upon by an unbalanced force.”  </a:t>
            </a:r>
            <a:r>
              <a:rPr lang="en-US" sz="1600" dirty="0">
                <a:latin typeface="+mj-lt"/>
              </a:rPr>
              <a:t>What unbalanced forces keep you from staying – or even getting – in motion? </a:t>
            </a:r>
            <a:r>
              <a:rPr lang="en-US" sz="1600" i="1" dirty="0">
                <a:latin typeface="+mj-lt"/>
              </a:rPr>
              <a:t>Faith-lens: </a:t>
            </a:r>
            <a:r>
              <a:rPr lang="en-US" sz="1600" i="1" dirty="0"/>
              <a:t>Hope without action isn’t stewardship.</a:t>
            </a:r>
            <a:endParaRPr lang="en-US" sz="1600" i="1" dirty="0">
              <a:latin typeface="+mj-lt"/>
            </a:endParaRPr>
          </a:p>
          <a:p>
            <a:endParaRPr lang="en-US" sz="1600" dirty="0">
              <a:solidFill>
                <a:srgbClr val="C00000"/>
              </a:solidFill>
              <a:latin typeface="+mj-lt"/>
            </a:endParaRPr>
          </a:p>
          <a:p>
            <a:pPr defTabSz="966612">
              <a:defRPr/>
            </a:pPr>
            <a:r>
              <a:rPr lang="en-US" sz="1600" b="1" dirty="0">
                <a:solidFill>
                  <a:srgbClr val="C00000"/>
                </a:solidFill>
                <a:latin typeface="+mj-lt"/>
              </a:rPr>
              <a:t>B</a:t>
            </a:r>
            <a:r>
              <a:rPr lang="en-US" sz="1600" dirty="0">
                <a:solidFill>
                  <a:srgbClr val="C00000"/>
                </a:solidFill>
                <a:latin typeface="+mj-lt"/>
              </a:rPr>
              <a:t>.  </a:t>
            </a:r>
            <a:r>
              <a:rPr lang="en-US" sz="1600" b="1" dirty="0">
                <a:solidFill>
                  <a:srgbClr val="C00000"/>
                </a:solidFill>
                <a:latin typeface="+mj-lt"/>
              </a:rPr>
              <a:t>More visits = More Income.  </a:t>
            </a:r>
            <a:r>
              <a:rPr lang="en-US" sz="1600" dirty="0">
                <a:latin typeface="+mj-lt"/>
              </a:rPr>
              <a:t>Events are great, but get out and develop </a:t>
            </a:r>
            <a:r>
              <a:rPr lang="en-US" sz="1600" b="1" dirty="0">
                <a:latin typeface="+mj-lt"/>
              </a:rPr>
              <a:t>1 to1 relationships</a:t>
            </a:r>
            <a:r>
              <a:rPr lang="en-US" sz="1600" dirty="0">
                <a:latin typeface="+mj-lt"/>
              </a:rPr>
              <a:t>.  There is a phrase in sales “people buy from people.”  Same in fundraising. People give to people.  Make connections. Be consistent. People buy on emotion, justify with logic. The same is true for donations.</a:t>
            </a:r>
          </a:p>
          <a:p>
            <a:endParaRPr lang="en-US" sz="1600" b="1" dirty="0">
              <a:solidFill>
                <a:srgbClr val="C00000"/>
              </a:solidFill>
              <a:latin typeface="+mj-lt"/>
            </a:endParaRPr>
          </a:p>
          <a:p>
            <a:pPr marL="342900" indent="-342900">
              <a:buAutoNum type="alphaUcPeriod" startAt="3"/>
            </a:pPr>
            <a:r>
              <a:rPr lang="en-US" sz="1600" b="1" dirty="0">
                <a:solidFill>
                  <a:srgbClr val="C00000"/>
                </a:solidFill>
                <a:latin typeface="+mj-lt"/>
              </a:rPr>
              <a:t>Visit and visit often. </a:t>
            </a:r>
            <a:r>
              <a:rPr lang="en-US" sz="1600" dirty="0">
                <a:latin typeface="+mj-lt"/>
              </a:rPr>
              <a:t>The more people you visit with and the more people you ask the more will say “yes”. Why do most people give?  Because they are asked. </a:t>
            </a:r>
          </a:p>
          <a:p>
            <a:endParaRPr lang="en-US" sz="1600" dirty="0">
              <a:latin typeface="+mj-lt"/>
            </a:endParaRPr>
          </a:p>
          <a:p>
            <a:pPr algn="ctr"/>
            <a:r>
              <a:rPr lang="en-US" sz="1600" b="1" dirty="0">
                <a:latin typeface="+mj-lt"/>
              </a:rPr>
              <a:t>INVITE THEM TO GIVE. INVITE DONORS TO INVEST. INVITE THEM TO JOIN A DONOR SOCIETY.</a:t>
            </a:r>
          </a:p>
          <a:p>
            <a:pPr algn="ctr"/>
            <a:r>
              <a:rPr lang="en-US" sz="1600" i="1" dirty="0">
                <a:highlight>
                  <a:srgbClr val="00FFFF"/>
                </a:highlight>
              </a:rPr>
              <a:t>“When we invite you to make a gift, we invite you to be part of our efforts to create a better </a:t>
            </a:r>
            <a:r>
              <a:rPr lang="en-US" sz="1600" i="1" dirty="0" err="1">
                <a:highlight>
                  <a:srgbClr val="00FFFF"/>
                </a:highlight>
              </a:rPr>
              <a:t>xxxx</a:t>
            </a:r>
            <a:r>
              <a:rPr lang="en-US" sz="1600" i="1" dirty="0">
                <a:highlight>
                  <a:srgbClr val="00FFFF"/>
                </a:highlight>
              </a:rPr>
              <a:t> by </a:t>
            </a:r>
            <a:r>
              <a:rPr lang="en-US" sz="1600" i="1" dirty="0" err="1">
                <a:highlight>
                  <a:srgbClr val="00FFFF"/>
                </a:highlight>
              </a:rPr>
              <a:t>xxxxxx</a:t>
            </a:r>
            <a:r>
              <a:rPr lang="en-US" sz="1600" i="1" dirty="0">
                <a:highlight>
                  <a:srgbClr val="00FFFF"/>
                </a:highlight>
              </a:rPr>
              <a:t>”</a:t>
            </a:r>
          </a:p>
          <a:p>
            <a:endParaRPr lang="en-US" sz="1600" dirty="0">
              <a:latin typeface="+mj-lt"/>
            </a:endParaRPr>
          </a:p>
          <a:p>
            <a:r>
              <a:rPr lang="en-US" sz="1600" dirty="0">
                <a:latin typeface="+mj-lt"/>
              </a:rPr>
              <a:t>Get in the habit of being out of the office. Breakfast or coffee visits with donors are a great way to start every day. If you’re in the office, invite donors for visit with you there, give tours, etc.  </a:t>
            </a:r>
          </a:p>
          <a:p>
            <a:pPr defTabSz="966612">
              <a:defRPr/>
            </a:pPr>
            <a:endParaRPr lang="en-US" sz="1600" dirty="0">
              <a:latin typeface="+mj-lt"/>
            </a:endParaRPr>
          </a:p>
          <a:p>
            <a:pPr defTabSz="966612">
              <a:defRPr/>
            </a:pPr>
            <a:r>
              <a:rPr lang="en-US" sz="1600" b="1" dirty="0">
                <a:latin typeface="+mj-lt"/>
              </a:rPr>
              <a:t>Donor’s Parallel Journey </a:t>
            </a:r>
            <a:r>
              <a:rPr lang="en-US" sz="1600" dirty="0">
                <a:latin typeface="+mj-lt"/>
              </a:rPr>
              <a:t>with client, cause, someone/something helped by your organization</a:t>
            </a:r>
          </a:p>
          <a:p>
            <a:endParaRPr lang="en-US" sz="1100" dirty="0"/>
          </a:p>
        </p:txBody>
      </p:sp>
      <p:sp>
        <p:nvSpPr>
          <p:cNvPr id="4" name="Slide Number Placeholder 3"/>
          <p:cNvSpPr>
            <a:spLocks noGrp="1"/>
          </p:cNvSpPr>
          <p:nvPr>
            <p:ph type="sldNum" sz="quarter" idx="10"/>
          </p:nvPr>
        </p:nvSpPr>
        <p:spPr/>
        <p:txBody>
          <a:bodyPr/>
          <a:lstStyle/>
          <a:p>
            <a:fld id="{E25BADBE-3AD4-0243-AF31-A5B836E6E5A9}" type="slidenum">
              <a:rPr lang="en-US" smtClean="0"/>
              <a:t>20</a:t>
            </a:fld>
            <a:endParaRPr lang="en-US" dirty="0"/>
          </a:p>
        </p:txBody>
      </p:sp>
    </p:spTree>
    <p:extLst>
      <p:ext uri="{BB962C8B-B14F-4D97-AF65-F5344CB8AC3E}">
        <p14:creationId xmlns:p14="http://schemas.microsoft.com/office/powerpoint/2010/main" val="12252894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8975" y="133350"/>
            <a:ext cx="5937250" cy="3340100"/>
          </a:xfrm>
        </p:spPr>
      </p:sp>
      <p:sp>
        <p:nvSpPr>
          <p:cNvPr id="3" name="Notes Placeholder 2"/>
          <p:cNvSpPr>
            <a:spLocks noGrp="1"/>
          </p:cNvSpPr>
          <p:nvPr>
            <p:ph type="body" idx="1"/>
          </p:nvPr>
        </p:nvSpPr>
        <p:spPr>
          <a:xfrm>
            <a:off x="388621" y="3212324"/>
            <a:ext cx="6805930" cy="5988825"/>
          </a:xfrm>
        </p:spPr>
        <p:txBody>
          <a:bodyPr/>
          <a:lstStyle/>
          <a:p>
            <a:r>
              <a:rPr lang="en-US" sz="1400" b="1" dirty="0">
                <a:solidFill>
                  <a:srgbClr val="C00000"/>
                </a:solidFill>
              </a:rPr>
              <a:t>A.  </a:t>
            </a:r>
            <a:r>
              <a:rPr lang="en-US" sz="1400" dirty="0"/>
              <a:t>A big part of the human condition is one of not doing something unless we have to.  We know we should exercise, eat lots of vegetables and less fried, salty and sweet foods.   We know we should stop procrastinating.  </a:t>
            </a:r>
            <a:r>
              <a:rPr lang="en-US" sz="1400" b="1" dirty="0"/>
              <a:t>Knowing isn’t the problem.  It’s the doing that gets us every time.  In business it’s called the Knowing-Doing Gap.</a:t>
            </a:r>
          </a:p>
          <a:p>
            <a:pPr marL="246235" indent="-246235">
              <a:buAutoNum type="alphaUcPeriod"/>
            </a:pPr>
            <a:endParaRPr lang="en-US" sz="1400" dirty="0"/>
          </a:p>
          <a:p>
            <a:r>
              <a:rPr lang="en-US" sz="1400" b="1" dirty="0"/>
              <a:t>Inspect what you Expect</a:t>
            </a:r>
            <a:r>
              <a:rPr lang="en-US" sz="1400" dirty="0"/>
              <a:t>. NOT micromanaging.  Communicate clear expectations.   Decide what things are really important and all agree that we will ask about each.  It ensures that things get done. Weekly RAP with the VP that he or she is going to ask me if I called that donor we talked about in our previous meeting, am I likely to call the donor?  </a:t>
            </a:r>
          </a:p>
          <a:p>
            <a:endParaRPr lang="en-US" sz="1400" dirty="0"/>
          </a:p>
          <a:p>
            <a:r>
              <a:rPr lang="en-US" sz="1400" b="1" dirty="0"/>
              <a:t>Find ways to demonstrate progress</a:t>
            </a:r>
            <a:r>
              <a:rPr lang="en-US" sz="1400" dirty="0"/>
              <a:t>.  How do you know if you are reaching your goals?  Dashboards and Scorecards should be shared and visible.  The calendar is the most simple and telling dashboard.  Look at your calendar.  How many visits &amp; calls did you have?</a:t>
            </a:r>
          </a:p>
          <a:p>
            <a:endParaRPr lang="en-US" sz="1400" dirty="0"/>
          </a:p>
          <a:p>
            <a:r>
              <a:rPr lang="en-US" sz="1400" b="1" dirty="0"/>
              <a:t>We’re accountable to the AFP Code of Ethics</a:t>
            </a:r>
            <a:r>
              <a:rPr lang="en-US" sz="1400" dirty="0"/>
              <a:t>.  We’re accountable to our donors by telling them where their gifts are going. we need to be accountable to our Plan. accountability is simply doing what we say we’re going to do. brings that Strategic Plan out of the drawer? “Accountability is a spiritual discipline—doing what we say we’ll do.”</a:t>
            </a:r>
          </a:p>
          <a:p>
            <a:endParaRPr lang="en-US" sz="1400" dirty="0"/>
          </a:p>
          <a:p>
            <a:r>
              <a:rPr lang="en-US" sz="1400" b="1" dirty="0">
                <a:solidFill>
                  <a:srgbClr val="C00000"/>
                </a:solidFill>
              </a:rPr>
              <a:t>B. </a:t>
            </a:r>
            <a:r>
              <a:rPr lang="en-US" sz="1400" b="1" dirty="0"/>
              <a:t>Measure 2 things – Inputs &amp; Outputs</a:t>
            </a:r>
            <a:r>
              <a:rPr lang="en-US" sz="1400" dirty="0"/>
              <a:t>.  What are activities, actions, behaviors create the desired outcomes. . We track event attendance, open rates, Appeals, Visits &amp; Calls, Total revenue, Unrestricted Revenue, 1</a:t>
            </a:r>
            <a:r>
              <a:rPr lang="en-US" sz="1400" baseline="30000" dirty="0"/>
              <a:t>st</a:t>
            </a:r>
            <a:r>
              <a:rPr lang="en-US" sz="1400" dirty="0"/>
              <a:t> Participation gift of the FY, Upgrades, Donor Loyalty Codes.  We talk about them in our weekly RAP’s.  </a:t>
            </a:r>
          </a:p>
          <a:p>
            <a:endParaRPr lang="en-US" sz="1400" dirty="0"/>
          </a:p>
          <a:p>
            <a:r>
              <a:rPr lang="en-US" sz="1400" b="1" dirty="0">
                <a:solidFill>
                  <a:srgbClr val="C00000"/>
                </a:solidFill>
              </a:rPr>
              <a:t>C. </a:t>
            </a:r>
            <a:r>
              <a:rPr lang="en-US" sz="1400" b="1" dirty="0"/>
              <a:t>How will you know when you become good?  </a:t>
            </a:r>
            <a:r>
              <a:rPr lang="en-US" sz="1400" dirty="0"/>
              <a:t>What level of inputs and outputs make you good?  </a:t>
            </a:r>
            <a:r>
              <a:rPr lang="en-US" sz="1400" b="1" dirty="0"/>
              <a:t>This is based on your organization, its resources, its budget, its determination!</a:t>
            </a:r>
            <a:r>
              <a:rPr lang="en-US" sz="1400" dirty="0"/>
              <a:t> </a:t>
            </a:r>
            <a:r>
              <a:rPr lang="en-US" sz="1400" i="1" dirty="0"/>
              <a:t>Only you will know what good looks like</a:t>
            </a:r>
            <a:r>
              <a:rPr lang="en-US" sz="1400" dirty="0"/>
              <a:t>. </a:t>
            </a:r>
            <a:r>
              <a:rPr lang="en-US" sz="1400" dirty="0">
                <a:highlight>
                  <a:srgbClr val="FFFF00"/>
                </a:highlight>
              </a:rPr>
              <a:t>Accountability = spiritual discipline!  </a:t>
            </a:r>
            <a:r>
              <a:rPr lang="en-US" sz="1400" b="1" dirty="0"/>
              <a:t>Stay disciplined in your approach </a:t>
            </a:r>
            <a:r>
              <a:rPr lang="en-US" sz="1400" dirty="0"/>
              <a:t>and your commitment for evaluation.  Benchmark your program. But most of all, </a:t>
            </a:r>
            <a:r>
              <a:rPr lang="en-US" sz="1400" b="1" i="1" dirty="0"/>
              <a:t>Celebrate success!</a:t>
            </a:r>
          </a:p>
          <a:p>
            <a:endParaRPr lang="en-US" dirty="0"/>
          </a:p>
        </p:txBody>
      </p:sp>
      <p:sp>
        <p:nvSpPr>
          <p:cNvPr id="4" name="Slide Number Placeholder 3"/>
          <p:cNvSpPr>
            <a:spLocks noGrp="1"/>
          </p:cNvSpPr>
          <p:nvPr>
            <p:ph type="sldNum" sz="quarter" idx="10"/>
          </p:nvPr>
        </p:nvSpPr>
        <p:spPr/>
        <p:txBody>
          <a:bodyPr/>
          <a:lstStyle/>
          <a:p>
            <a:fld id="{E25BADBE-3AD4-0243-AF31-A5B836E6E5A9}" type="slidenum">
              <a:rPr lang="en-US" smtClean="0"/>
              <a:t>21</a:t>
            </a:fld>
            <a:endParaRPr lang="en-US" dirty="0"/>
          </a:p>
        </p:txBody>
      </p:sp>
    </p:spTree>
    <p:extLst>
      <p:ext uri="{BB962C8B-B14F-4D97-AF65-F5344CB8AC3E}">
        <p14:creationId xmlns:p14="http://schemas.microsoft.com/office/powerpoint/2010/main" val="34492784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285750"/>
            <a:ext cx="5759450" cy="3240088"/>
          </a:xfrm>
        </p:spPr>
      </p:sp>
      <p:sp>
        <p:nvSpPr>
          <p:cNvPr id="3" name="Notes Placeholder 2"/>
          <p:cNvSpPr>
            <a:spLocks noGrp="1"/>
          </p:cNvSpPr>
          <p:nvPr>
            <p:ph type="body" idx="1"/>
          </p:nvPr>
        </p:nvSpPr>
        <p:spPr>
          <a:xfrm>
            <a:off x="777875" y="3525838"/>
            <a:ext cx="5852160" cy="5229542"/>
          </a:xfrm>
        </p:spPr>
        <p:txBody>
          <a:bodyPr/>
          <a:lstStyle/>
          <a:p>
            <a:pPr marL="109728" indent="0">
              <a:buNone/>
            </a:pPr>
            <a:r>
              <a:rPr lang="en-US" sz="1600" b="1" dirty="0"/>
              <a:t>A potential major gifts prospect is anyone with evidence of:</a:t>
            </a:r>
          </a:p>
          <a:p>
            <a:pPr marL="795338" indent="-225425">
              <a:spcAft>
                <a:spcPts val="600"/>
              </a:spcAft>
              <a:buFont typeface="Arial" panose="020B0604020202020204" pitchFamily="34" charset="0"/>
              <a:buChar char="•"/>
            </a:pPr>
            <a:r>
              <a:rPr lang="en-US" sz="1600" b="1" dirty="0"/>
              <a:t>Gratitude</a:t>
            </a:r>
            <a:r>
              <a:rPr lang="en-US" sz="1600" dirty="0"/>
              <a:t> (for your mission and its impact)</a:t>
            </a:r>
          </a:p>
          <a:p>
            <a:pPr marL="795338" indent="-225425">
              <a:spcAft>
                <a:spcPts val="600"/>
              </a:spcAft>
              <a:buFont typeface="Arial" panose="020B0604020202020204" pitchFamily="34" charset="0"/>
              <a:buChar char="•"/>
            </a:pPr>
            <a:r>
              <a:rPr lang="en-US" sz="1600" b="1" dirty="0"/>
              <a:t>Interest or Curiosity</a:t>
            </a:r>
            <a:r>
              <a:rPr lang="en-US" sz="1600" dirty="0"/>
              <a:t> (interest in mission and knowing more)</a:t>
            </a:r>
          </a:p>
          <a:p>
            <a:pPr marL="795338" indent="-225425">
              <a:spcAft>
                <a:spcPts val="600"/>
              </a:spcAft>
              <a:buFont typeface="Arial" panose="020B0604020202020204" pitchFamily="34" charset="0"/>
              <a:buChar char="•"/>
            </a:pPr>
            <a:r>
              <a:rPr lang="en-US" sz="1600" b="1" dirty="0"/>
              <a:t>Relationships</a:t>
            </a:r>
            <a:r>
              <a:rPr lang="en-US" sz="1600" dirty="0"/>
              <a:t> (longstanding donor or mission recipient)</a:t>
            </a:r>
          </a:p>
          <a:p>
            <a:pPr marL="795338" indent="-225425">
              <a:spcAft>
                <a:spcPts val="600"/>
              </a:spcAft>
              <a:buFont typeface="Arial" panose="020B0604020202020204" pitchFamily="34" charset="0"/>
              <a:buChar char="•"/>
            </a:pPr>
            <a:r>
              <a:rPr lang="en-US" sz="1600" b="1" dirty="0"/>
              <a:t>Family History</a:t>
            </a:r>
            <a:r>
              <a:rPr lang="en-US" sz="1600" dirty="0"/>
              <a:t> (longstanding family involvement with organization)</a:t>
            </a:r>
          </a:p>
          <a:p>
            <a:pPr marL="795338" indent="-225425">
              <a:spcAft>
                <a:spcPts val="600"/>
              </a:spcAft>
              <a:buFont typeface="Arial" panose="020B0604020202020204" pitchFamily="34" charset="0"/>
              <a:buChar char="•"/>
            </a:pPr>
            <a:r>
              <a:rPr lang="en-US" sz="1600" b="1" dirty="0"/>
              <a:t>Generosity</a:t>
            </a:r>
            <a:r>
              <a:rPr lang="en-US" sz="1600" dirty="0"/>
              <a:t> (unsolicited donor or donor to other organizations)</a:t>
            </a:r>
          </a:p>
          <a:p>
            <a:pPr marL="795338" indent="-225425">
              <a:spcAft>
                <a:spcPts val="600"/>
              </a:spcAft>
              <a:buFont typeface="Arial" panose="020B0604020202020204" pitchFamily="34" charset="0"/>
              <a:buChar char="•"/>
            </a:pPr>
            <a:r>
              <a:rPr lang="en-US" sz="1600" b="1" dirty="0"/>
              <a:t>Wealth</a:t>
            </a:r>
            <a:r>
              <a:rPr lang="en-US" sz="1600" dirty="0"/>
              <a:t> (professional position, homes, children’s schools, travel)</a:t>
            </a:r>
          </a:p>
          <a:p>
            <a:pPr marL="795338" indent="-225425">
              <a:spcAft>
                <a:spcPts val="600"/>
              </a:spcAft>
              <a:buFont typeface="Arial" panose="020B0604020202020204" pitchFamily="34" charset="0"/>
              <a:buChar char="•"/>
            </a:pPr>
            <a:r>
              <a:rPr lang="en-US" sz="1600" b="1" dirty="0"/>
              <a:t>Personal Contacts</a:t>
            </a:r>
            <a:r>
              <a:rPr lang="en-US" sz="1600" dirty="0"/>
              <a:t> (connections to board or other leadership)</a:t>
            </a:r>
          </a:p>
          <a:p>
            <a:pPr marL="795338" indent="-225425">
              <a:spcAft>
                <a:spcPts val="600"/>
              </a:spcAft>
              <a:buFont typeface="Arial" panose="020B0604020202020204" pitchFamily="34" charset="0"/>
              <a:buChar char="•"/>
            </a:pPr>
            <a:r>
              <a:rPr lang="en-US" sz="1600" b="1" dirty="0"/>
              <a:t>Other</a:t>
            </a:r>
            <a:r>
              <a:rPr lang="en-US" sz="1600" dirty="0"/>
              <a:t> (foundation officer; someone with few or no heirs)</a:t>
            </a:r>
          </a:p>
          <a:p>
            <a:pPr marL="795338" indent="-225425">
              <a:spcAft>
                <a:spcPts val="600"/>
              </a:spcAft>
              <a:buFont typeface="Arial" panose="020B0604020202020204" pitchFamily="34" charset="0"/>
              <a:buChar char="•"/>
            </a:pPr>
            <a:endParaRPr lang="en-US" sz="1600" dirty="0"/>
          </a:p>
          <a:p>
            <a:pPr marL="795338" marR="0" lvl="0" indent="-225425"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600" b="1" dirty="0">
                <a:solidFill>
                  <a:schemeClr val="bg2"/>
                </a:solidFill>
              </a:rPr>
              <a:t>*We look for generosity of spirit, not just wealth! Look for open hearts.</a:t>
            </a:r>
          </a:p>
          <a:p>
            <a:pPr marL="795338" indent="-225425">
              <a:spcAft>
                <a:spcPts val="600"/>
              </a:spcAft>
              <a:buFont typeface="Arial" panose="020B0604020202020204" pitchFamily="34" charset="0"/>
              <a:buChar char="•"/>
            </a:pPr>
            <a:endParaRPr lang="en-US" sz="1600" dirty="0"/>
          </a:p>
          <a:p>
            <a:pPr marL="109728" indent="0">
              <a:buNone/>
            </a:pPr>
            <a:r>
              <a:rPr lang="en-US" sz="1600" i="1" dirty="0"/>
              <a:t>Once identified, these potential donors need to be qualified, cultivated, and solicited — with the ask leading to thoughtful stewardship of the relationship.</a:t>
            </a:r>
          </a:p>
          <a:p>
            <a:endParaRPr lang="en-US" dirty="0"/>
          </a:p>
        </p:txBody>
      </p:sp>
      <p:sp>
        <p:nvSpPr>
          <p:cNvPr id="4" name="Slide Number Placeholder 3"/>
          <p:cNvSpPr>
            <a:spLocks noGrp="1"/>
          </p:cNvSpPr>
          <p:nvPr>
            <p:ph type="sldNum" sz="quarter" idx="5"/>
          </p:nvPr>
        </p:nvSpPr>
        <p:spPr/>
        <p:txBody>
          <a:bodyPr/>
          <a:lstStyle/>
          <a:p>
            <a:fld id="{32674CE4-FBD8-4481-AEFB-CA53E599A745}" type="slidenum">
              <a:rPr lang="en-US" smtClean="0"/>
              <a:t>22</a:t>
            </a:fld>
            <a:endParaRPr lang="en-US" dirty="0"/>
          </a:p>
        </p:txBody>
      </p:sp>
    </p:spTree>
    <p:extLst>
      <p:ext uri="{BB962C8B-B14F-4D97-AF65-F5344CB8AC3E}">
        <p14:creationId xmlns:p14="http://schemas.microsoft.com/office/powerpoint/2010/main" val="29643548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4188" y="122238"/>
            <a:ext cx="6505575" cy="3659187"/>
          </a:xfrm>
        </p:spPr>
      </p:sp>
      <p:sp>
        <p:nvSpPr>
          <p:cNvPr id="3" name="Notes Placeholder 2"/>
          <p:cNvSpPr>
            <a:spLocks noGrp="1"/>
          </p:cNvSpPr>
          <p:nvPr>
            <p:ph type="body" idx="1"/>
          </p:nvPr>
        </p:nvSpPr>
        <p:spPr>
          <a:xfrm>
            <a:off x="609599" y="3781425"/>
            <a:ext cx="6096001" cy="4539053"/>
          </a:xfrm>
        </p:spPr>
        <p:txBody>
          <a:bodyPr/>
          <a:lstStyle/>
          <a:p>
            <a:pPr marL="0" lvl="2" algn="ctr"/>
            <a:endParaRPr lang="en-US" sz="2100" dirty="0"/>
          </a:p>
          <a:p>
            <a:pPr marL="0" lvl="2" algn="ctr"/>
            <a:r>
              <a:rPr lang="en-US" sz="2100" b="1" i="1" dirty="0">
                <a:solidFill>
                  <a:srgbClr val="002060"/>
                </a:solidFill>
              </a:rPr>
              <a:t>This has been my faith anchor!</a:t>
            </a:r>
          </a:p>
          <a:p>
            <a:pPr marL="0" lvl="2" algn="ctr"/>
            <a:endParaRPr lang="en-US" sz="2100" b="1" i="1" dirty="0">
              <a:solidFill>
                <a:srgbClr val="002060"/>
              </a:solidFill>
            </a:endParaRPr>
          </a:p>
          <a:p>
            <a:pPr marL="0" lvl="2" algn="ctr"/>
            <a:r>
              <a:rPr lang="en-US" sz="2100" b="1" i="1" dirty="0">
                <a:solidFill>
                  <a:srgbClr val="002060"/>
                </a:solidFill>
              </a:rPr>
              <a:t>“ Focus on the people first, not the numbers,</a:t>
            </a:r>
          </a:p>
          <a:p>
            <a:pPr marL="0" lvl="2" algn="ctr"/>
            <a:r>
              <a:rPr lang="en-US" sz="2100" b="1" i="1" dirty="0">
                <a:solidFill>
                  <a:srgbClr val="002060"/>
                </a:solidFill>
              </a:rPr>
              <a:t> and the numbers will take care of themselves.”</a:t>
            </a:r>
          </a:p>
          <a:p>
            <a:pPr marL="0" lvl="2" algn="ctr"/>
            <a:endParaRPr lang="en-US" sz="2100" b="1" i="1" dirty="0">
              <a:solidFill>
                <a:srgbClr val="002060"/>
              </a:solidFill>
            </a:endParaRPr>
          </a:p>
          <a:p>
            <a:pPr marL="0" lvl="2" algn="ctr"/>
            <a:r>
              <a:rPr lang="en-US" sz="2100" dirty="0"/>
              <a:t>All the research, queries, and data analysis, </a:t>
            </a:r>
            <a:r>
              <a:rPr lang="en-US" sz="2100" i="1" dirty="0"/>
              <a:t>no matter how extensive</a:t>
            </a:r>
            <a:r>
              <a:rPr lang="en-US" sz="2100" dirty="0"/>
              <a:t>, cannot substitute for the knowledge gained through personal, meaningful interactions with our donors and prospects!</a:t>
            </a:r>
          </a:p>
          <a:p>
            <a:pPr marL="0" lvl="2" algn="ctr"/>
            <a:endParaRPr lang="en-US" sz="2100" dirty="0"/>
          </a:p>
          <a:p>
            <a:pPr marL="0" lvl="2" algn="ctr"/>
            <a:r>
              <a:rPr lang="en-US" sz="2100" dirty="0"/>
              <a:t>Pause for reflection if time allows.</a:t>
            </a:r>
          </a:p>
          <a:p>
            <a:pPr marL="0" lvl="2" algn="ctr"/>
            <a:r>
              <a:rPr lang="en-US" sz="2400" dirty="0">
                <a:highlight>
                  <a:srgbClr val="FFFF00"/>
                </a:highlight>
              </a:rPr>
              <a:t>How will I minister to donors in my next conversation?</a:t>
            </a:r>
            <a:endParaRPr lang="en-US" sz="2100" dirty="0">
              <a:highlight>
                <a:srgbClr val="FFFF00"/>
              </a:highlight>
            </a:endParaRPr>
          </a:p>
        </p:txBody>
      </p:sp>
      <p:sp>
        <p:nvSpPr>
          <p:cNvPr id="4" name="Slide Number Placeholder 3"/>
          <p:cNvSpPr>
            <a:spLocks noGrp="1"/>
          </p:cNvSpPr>
          <p:nvPr>
            <p:ph type="sldNum" sz="quarter" idx="10"/>
          </p:nvPr>
        </p:nvSpPr>
        <p:spPr/>
        <p:txBody>
          <a:bodyPr/>
          <a:lstStyle/>
          <a:p>
            <a:fld id="{E25BADBE-3AD4-0243-AF31-A5B836E6E5A9}" type="slidenum">
              <a:rPr lang="en-US" smtClean="0"/>
              <a:t>23</a:t>
            </a:fld>
            <a:endParaRPr lang="en-US" dirty="0"/>
          </a:p>
        </p:txBody>
      </p:sp>
    </p:spTree>
    <p:extLst>
      <p:ext uri="{BB962C8B-B14F-4D97-AF65-F5344CB8AC3E}">
        <p14:creationId xmlns:p14="http://schemas.microsoft.com/office/powerpoint/2010/main" val="15409411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54006-C754-5B47-65C2-2116947BF6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BEE5F9-7442-68DA-8C89-5E244006CDD3}"/>
              </a:ext>
            </a:extLst>
          </p:cNvPr>
          <p:cNvSpPr>
            <a:spLocks noGrp="1" noRot="1" noChangeAspect="1"/>
          </p:cNvSpPr>
          <p:nvPr>
            <p:ph type="sldImg"/>
          </p:nvPr>
        </p:nvSpPr>
        <p:spPr>
          <a:xfrm>
            <a:off x="731838" y="661988"/>
            <a:ext cx="5759450" cy="3240087"/>
          </a:xfrm>
        </p:spPr>
      </p:sp>
      <p:sp>
        <p:nvSpPr>
          <p:cNvPr id="3" name="Notes Placeholder 2">
            <a:extLst>
              <a:ext uri="{FF2B5EF4-FFF2-40B4-BE49-F238E27FC236}">
                <a16:creationId xmlns:a16="http://schemas.microsoft.com/office/drawing/2014/main" id="{814A626C-1068-6D9F-BC7B-54B6C7EA71AC}"/>
              </a:ext>
            </a:extLst>
          </p:cNvPr>
          <p:cNvSpPr>
            <a:spLocks noGrp="1"/>
          </p:cNvSpPr>
          <p:nvPr>
            <p:ph type="body" idx="1"/>
          </p:nvPr>
        </p:nvSpPr>
        <p:spPr>
          <a:xfrm>
            <a:off x="731520" y="3916323"/>
            <a:ext cx="5852160" cy="5022889"/>
          </a:xfrm>
        </p:spPr>
        <p:txBody>
          <a:bodyPr/>
          <a:lstStyle/>
          <a:p>
            <a:pPr>
              <a:spcAft>
                <a:spcPts val="634"/>
              </a:spcAft>
            </a:pPr>
            <a:r>
              <a:rPr lang="en-US" sz="3200" i="1" dirty="0"/>
              <a:t>This is my faith-filled way of giving back. </a:t>
            </a:r>
          </a:p>
          <a:p>
            <a:pPr>
              <a:spcAft>
                <a:spcPts val="634"/>
              </a:spcAft>
            </a:pPr>
            <a:endParaRPr lang="en-US" sz="3200" i="1" dirty="0"/>
          </a:p>
          <a:p>
            <a:pPr>
              <a:spcAft>
                <a:spcPts val="634"/>
              </a:spcAft>
            </a:pPr>
            <a:r>
              <a:rPr lang="en-US" sz="3200" dirty="0"/>
              <a:t>I believe deeply in investing in those who are lifting others up. It’s an opportunity for you to bring a real challenge or project, and I’ll help coach you through it.</a:t>
            </a:r>
          </a:p>
          <a:p>
            <a:pPr>
              <a:spcAft>
                <a:spcPts val="634"/>
              </a:spcAft>
            </a:pPr>
            <a:endParaRPr lang="en-US" sz="3200" dirty="0"/>
          </a:p>
          <a:p>
            <a:r>
              <a:rPr lang="en-US" sz="3200"/>
              <a:t>Please reach out by email—we’ll find a time that works.</a:t>
            </a:r>
          </a:p>
          <a:p>
            <a:pPr>
              <a:spcAft>
                <a:spcPts val="634"/>
              </a:spcAft>
            </a:pPr>
            <a:endParaRPr lang="en-US" sz="3200" i="1" dirty="0"/>
          </a:p>
        </p:txBody>
      </p:sp>
      <p:sp>
        <p:nvSpPr>
          <p:cNvPr id="4" name="Slide Number Placeholder 3">
            <a:extLst>
              <a:ext uri="{FF2B5EF4-FFF2-40B4-BE49-F238E27FC236}">
                <a16:creationId xmlns:a16="http://schemas.microsoft.com/office/drawing/2014/main" id="{1AF0975D-BA8C-C33C-8BEC-C770930BFEF0}"/>
              </a:ext>
            </a:extLst>
          </p:cNvPr>
          <p:cNvSpPr>
            <a:spLocks noGrp="1"/>
          </p:cNvSpPr>
          <p:nvPr>
            <p:ph type="sldNum" sz="quarter" idx="10"/>
          </p:nvPr>
        </p:nvSpPr>
        <p:spPr/>
        <p:txBody>
          <a:bodyPr/>
          <a:lstStyle/>
          <a:p>
            <a:fld id="{CF2FD335-6D8E-486A-8F5F-DFC7325903FF}" type="slidenum">
              <a:rPr lang="en-US" smtClean="0"/>
              <a:t>24</a:t>
            </a:fld>
            <a:endParaRPr lang="en-US" dirty="0"/>
          </a:p>
        </p:txBody>
      </p:sp>
    </p:spTree>
    <p:extLst>
      <p:ext uri="{BB962C8B-B14F-4D97-AF65-F5344CB8AC3E}">
        <p14:creationId xmlns:p14="http://schemas.microsoft.com/office/powerpoint/2010/main" val="7964461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661988"/>
            <a:ext cx="5759450" cy="3240087"/>
          </a:xfrm>
        </p:spPr>
      </p:sp>
      <p:sp>
        <p:nvSpPr>
          <p:cNvPr id="3" name="Notes Placeholder 2"/>
          <p:cNvSpPr>
            <a:spLocks noGrp="1"/>
          </p:cNvSpPr>
          <p:nvPr>
            <p:ph type="body" idx="1"/>
          </p:nvPr>
        </p:nvSpPr>
        <p:spPr>
          <a:xfrm>
            <a:off x="731520" y="3916323"/>
            <a:ext cx="5852160" cy="5022889"/>
          </a:xfrm>
        </p:spPr>
        <p:txBody>
          <a:bodyPr/>
          <a:lstStyle/>
          <a:p>
            <a:pPr>
              <a:spcAft>
                <a:spcPts val="634"/>
              </a:spcAft>
            </a:pPr>
            <a:r>
              <a:rPr lang="en-US" sz="3200" dirty="0"/>
              <a:t>“Major gifts are ministry. When you minister well, generosity multiplies.” </a:t>
            </a:r>
          </a:p>
          <a:p>
            <a:pPr>
              <a:spcAft>
                <a:spcPts val="634"/>
              </a:spcAft>
            </a:pPr>
            <a:endParaRPr lang="en-US" sz="3200" dirty="0"/>
          </a:p>
          <a:p>
            <a:pPr>
              <a:spcAft>
                <a:spcPts val="634"/>
              </a:spcAft>
            </a:pPr>
            <a:r>
              <a:rPr lang="en-US" sz="3200" dirty="0"/>
              <a:t>Allow 5–7 min for Q&amp;A.</a:t>
            </a:r>
            <a:endParaRPr lang="en-US" sz="3200" i="1" dirty="0"/>
          </a:p>
        </p:txBody>
      </p:sp>
      <p:sp>
        <p:nvSpPr>
          <p:cNvPr id="4" name="Slide Number Placeholder 3"/>
          <p:cNvSpPr>
            <a:spLocks noGrp="1"/>
          </p:cNvSpPr>
          <p:nvPr>
            <p:ph type="sldNum" sz="quarter" idx="10"/>
          </p:nvPr>
        </p:nvSpPr>
        <p:spPr/>
        <p:txBody>
          <a:bodyPr/>
          <a:lstStyle/>
          <a:p>
            <a:fld id="{CF2FD335-6D8E-486A-8F5F-DFC7325903FF}" type="slidenum">
              <a:rPr lang="en-US" smtClean="0"/>
              <a:t>25</a:t>
            </a:fld>
            <a:endParaRPr lang="en-US" dirty="0"/>
          </a:p>
        </p:txBody>
      </p:sp>
    </p:spTree>
    <p:extLst>
      <p:ext uri="{BB962C8B-B14F-4D97-AF65-F5344CB8AC3E}">
        <p14:creationId xmlns:p14="http://schemas.microsoft.com/office/powerpoint/2010/main" val="24568222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661988"/>
            <a:ext cx="5759450" cy="3240087"/>
          </a:xfrm>
        </p:spPr>
      </p:sp>
      <p:sp>
        <p:nvSpPr>
          <p:cNvPr id="3" name="Notes Placeholder 2"/>
          <p:cNvSpPr>
            <a:spLocks noGrp="1"/>
          </p:cNvSpPr>
          <p:nvPr>
            <p:ph type="body" idx="1"/>
          </p:nvPr>
        </p:nvSpPr>
        <p:spPr>
          <a:xfrm>
            <a:off x="731520" y="3916323"/>
            <a:ext cx="5852160" cy="5022889"/>
          </a:xfrm>
        </p:spPr>
        <p:txBody>
          <a:bodyPr/>
          <a:lstStyle/>
          <a:p>
            <a:pPr>
              <a:spcAft>
                <a:spcPts val="634"/>
              </a:spcAft>
            </a:pPr>
            <a:endParaRPr lang="en-US" sz="3200" i="1" dirty="0"/>
          </a:p>
        </p:txBody>
      </p:sp>
      <p:sp>
        <p:nvSpPr>
          <p:cNvPr id="4" name="Slide Number Placeholder 3"/>
          <p:cNvSpPr>
            <a:spLocks noGrp="1"/>
          </p:cNvSpPr>
          <p:nvPr>
            <p:ph type="sldNum" sz="quarter" idx="10"/>
          </p:nvPr>
        </p:nvSpPr>
        <p:spPr/>
        <p:txBody>
          <a:bodyPr/>
          <a:lstStyle/>
          <a:p>
            <a:fld id="{CF2FD335-6D8E-486A-8F5F-DFC7325903FF}" type="slidenum">
              <a:rPr lang="en-US" smtClean="0"/>
              <a:t>26</a:t>
            </a:fld>
            <a:endParaRPr lang="en-US" dirty="0"/>
          </a:p>
        </p:txBody>
      </p:sp>
    </p:spTree>
    <p:extLst>
      <p:ext uri="{BB962C8B-B14F-4D97-AF65-F5344CB8AC3E}">
        <p14:creationId xmlns:p14="http://schemas.microsoft.com/office/powerpoint/2010/main" val="22812523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32674CE4-FBD8-4481-AEFB-CA53E599A745}" type="slidenum">
              <a:rPr lang="en-US" smtClean="0"/>
              <a:t>27</a:t>
            </a:fld>
            <a:endParaRPr lang="en-US" dirty="0"/>
          </a:p>
        </p:txBody>
      </p:sp>
    </p:spTree>
    <p:extLst>
      <p:ext uri="{BB962C8B-B14F-4D97-AF65-F5344CB8AC3E}">
        <p14:creationId xmlns:p14="http://schemas.microsoft.com/office/powerpoint/2010/main" val="32256636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 ministry of major gifts is the heart of today’s session: Building relationships that cultivate generosity and inspire donors to invest with heart, purpose, and faith.</a:t>
            </a:r>
          </a:p>
          <a:p>
            <a:endParaRPr lang="en-US" dirty="0"/>
          </a:p>
          <a:p>
            <a:r>
              <a:rPr lang="en-US" dirty="0"/>
              <a:t>Fundraising is not just about revenue—it’s about inspiring donors to invest in something that matters deeply to them.</a:t>
            </a:r>
          </a:p>
          <a:p>
            <a:r>
              <a:rPr lang="en-US" dirty="0"/>
              <a:t>“When we anchor in mission, not money, we cultivate generosity that is sustainable, joyful, and faith-filled.”</a:t>
            </a:r>
          </a:p>
          <a:p>
            <a:endParaRPr lang="en-US" dirty="0"/>
          </a:p>
          <a:p>
            <a:r>
              <a:rPr lang="en-US" b="1" dirty="0"/>
              <a:t>Icebreaker:</a:t>
            </a:r>
            <a:r>
              <a:rPr lang="en-US" dirty="0"/>
              <a:t> “Take a moment—what’s one word that comes to mind when you hear ‘mission-focused fundraising’? Let’s share a few.”</a:t>
            </a:r>
          </a:p>
        </p:txBody>
      </p:sp>
      <p:sp>
        <p:nvSpPr>
          <p:cNvPr id="4" name="Slide Number Placeholder 3"/>
          <p:cNvSpPr>
            <a:spLocks noGrp="1"/>
          </p:cNvSpPr>
          <p:nvPr>
            <p:ph type="sldNum" sz="quarter" idx="10"/>
          </p:nvPr>
        </p:nvSpPr>
        <p:spPr/>
        <p:txBody>
          <a:bodyPr/>
          <a:lstStyle/>
          <a:p>
            <a:fld id="{CF2FD335-6D8E-486A-8F5F-DFC7325903FF}" type="slidenum">
              <a:rPr lang="en-US" smtClean="0"/>
              <a:t>3</a:t>
            </a:fld>
            <a:endParaRPr lang="en-US" dirty="0"/>
          </a:p>
        </p:txBody>
      </p:sp>
    </p:spTree>
    <p:extLst>
      <p:ext uri="{BB962C8B-B14F-4D97-AF65-F5344CB8AC3E}">
        <p14:creationId xmlns:p14="http://schemas.microsoft.com/office/powerpoint/2010/main" val="3069441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661988"/>
            <a:ext cx="5759450" cy="3240087"/>
          </a:xfrm>
        </p:spPr>
      </p:sp>
      <p:sp>
        <p:nvSpPr>
          <p:cNvPr id="3" name="Notes Placeholder 2"/>
          <p:cNvSpPr>
            <a:spLocks noGrp="1"/>
          </p:cNvSpPr>
          <p:nvPr>
            <p:ph type="body" idx="1"/>
          </p:nvPr>
        </p:nvSpPr>
        <p:spPr>
          <a:xfrm>
            <a:off x="731520" y="3916323"/>
            <a:ext cx="5852160" cy="5022889"/>
          </a:xfrm>
        </p:spPr>
        <p:txBody>
          <a:bodyPr/>
          <a:lstStyle/>
          <a:p>
            <a:r>
              <a:rPr lang="en-US" sz="3200" dirty="0"/>
              <a:t>This session is not just about fundraising mechanics—it’s about ministry. We’re talking about how major gifts work is truly a spiritual practice, a way of building relationships that cultivate generosity. We’re moving from transactional fundraising to transformational ministry.</a:t>
            </a:r>
          </a:p>
          <a:p>
            <a:endParaRPr lang="en-US" sz="3200" b="1" dirty="0"/>
          </a:p>
          <a:p>
            <a:r>
              <a:rPr lang="en-US" sz="3200" b="1" dirty="0"/>
              <a:t>Recognize ministry</a:t>
            </a:r>
            <a:r>
              <a:rPr lang="en-US" sz="3200" dirty="0"/>
              <a:t>: “First, we’ll reframe major gifts as ministry. Instead of seeing it as asking for money, we’ll look at it as walking alongside donors in their own journey of generosity.”</a:t>
            </a:r>
          </a:p>
          <a:p>
            <a:r>
              <a:rPr lang="en-US" sz="3200" b="1" dirty="0"/>
              <a:t>Grow your major donor pipeline</a:t>
            </a:r>
            <a:r>
              <a:rPr lang="en-US" sz="3200" dirty="0"/>
              <a:t>: “We’ll explore how to discern who your major donors are—not just by wealth, but by alignment of values and passion. It’s about listening for what matters most to them.”</a:t>
            </a:r>
          </a:p>
          <a:p>
            <a:r>
              <a:rPr lang="en-US" sz="3200" b="1" dirty="0"/>
              <a:t>Cultivate and steward</a:t>
            </a:r>
            <a:r>
              <a:rPr lang="en-US" sz="3200" dirty="0"/>
              <a:t>: “We’ll talk about how to nurture those relationships—with intentional listening, storytelling, and personal engagement—so that giving becomes a joy, not an obligation.”</a:t>
            </a:r>
          </a:p>
          <a:p>
            <a:r>
              <a:rPr lang="en-US" sz="3200" b="1" dirty="0"/>
              <a:t>Equip leaders</a:t>
            </a:r>
            <a:r>
              <a:rPr lang="en-US" sz="3200" dirty="0"/>
              <a:t>: “We’ll look at how to invite your CEO, pastors, or board members into the work as partners. They don’t need to be professional fundraisers, but they do need to share their story and invite others 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t>Employ practical tools</a:t>
            </a:r>
            <a:r>
              <a:rPr lang="en-US" sz="3200" dirty="0"/>
              <a:t>: “Finally, you’ll leave with some concrete tools </a:t>
            </a:r>
            <a:r>
              <a:rPr kumimoji="0" lang="en-US" altLang="en-US" sz="3200" b="0" i="0" u="none" strike="noStrike" cap="none" normalizeH="0" baseline="0" dirty="0">
                <a:ln>
                  <a:noFill/>
                </a:ln>
                <a:solidFill>
                  <a:schemeClr val="tx1"/>
                </a:solidFill>
                <a:effectLst/>
                <a:latin typeface="Arial" panose="020B0604020202020204" pitchFamily="34" charset="0"/>
              </a:rPr>
              <a:t>by</a:t>
            </a:r>
            <a:r>
              <a:rPr kumimoji="0" lang="en-US" altLang="en-US" sz="3200" b="0" i="0" u="none" strike="noStrike" cap="none" normalizeH="0" dirty="0">
                <a:ln>
                  <a:noFill/>
                </a:ln>
                <a:solidFill>
                  <a:schemeClr val="tx1"/>
                </a:solidFill>
                <a:effectLst/>
                <a:latin typeface="Arial" panose="020B0604020202020204" pitchFamily="34" charset="0"/>
              </a:rPr>
              <a:t> applying Giving USA data to design a sustainable major gifts program</a:t>
            </a:r>
            <a:r>
              <a:rPr lang="en-US" sz="3200" dirty="0"/>
              <a:t>—that make major gifts work manageable in mid-size shops.”</a:t>
            </a:r>
          </a:p>
          <a:p>
            <a:endParaRPr lang="en-US" sz="3200" dirty="0"/>
          </a:p>
          <a:p>
            <a:r>
              <a:rPr lang="en-US" sz="3200" dirty="0"/>
              <a:t>“So, our time together is about shifting perspective: from transactional fundraising to transformational ministry—because when we minister to donors, generosity grows.”</a:t>
            </a:r>
          </a:p>
          <a:p>
            <a:pPr>
              <a:spcAft>
                <a:spcPts val="634"/>
              </a:spcAft>
            </a:pPr>
            <a:endParaRPr lang="en-US" sz="3200" i="1" dirty="0"/>
          </a:p>
        </p:txBody>
      </p:sp>
      <p:sp>
        <p:nvSpPr>
          <p:cNvPr id="4" name="Slide Number Placeholder 3"/>
          <p:cNvSpPr>
            <a:spLocks noGrp="1"/>
          </p:cNvSpPr>
          <p:nvPr>
            <p:ph type="sldNum" sz="quarter" idx="10"/>
          </p:nvPr>
        </p:nvSpPr>
        <p:spPr/>
        <p:txBody>
          <a:bodyPr/>
          <a:lstStyle/>
          <a:p>
            <a:fld id="{CF2FD335-6D8E-486A-8F5F-DFC7325903FF}" type="slidenum">
              <a:rPr lang="en-US" smtClean="0"/>
              <a:t>4</a:t>
            </a:fld>
            <a:endParaRPr lang="en-US" dirty="0"/>
          </a:p>
        </p:txBody>
      </p:sp>
    </p:spTree>
    <p:extLst>
      <p:ext uri="{BB962C8B-B14F-4D97-AF65-F5344CB8AC3E}">
        <p14:creationId xmlns:p14="http://schemas.microsoft.com/office/powerpoint/2010/main" val="2994370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talk about strategy, we must root ourselves in the theology of generosity.”</a:t>
            </a:r>
          </a:p>
          <a:p>
            <a:endParaRPr lang="en-US" b="1" dirty="0"/>
          </a:p>
          <a:p>
            <a:r>
              <a:rPr lang="en-US" b="1" dirty="0"/>
              <a:t>Anchor in Scripture &amp; Faith</a:t>
            </a:r>
            <a:endParaRPr lang="en-US" dirty="0"/>
          </a:p>
          <a:p>
            <a:r>
              <a:rPr lang="en-US" dirty="0"/>
              <a:t>“Scripture reminds us: </a:t>
            </a:r>
            <a:r>
              <a:rPr lang="en-US" i="1" dirty="0"/>
              <a:t>‘Each of you should give what you have decided in your heart to give, not reluctantly or under compulsion, for God loves a cheerful giver’</a:t>
            </a:r>
            <a:r>
              <a:rPr lang="en-US" dirty="0"/>
              <a:t> (2 Corinthians 9:7).”</a:t>
            </a:r>
          </a:p>
          <a:p>
            <a:r>
              <a:rPr lang="en-US" dirty="0"/>
              <a:t>“This shows us that generosity is first and foremost an act of faith and joy. Donors don’t give because we pressure them. They give because they feel called to, because it aligns with their deepest values.”</a:t>
            </a:r>
          </a:p>
          <a:p>
            <a:endParaRPr lang="en-US" dirty="0"/>
          </a:p>
          <a:p>
            <a:r>
              <a:rPr lang="en-US" b="1" dirty="0"/>
              <a:t>Key Points</a:t>
            </a:r>
            <a:endParaRPr lang="en-US" dirty="0"/>
          </a:p>
          <a:p>
            <a:r>
              <a:rPr lang="en-US" b="1" dirty="0"/>
              <a:t>Faith and values drive giving</a:t>
            </a:r>
            <a:endParaRPr lang="en-US" dirty="0"/>
          </a:p>
          <a:p>
            <a:pPr lvl="1"/>
            <a:r>
              <a:rPr lang="en-US" dirty="0"/>
              <a:t>“When a donor makes a major gift, they’re not just funding a project. They’re expressing their values and faith in action.”</a:t>
            </a:r>
          </a:p>
          <a:p>
            <a:pPr lvl="1"/>
            <a:r>
              <a:rPr lang="en-US" dirty="0"/>
              <a:t>“Our job is to connect their heart with the mission, so giving becomes a natural expression of who they are.”</a:t>
            </a:r>
          </a:p>
          <a:p>
            <a:r>
              <a:rPr lang="en-US" b="1" dirty="0"/>
              <a:t>Generosity as spiritual practice</a:t>
            </a:r>
            <a:endParaRPr lang="en-US" dirty="0"/>
          </a:p>
          <a:p>
            <a:pPr lvl="1"/>
            <a:r>
              <a:rPr lang="en-US" dirty="0"/>
              <a:t>“For many people, giving is a discipline, like prayer or service. It forms their identity as disciples, and it brings them joy.”</a:t>
            </a:r>
          </a:p>
          <a:p>
            <a:pPr lvl="1"/>
            <a:r>
              <a:rPr lang="en-US" dirty="0"/>
              <a:t>“Major gifts can be one of the most powerful ways donors live out their discipleship.”</a:t>
            </a:r>
          </a:p>
          <a:p>
            <a:r>
              <a:rPr lang="en-US" b="1" dirty="0"/>
              <a:t>Co-laborers with God</a:t>
            </a:r>
            <a:endParaRPr lang="en-US" dirty="0"/>
          </a:p>
          <a:p>
            <a:pPr lvl="1"/>
            <a:r>
              <a:rPr lang="en-US" dirty="0"/>
              <a:t>“We must remember: we’re not asking donors to give </a:t>
            </a:r>
            <a:r>
              <a:rPr lang="en-US" i="1" dirty="0"/>
              <a:t>to us</a:t>
            </a:r>
            <a:r>
              <a:rPr lang="en-US" dirty="0"/>
              <a:t>. We are inviting them to give </a:t>
            </a:r>
            <a:r>
              <a:rPr lang="en-US" i="1" dirty="0"/>
              <a:t>with God</a:t>
            </a:r>
            <a:r>
              <a:rPr lang="en-US" dirty="0"/>
              <a:t>—to join in God’s work of justice, mercy, and transformation through our mission.”</a:t>
            </a:r>
            <a:endParaRPr kumimoji="0" lang="en-US" b="0" i="0" u="none" strike="noStrike" cap="none" normalizeH="0" baseline="0" dirty="0">
              <a:ln>
                <a:noFill/>
              </a:ln>
              <a:solidFill>
                <a:schemeClr val="tx1"/>
              </a:solidFill>
              <a:effectLst/>
              <a:latin typeface="+mn-lt"/>
            </a:endParaRPr>
          </a:p>
          <a:p>
            <a:pPr lvl="1"/>
            <a:endParaRPr kumimoji="0" lang="en-US" altLang="en-US" b="0" i="0" u="none" strike="noStrike" cap="none" normalizeH="0" baseline="0" dirty="0">
              <a:ln>
                <a:noFill/>
              </a:ln>
              <a:solidFill>
                <a:schemeClr val="tx1"/>
              </a:solidFill>
              <a:effectLst/>
              <a:latin typeface="+mn-lt"/>
            </a:endParaRPr>
          </a:p>
          <a:p>
            <a:pPr lvl="0"/>
            <a:r>
              <a:rPr kumimoji="0" lang="en-US" altLang="en-US" b="1" i="1" u="none" strike="noStrike" cap="none" normalizeH="0" baseline="0" dirty="0">
                <a:ln>
                  <a:noFill/>
                </a:ln>
                <a:solidFill>
                  <a:schemeClr val="bg2"/>
                </a:solidFill>
                <a:effectLst/>
                <a:latin typeface="Arial" panose="020B0604020202020204" pitchFamily="34" charset="0"/>
              </a:rPr>
              <a:t>Our role = invite, listen, inspire</a:t>
            </a:r>
          </a:p>
          <a:p>
            <a:pPr lvl="1"/>
            <a:endParaRPr lang="en-US" dirty="0"/>
          </a:p>
          <a:p>
            <a:endParaRPr lang="en-US" b="1" dirty="0"/>
          </a:p>
          <a:p>
            <a:r>
              <a:rPr lang="en-US" b="0" dirty="0"/>
              <a:t>Can anyone share </a:t>
            </a:r>
            <a:r>
              <a:rPr lang="en-US" dirty="0"/>
              <a:t>a personal example of a donor who described their giving as faith or calling? Or What Scripture/faith principle shapes your view of generosity?</a:t>
            </a:r>
          </a:p>
          <a:p>
            <a:r>
              <a:rPr lang="en-US" dirty="0">
                <a:highlight>
                  <a:srgbClr val="FFFF00"/>
                </a:highlight>
              </a:rPr>
              <a:t>LAJ story: at Notre Dame: </a:t>
            </a:r>
            <a:r>
              <a:rPr lang="en-US" i="1" dirty="0">
                <a:highlight>
                  <a:srgbClr val="FFFF00"/>
                </a:highlight>
              </a:rPr>
              <a:t>“One donor once told me, ‘This gift is not mine—it’s God’s. I’m just returning it to the place where it can do the most good.’ That’s the theology of generosity in action.”</a:t>
            </a:r>
            <a:r>
              <a:rPr lang="en-US" dirty="0">
                <a:highlight>
                  <a:srgbClr val="FFFF00"/>
                </a:highlight>
              </a:rPr>
              <a:t>).</a:t>
            </a:r>
          </a:p>
          <a:p>
            <a:endParaRPr lang="en-US" b="1" dirty="0"/>
          </a:p>
          <a:p>
            <a:r>
              <a:rPr lang="en-US" b="1" dirty="0"/>
              <a:t>LAJ asks: </a:t>
            </a:r>
            <a:r>
              <a:rPr lang="en-US" dirty="0"/>
              <a:t>“What Scripture or faith principle shapes your view of generosity?”</a:t>
            </a:r>
            <a:endParaRPr lang="en-US" b="1" dirty="0"/>
          </a:p>
          <a:p>
            <a:endParaRPr lang="en-US" b="1" dirty="0"/>
          </a:p>
          <a:p>
            <a:r>
              <a:rPr lang="en-US" b="1" dirty="0"/>
              <a:t>Close &amp; Transition</a:t>
            </a:r>
            <a:endParaRPr lang="en-US" dirty="0"/>
          </a:p>
          <a:p>
            <a:r>
              <a:rPr lang="en-US" dirty="0"/>
              <a:t>“If this is our foundation—that giving is an act of faith—then the way we approach major gifts changes. It’s not about asking for money; </a:t>
            </a:r>
            <a:r>
              <a:rPr lang="en-US" b="1" dirty="0"/>
              <a:t>it’s about nurturing a donor’s spiritual journey</a:t>
            </a:r>
            <a:r>
              <a:rPr lang="en-US" dirty="0"/>
              <a:t>. And that brings us to the next question: </a:t>
            </a:r>
            <a:r>
              <a:rPr lang="en-US" i="1" dirty="0"/>
              <a:t>What makes a gift “major”?</a:t>
            </a:r>
            <a:r>
              <a:rPr lang="en-US" dirty="0"/>
              <a:t>”</a:t>
            </a:r>
          </a:p>
          <a:p>
            <a:endParaRPr lang="en-US" dirty="0"/>
          </a:p>
        </p:txBody>
      </p:sp>
      <p:sp>
        <p:nvSpPr>
          <p:cNvPr id="4" name="Slide Number Placeholder 3"/>
          <p:cNvSpPr>
            <a:spLocks noGrp="1"/>
          </p:cNvSpPr>
          <p:nvPr>
            <p:ph type="sldNum" sz="quarter" idx="5"/>
          </p:nvPr>
        </p:nvSpPr>
        <p:spPr/>
        <p:txBody>
          <a:bodyPr/>
          <a:lstStyle/>
          <a:p>
            <a:fld id="{32674CE4-FBD8-4481-AEFB-CA53E599A745}" type="slidenum">
              <a:rPr lang="en-US" smtClean="0"/>
              <a:t>5</a:t>
            </a:fld>
            <a:endParaRPr lang="en-US" dirty="0"/>
          </a:p>
        </p:txBody>
      </p:sp>
    </p:spTree>
    <p:extLst>
      <p:ext uri="{BB962C8B-B14F-4D97-AF65-F5344CB8AC3E}">
        <p14:creationId xmlns:p14="http://schemas.microsoft.com/office/powerpoint/2010/main" val="4048532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Lots of GENEROSITY to unpack here. Let’s look to my upcoming slides for more pertinent findings.</a:t>
            </a:r>
          </a:p>
        </p:txBody>
      </p:sp>
      <p:sp>
        <p:nvSpPr>
          <p:cNvPr id="4" name="Slide Number Placeholder 3"/>
          <p:cNvSpPr>
            <a:spLocks noGrp="1"/>
          </p:cNvSpPr>
          <p:nvPr>
            <p:ph type="sldNum" sz="quarter" idx="5"/>
          </p:nvPr>
        </p:nvSpPr>
        <p:spPr/>
        <p:txBody>
          <a:bodyPr/>
          <a:lstStyle/>
          <a:p>
            <a:fld id="{32674CE4-FBD8-4481-AEFB-CA53E599A745}" type="slidenum">
              <a:rPr lang="en-US" smtClean="0"/>
              <a:t>6</a:t>
            </a:fld>
            <a:endParaRPr lang="en-US" dirty="0"/>
          </a:p>
        </p:txBody>
      </p:sp>
    </p:spTree>
    <p:extLst>
      <p:ext uri="{BB962C8B-B14F-4D97-AF65-F5344CB8AC3E}">
        <p14:creationId xmlns:p14="http://schemas.microsoft.com/office/powerpoint/2010/main" val="790598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9B30E-B041-F0D9-4A55-BDC81D87B6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749433-B383-1EF1-FD68-B35656F43718}"/>
              </a:ext>
            </a:extLst>
          </p:cNvPr>
          <p:cNvSpPr>
            <a:spLocks noGrp="1" noRot="1" noChangeAspect="1"/>
          </p:cNvSpPr>
          <p:nvPr>
            <p:ph type="sldImg"/>
          </p:nvPr>
        </p:nvSpPr>
        <p:spPr>
          <a:xfrm>
            <a:off x="731838" y="661988"/>
            <a:ext cx="5759450" cy="3240087"/>
          </a:xfrm>
        </p:spPr>
      </p:sp>
      <p:sp>
        <p:nvSpPr>
          <p:cNvPr id="3" name="Notes Placeholder 2">
            <a:extLst>
              <a:ext uri="{FF2B5EF4-FFF2-40B4-BE49-F238E27FC236}">
                <a16:creationId xmlns:a16="http://schemas.microsoft.com/office/drawing/2014/main" id="{A7AE8BB0-18DB-437D-4707-5D8EBD403F1B}"/>
              </a:ext>
            </a:extLst>
          </p:cNvPr>
          <p:cNvSpPr>
            <a:spLocks noGrp="1"/>
          </p:cNvSpPr>
          <p:nvPr>
            <p:ph type="body" idx="1"/>
          </p:nvPr>
        </p:nvSpPr>
        <p:spPr>
          <a:xfrm>
            <a:off x="731520" y="3916323"/>
            <a:ext cx="5852160" cy="5022889"/>
          </a:xfrm>
        </p:spPr>
        <p:txBody>
          <a:bodyPr/>
          <a:lstStyle/>
          <a:p>
            <a:pPr>
              <a:spcAft>
                <a:spcPts val="634"/>
              </a:spcAft>
            </a:pPr>
            <a:r>
              <a:rPr lang="en-US" sz="3200" b="1" dirty="0"/>
              <a:t>Faith + Data Connection</a:t>
            </a:r>
          </a:p>
          <a:p>
            <a:pPr>
              <a:spcAft>
                <a:spcPts val="634"/>
              </a:spcAft>
            </a:pPr>
            <a:endParaRPr lang="en-US" sz="3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t>Let’s bring data and faith together. </a:t>
            </a:r>
            <a:r>
              <a:rPr lang="en-US" sz="3200" b="1" dirty="0"/>
              <a:t>The Giving USA 2025 report shows individual giving grew 8.2%, making up two-thirds of all giving. </a:t>
            </a:r>
            <a:r>
              <a:rPr lang="en-US" sz="3200" dirty="0"/>
              <a:t>Individual giving rose to 66% of all giving. These gifts come overwhelmingly from people whose values and faith motivate generosity.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t>And don’t forget DAFs and bequests are individual decisions too! This is your major gifts pool. </a:t>
            </a:r>
          </a:p>
          <a:p>
            <a:endParaRPr lang="en-US" sz="3200" dirty="0"/>
          </a:p>
          <a:p>
            <a:r>
              <a:rPr lang="en-US" sz="3200" dirty="0"/>
              <a:t>But note: religious giving is declining in aggregate. Instead, people are directing their giving toward causes that embody their values—like education, human services, and international relief.</a:t>
            </a:r>
          </a:p>
          <a:p>
            <a:endParaRPr lang="en-US" sz="3200" dirty="0"/>
          </a:p>
          <a:p>
            <a:r>
              <a:rPr lang="en-US" sz="3200" dirty="0"/>
              <a:t>This signals a shift. Donors still want their giving to be discipleship in action, but they’re expressing it through causes where they see faith and values lived out in practice.</a:t>
            </a:r>
          </a:p>
          <a:p>
            <a:endParaRPr lang="en-US" sz="3200" dirty="0"/>
          </a:p>
          <a:p>
            <a:r>
              <a:rPr lang="en-US" sz="3200" b="1" dirty="0"/>
              <a:t>So major gifts aren’t about slick proposals—they’re about values alignment</a:t>
            </a:r>
            <a:r>
              <a:rPr lang="en-US" sz="3200" dirty="0"/>
              <a:t>. That’s when giving becomes transformational.</a:t>
            </a:r>
          </a:p>
          <a:p>
            <a:pPr>
              <a:spcAft>
                <a:spcPts val="634"/>
              </a:spcAft>
            </a:pPr>
            <a:endParaRPr lang="en-US" sz="3200" i="1" dirty="0"/>
          </a:p>
          <a:p>
            <a:pPr>
              <a:spcAft>
                <a:spcPts val="634"/>
              </a:spcAft>
            </a:pPr>
            <a:endParaRPr lang="en-US" sz="3200" i="1" dirty="0"/>
          </a:p>
        </p:txBody>
      </p:sp>
      <p:sp>
        <p:nvSpPr>
          <p:cNvPr id="4" name="Slide Number Placeholder 3">
            <a:extLst>
              <a:ext uri="{FF2B5EF4-FFF2-40B4-BE49-F238E27FC236}">
                <a16:creationId xmlns:a16="http://schemas.microsoft.com/office/drawing/2014/main" id="{52725D4E-23A5-7240-C762-7482EF47494F}"/>
              </a:ext>
            </a:extLst>
          </p:cNvPr>
          <p:cNvSpPr>
            <a:spLocks noGrp="1"/>
          </p:cNvSpPr>
          <p:nvPr>
            <p:ph type="sldNum" sz="quarter" idx="10"/>
          </p:nvPr>
        </p:nvSpPr>
        <p:spPr/>
        <p:txBody>
          <a:bodyPr/>
          <a:lstStyle/>
          <a:p>
            <a:fld id="{CF2FD335-6D8E-486A-8F5F-DFC7325903FF}" type="slidenum">
              <a:rPr lang="en-US" smtClean="0"/>
              <a:t>7</a:t>
            </a:fld>
            <a:endParaRPr lang="en-US" dirty="0"/>
          </a:p>
        </p:txBody>
      </p:sp>
    </p:spTree>
    <p:extLst>
      <p:ext uri="{BB962C8B-B14F-4D97-AF65-F5344CB8AC3E}">
        <p14:creationId xmlns:p14="http://schemas.microsoft.com/office/powerpoint/2010/main" val="2701928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Although still a significant slice of the pie, religious giving declined by </a:t>
            </a:r>
            <a:r>
              <a:rPr lang="en-US" sz="1200" b="1" dirty="0"/>
              <a:t>1%</a:t>
            </a:r>
            <a:r>
              <a:rPr lang="en-US" sz="1200" dirty="0"/>
              <a:t> in real terms, highlighting a long-term downward trend. </a:t>
            </a:r>
            <a:r>
              <a:rPr lang="en-US" sz="1200" b="0" i="0" kern="1200" dirty="0">
                <a:solidFill>
                  <a:schemeClr val="tx1"/>
                </a:solidFill>
                <a:effectLst/>
                <a:latin typeface="+mn-lt"/>
                <a:ea typeface="+mn-ea"/>
                <a:cs typeface="+mn-cs"/>
              </a:rPr>
              <a:t>Religion still accounts for the largest share of donations at 23%, but that share is shrinking. It has fallen dramatically from 56% in the mid-1980s to just 25% over the past five years.</a:t>
            </a:r>
            <a:endParaRPr lang="en-US" dirty="0"/>
          </a:p>
        </p:txBody>
      </p:sp>
      <p:sp>
        <p:nvSpPr>
          <p:cNvPr id="4" name="Slide Number Placeholder 3"/>
          <p:cNvSpPr>
            <a:spLocks noGrp="1"/>
          </p:cNvSpPr>
          <p:nvPr>
            <p:ph type="sldNum" sz="quarter" idx="5"/>
          </p:nvPr>
        </p:nvSpPr>
        <p:spPr/>
        <p:txBody>
          <a:bodyPr/>
          <a:lstStyle/>
          <a:p>
            <a:fld id="{32674CE4-FBD8-4481-AEFB-CA53E599A745}" type="slidenum">
              <a:rPr lang="en-US" smtClean="0"/>
              <a:t>8</a:t>
            </a:fld>
            <a:endParaRPr lang="en-US" dirty="0"/>
          </a:p>
        </p:txBody>
      </p:sp>
    </p:spTree>
    <p:extLst>
      <p:ext uri="{BB962C8B-B14F-4D97-AF65-F5344CB8AC3E}">
        <p14:creationId xmlns:p14="http://schemas.microsoft.com/office/powerpoint/2010/main" val="1255181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5993"/>
            <a:r>
              <a:rPr lang="en-US" sz="1800" dirty="0"/>
              <a:t>Major gifts are the</a:t>
            </a:r>
            <a:r>
              <a:rPr lang="en-US" sz="1800" b="1" dirty="0"/>
              <a:t> largest donations that a nonprofit receives</a:t>
            </a:r>
            <a:r>
              <a:rPr lang="en-US" sz="1800" dirty="0"/>
              <a:t>. What defines a major gift for YOUR shop?</a:t>
            </a:r>
          </a:p>
          <a:p>
            <a:pPr marL="115993"/>
            <a:endParaRPr lang="en-US" sz="1800" dirty="0"/>
          </a:p>
          <a:p>
            <a:pPr marL="115993"/>
            <a:r>
              <a:rPr lang="en-US" sz="1800" dirty="0">
                <a:highlight>
                  <a:srgbClr val="FFFF00"/>
                </a:highlight>
              </a:rPr>
              <a:t>Define major gifts by transformational impact, not just dollars.</a:t>
            </a:r>
          </a:p>
          <a:p>
            <a:pPr marL="115993"/>
            <a:endParaRPr lang="en-US" sz="1800" dirty="0">
              <a:highlight>
                <a:srgbClr val="FFFF00"/>
              </a:highlight>
            </a:endParaRPr>
          </a:p>
          <a:p>
            <a:pPr marL="115993"/>
            <a:r>
              <a:rPr lang="en-US" sz="1800" dirty="0"/>
              <a:t>What is a major gift to your org? If you do not know, here is a way to find </a:t>
            </a:r>
            <a:r>
              <a:rPr lang="en-US" sz="1800" dirty="0" err="1"/>
              <a:t>find</a:t>
            </a:r>
            <a:r>
              <a:rPr lang="en-US" sz="1800" dirty="0"/>
              <a:t> out.</a:t>
            </a:r>
          </a:p>
          <a:p>
            <a:pPr marL="115993"/>
            <a:endParaRPr lang="en-US" sz="1800" dirty="0"/>
          </a:p>
          <a:p>
            <a:pPr marL="458894" indent="-342900">
              <a:spcAft>
                <a:spcPts val="1200"/>
              </a:spcAft>
              <a:buFont typeface="+mj-lt"/>
              <a:buAutoNum type="arabicPeriod"/>
            </a:pPr>
            <a:r>
              <a:rPr lang="en-US" sz="1800" dirty="0"/>
              <a:t>Pull the </a:t>
            </a:r>
            <a:r>
              <a:rPr lang="en-US" sz="1800" b="1" dirty="0"/>
              <a:t>25 largest gifts made to your organization</a:t>
            </a:r>
            <a:r>
              <a:rPr lang="en-US" sz="1800" dirty="0"/>
              <a:t> in the past 5 years.</a:t>
            </a:r>
          </a:p>
          <a:p>
            <a:pPr marL="458894" indent="-342900">
              <a:spcAft>
                <a:spcPts val="1200"/>
              </a:spcAft>
              <a:buFont typeface="+mj-lt"/>
              <a:buAutoNum type="arabicPeriod"/>
            </a:pPr>
            <a:r>
              <a:rPr lang="en-US" sz="1800" dirty="0"/>
              <a:t>Examine the range of those gift sizes and </a:t>
            </a:r>
            <a:r>
              <a:rPr lang="en-US" sz="1800" b="1" dirty="0"/>
              <a:t>eliminate any outliers.</a:t>
            </a:r>
          </a:p>
          <a:p>
            <a:pPr marL="458894" indent="-342900">
              <a:spcAft>
                <a:spcPts val="1200"/>
              </a:spcAft>
              <a:buFont typeface="+mj-lt"/>
              <a:buAutoNum type="arabicPeriod"/>
            </a:pPr>
            <a:r>
              <a:rPr lang="en-US" sz="1800" dirty="0"/>
              <a:t>Accounting for the remaining gifts, </a:t>
            </a:r>
            <a:r>
              <a:rPr lang="en-US" sz="1800" b="1" dirty="0"/>
              <a:t>estimate a major gift minimum</a:t>
            </a:r>
            <a:r>
              <a:rPr lang="en-US" sz="1800" dirty="0"/>
              <a:t> by figuring out the median of this range. This will help you capture the largest number of valuable prospects. For example, if your range is $5,000 to $10,000, you could consider $7,500.</a:t>
            </a:r>
          </a:p>
          <a:p>
            <a:pPr marL="458894" indent="-342900">
              <a:spcAft>
                <a:spcPts val="1200"/>
              </a:spcAft>
              <a:buFont typeface="+mj-lt"/>
              <a:buAutoNum type="arabicPeriod"/>
            </a:pPr>
            <a:r>
              <a:rPr lang="en-US" sz="1800" dirty="0"/>
              <a:t>Make sure you </a:t>
            </a:r>
            <a:r>
              <a:rPr lang="en-US" sz="1800" b="1" dirty="0"/>
              <a:t>do not set the major gift amount bar too high</a:t>
            </a:r>
            <a:r>
              <a:rPr lang="en-US" sz="1800" dirty="0"/>
              <a:t>. If you are seeking major gifts, your donor base needs to be capable of reaching that amount. Similarly, if you find that many donors are able to give that base amount, you may need to raise it or add higher levels with additional benefits. </a:t>
            </a:r>
          </a:p>
          <a:p>
            <a:pPr marL="115993"/>
            <a:endParaRPr lang="en-US" sz="1800" dirty="0"/>
          </a:p>
          <a:p>
            <a:pPr marL="115993"/>
            <a:r>
              <a:rPr lang="en-US" sz="1800" dirty="0"/>
              <a:t>These donations are often used to fund specific projects, meet fundraising goals, or go into general programs that help an organization accomplish its mission. </a:t>
            </a:r>
          </a:p>
          <a:p>
            <a:pPr marL="115993"/>
            <a:endParaRPr lang="en-US" sz="1800" dirty="0"/>
          </a:p>
          <a:p>
            <a:pPr marL="115993"/>
            <a:r>
              <a:rPr lang="en-US" sz="1800" b="1" u="sng" dirty="0"/>
              <a:t>A major giving program focuses on building relationships with a portfolio of prospects who have the capacity and inclination to make a major gift.</a:t>
            </a:r>
          </a:p>
          <a:p>
            <a:endParaRPr lang="en-US" dirty="0"/>
          </a:p>
        </p:txBody>
      </p:sp>
      <p:sp>
        <p:nvSpPr>
          <p:cNvPr id="4" name="Slide Number Placeholder 3"/>
          <p:cNvSpPr>
            <a:spLocks noGrp="1"/>
          </p:cNvSpPr>
          <p:nvPr>
            <p:ph type="sldNum" sz="quarter" idx="10"/>
          </p:nvPr>
        </p:nvSpPr>
        <p:spPr/>
        <p:txBody>
          <a:bodyPr/>
          <a:lstStyle/>
          <a:p>
            <a:fld id="{5800B302-F4DC-4547-9C74-CF794137D166}" type="slidenum">
              <a:rPr lang="en-US" smtClean="0"/>
              <a:t>9</a:t>
            </a:fld>
            <a:endParaRPr lang="en-US" dirty="0"/>
          </a:p>
        </p:txBody>
      </p:sp>
    </p:spTree>
    <p:extLst>
      <p:ext uri="{BB962C8B-B14F-4D97-AF65-F5344CB8AC3E}">
        <p14:creationId xmlns:p14="http://schemas.microsoft.com/office/powerpoint/2010/main" val="25302595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700491"/>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96715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829082"/>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Rectangle 10">
            <a:extLst>
              <a:ext uri="{FF2B5EF4-FFF2-40B4-BE49-F238E27FC236}">
                <a16:creationId xmlns:a16="http://schemas.microsoft.com/office/drawing/2014/main" id="{23B7EBC9-EB6C-4D07-873D-4CB64CC1B407}"/>
              </a:ext>
            </a:extLst>
          </p:cNvPr>
          <p:cNvSpPr/>
          <p:nvPr/>
        </p:nvSpPr>
        <p:spPr>
          <a:xfrm>
            <a:off x="446534" y="457200"/>
            <a:ext cx="3703320" cy="94997"/>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09D0BB50-C224-4484-98AF-592D39EFBBFC}"/>
              </a:ext>
            </a:extLst>
          </p:cNvPr>
          <p:cNvSpPr/>
          <p:nvPr/>
        </p:nvSpPr>
        <p:spPr>
          <a:xfrm>
            <a:off x="8042147" y="453643"/>
            <a:ext cx="3703320" cy="98554"/>
          </a:xfrm>
          <a:prstGeom prst="rect">
            <a:avLst/>
          </a:prstGeom>
          <a:solidFill>
            <a:srgbClr val="3D3D3D"/>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D3BFADC3-08AF-40C8-904F-05D920F115B7}"/>
              </a:ext>
            </a:extLst>
          </p:cNvPr>
          <p:cNvSpPr/>
          <p:nvPr/>
        </p:nvSpPr>
        <p:spPr>
          <a:xfrm>
            <a:off x="4241830" y="457200"/>
            <a:ext cx="3703320" cy="914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327505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689318"/>
            <a:ext cx="10515600" cy="1325563"/>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2005356"/>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829268"/>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2005356"/>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829268"/>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Rectangle 13">
            <a:extLst>
              <a:ext uri="{FF2B5EF4-FFF2-40B4-BE49-F238E27FC236}">
                <a16:creationId xmlns:a16="http://schemas.microsoft.com/office/drawing/2014/main" id="{909294ED-C892-4D96-98C6-FD4F318130A0}"/>
              </a:ext>
            </a:extLst>
          </p:cNvPr>
          <p:cNvSpPr/>
          <p:nvPr/>
        </p:nvSpPr>
        <p:spPr>
          <a:xfrm>
            <a:off x="446534" y="457200"/>
            <a:ext cx="3703320" cy="94997"/>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DA9C84C2-A837-4025-95D3-C160A2DF99FC}"/>
              </a:ext>
            </a:extLst>
          </p:cNvPr>
          <p:cNvSpPr/>
          <p:nvPr/>
        </p:nvSpPr>
        <p:spPr>
          <a:xfrm>
            <a:off x="8042146" y="453643"/>
            <a:ext cx="3703320" cy="98554"/>
          </a:xfrm>
          <a:prstGeom prst="rect">
            <a:avLst/>
          </a:prstGeom>
          <a:solidFill>
            <a:srgbClr val="3D3D3D"/>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07D106ED-8BB8-42D3-946B-2BF3055906D9}"/>
              </a:ext>
            </a:extLst>
          </p:cNvPr>
          <p:cNvSpPr/>
          <p:nvPr/>
        </p:nvSpPr>
        <p:spPr>
          <a:xfrm>
            <a:off x="4241829" y="457200"/>
            <a:ext cx="3703320" cy="914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641726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829082"/>
            <a:ext cx="10515600" cy="1325563"/>
          </a:xfrm>
          <a:prstGeom prst="rect">
            <a:avLst/>
          </a:prstGeom>
        </p:spPr>
        <p:txBody>
          <a:bodyPr/>
          <a:lstStyle/>
          <a:p>
            <a:r>
              <a:rPr lang="en-US"/>
              <a:t>Click to edit Master title style</a:t>
            </a:r>
            <a:endParaRPr lang="en-US" dirty="0"/>
          </a:p>
        </p:txBody>
      </p:sp>
      <p:sp>
        <p:nvSpPr>
          <p:cNvPr id="6" name="Rectangle 5">
            <a:extLst>
              <a:ext uri="{FF2B5EF4-FFF2-40B4-BE49-F238E27FC236}">
                <a16:creationId xmlns:a16="http://schemas.microsoft.com/office/drawing/2014/main" id="{2A89C248-F09E-40C3-96B7-A95AD1A1FC42}"/>
              </a:ext>
            </a:extLst>
          </p:cNvPr>
          <p:cNvSpPr/>
          <p:nvPr/>
        </p:nvSpPr>
        <p:spPr>
          <a:xfrm>
            <a:off x="446534" y="457200"/>
            <a:ext cx="3703320" cy="94997"/>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7" name="Rectangle 6">
            <a:extLst>
              <a:ext uri="{FF2B5EF4-FFF2-40B4-BE49-F238E27FC236}">
                <a16:creationId xmlns:a16="http://schemas.microsoft.com/office/drawing/2014/main" id="{B542C39F-D802-4BB9-9F5B-91A5A7FC9379}"/>
              </a:ext>
            </a:extLst>
          </p:cNvPr>
          <p:cNvSpPr/>
          <p:nvPr/>
        </p:nvSpPr>
        <p:spPr>
          <a:xfrm>
            <a:off x="8042147" y="453643"/>
            <a:ext cx="3703320" cy="98554"/>
          </a:xfrm>
          <a:prstGeom prst="rect">
            <a:avLst/>
          </a:prstGeom>
          <a:solidFill>
            <a:srgbClr val="3D3D3D"/>
          </a:solidFill>
          <a:ln>
            <a:noFill/>
          </a:ln>
          <a:effectLst/>
        </p:spPr>
        <p:style>
          <a:lnRef idx="1">
            <a:schemeClr val="accent1"/>
          </a:lnRef>
          <a:fillRef idx="3">
            <a:schemeClr val="accent1"/>
          </a:fillRef>
          <a:effectRef idx="2">
            <a:schemeClr val="accent1"/>
          </a:effectRef>
          <a:fontRef idx="minor">
            <a:schemeClr val="lt1"/>
          </a:fontRef>
        </p:style>
      </p:sp>
      <p:sp>
        <p:nvSpPr>
          <p:cNvPr id="8" name="Rectangle 7">
            <a:extLst>
              <a:ext uri="{FF2B5EF4-FFF2-40B4-BE49-F238E27FC236}">
                <a16:creationId xmlns:a16="http://schemas.microsoft.com/office/drawing/2014/main" id="{D7449A51-E2E2-4BE2-B2D8-EA51FD9AE76A}"/>
              </a:ext>
            </a:extLst>
          </p:cNvPr>
          <p:cNvSpPr/>
          <p:nvPr/>
        </p:nvSpPr>
        <p:spPr>
          <a:xfrm>
            <a:off x="4241830" y="457200"/>
            <a:ext cx="3703320" cy="914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821365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783305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678233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829082"/>
            <a:ext cx="10515600" cy="1325563"/>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9737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56007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cSld name="3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C20F09E4-6EA4-4BF3-9FC8-FF40373B88E6}" type="datetime1">
              <a:rPr lang="en-US" smtClean="0"/>
              <a:pPr/>
              <a:t>9/15/2025</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r>
              <a:rPr lang="en-US"/>
              <a:t>Add a footer</a:t>
            </a:r>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401CF334-2D5C-4859-84A6-CA7E6E43FAEB}" type="slidenum">
              <a:rPr lang="en-US" smtClean="0"/>
              <a:t>‹#›</a:t>
            </a:fld>
            <a:endParaRPr lang="en-US" dirty="0"/>
          </a:p>
        </p:txBody>
      </p:sp>
    </p:spTree>
    <p:extLst>
      <p:ext uri="{BB962C8B-B14F-4D97-AF65-F5344CB8AC3E}">
        <p14:creationId xmlns:p14="http://schemas.microsoft.com/office/powerpoint/2010/main" val="1812191475"/>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B9234BD7-6953-492C-921B-E68B2D7F14C8}" type="datetime1">
              <a:rPr lang="en-US" smtClean="0"/>
              <a:t>9/15/2025</a:t>
            </a:fld>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334953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829082"/>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0CAE0B96-4DC5-4BC8-B4B2-4F4A40B8D9EA}"/>
              </a:ext>
            </a:extLst>
          </p:cNvPr>
          <p:cNvSpPr/>
          <p:nvPr/>
        </p:nvSpPr>
        <p:spPr>
          <a:xfrm>
            <a:off x="446534" y="457200"/>
            <a:ext cx="3703320" cy="94997"/>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8EC3A1E4-506E-41AF-AB6A-50DFD8936404}"/>
              </a:ext>
            </a:extLst>
          </p:cNvPr>
          <p:cNvSpPr/>
          <p:nvPr/>
        </p:nvSpPr>
        <p:spPr>
          <a:xfrm>
            <a:off x="8042147" y="453643"/>
            <a:ext cx="3703320" cy="98554"/>
          </a:xfrm>
          <a:prstGeom prst="rect">
            <a:avLst/>
          </a:prstGeom>
          <a:solidFill>
            <a:srgbClr val="3D3D3D"/>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E893A778-96DE-44C1-9A16-F73609A21883}"/>
              </a:ext>
            </a:extLst>
          </p:cNvPr>
          <p:cNvSpPr/>
          <p:nvPr/>
        </p:nvSpPr>
        <p:spPr>
          <a:xfrm>
            <a:off x="4241830" y="457200"/>
            <a:ext cx="3703320" cy="914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426136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EBD24CF-3455-413A-8CAA-465C557B69C3}"/>
              </a:ext>
            </a:extLst>
          </p:cNvPr>
          <p:cNvSpPr/>
          <p:nvPr/>
        </p:nvSpPr>
        <p:spPr>
          <a:xfrm>
            <a:off x="446534" y="457200"/>
            <a:ext cx="3703320" cy="94997"/>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FF8358B6-6A68-46E5-BFD7-D56021BAFE32}"/>
              </a:ext>
            </a:extLst>
          </p:cNvPr>
          <p:cNvSpPr/>
          <p:nvPr/>
        </p:nvSpPr>
        <p:spPr>
          <a:xfrm>
            <a:off x="8042147" y="453643"/>
            <a:ext cx="3703320" cy="98554"/>
          </a:xfrm>
          <a:prstGeom prst="rect">
            <a:avLst/>
          </a:prstGeom>
          <a:solidFill>
            <a:srgbClr val="3D3D3D"/>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DC208455-E56D-47A2-AB90-EE507387F684}"/>
              </a:ext>
            </a:extLst>
          </p:cNvPr>
          <p:cNvSpPr/>
          <p:nvPr/>
        </p:nvSpPr>
        <p:spPr>
          <a:xfrm>
            <a:off x="4241830" y="457200"/>
            <a:ext cx="3703320" cy="914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sp>
      <p:sp>
        <p:nvSpPr>
          <p:cNvPr id="14" name="Text Placeholder 2">
            <a:extLst>
              <a:ext uri="{FF2B5EF4-FFF2-40B4-BE49-F238E27FC236}">
                <a16:creationId xmlns:a16="http://schemas.microsoft.com/office/drawing/2014/main" id="{84999362-093A-4430-B7D0-F90795CBC7CA}"/>
              </a:ext>
            </a:extLst>
          </p:cNvPr>
          <p:cNvSpPr>
            <a:spLocks noGrp="1"/>
          </p:cNvSpPr>
          <p:nvPr>
            <p:ph idx="1"/>
          </p:nvPr>
        </p:nvSpPr>
        <p:spPr>
          <a:xfrm>
            <a:off x="838200" y="2119314"/>
            <a:ext cx="10515600" cy="36759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itle Placeholder 1">
            <a:extLst>
              <a:ext uri="{FF2B5EF4-FFF2-40B4-BE49-F238E27FC236}">
                <a16:creationId xmlns:a16="http://schemas.microsoft.com/office/drawing/2014/main" id="{BD58CE1A-ACC4-4088-B637-435FCD792D97}"/>
              </a:ext>
            </a:extLst>
          </p:cNvPr>
          <p:cNvSpPr>
            <a:spLocks noGrp="1"/>
          </p:cNvSpPr>
          <p:nvPr>
            <p:ph type="title"/>
          </p:nvPr>
        </p:nvSpPr>
        <p:spPr>
          <a:xfrm>
            <a:off x="581192" y="705124"/>
            <a:ext cx="11029616" cy="1218926"/>
          </a:xfrm>
          <a:prstGeom prst="rect">
            <a:avLst/>
          </a:prstGeom>
        </p:spPr>
        <p:txBody>
          <a:bodyPr vert="horz" lIns="91440" tIns="45720" rIns="91440" bIns="45720" rtlCol="0" anchor="t" anchorCtr="0">
            <a:normAutofit/>
          </a:bodyPr>
          <a:lstStyle/>
          <a:p>
            <a:r>
              <a:rPr lang="en-US"/>
              <a:t>Click to edit Master title style</a:t>
            </a:r>
            <a:endParaRPr lang="en-US" dirty="0"/>
          </a:p>
        </p:txBody>
      </p:sp>
    </p:spTree>
    <p:extLst>
      <p:ext uri="{BB962C8B-B14F-4D97-AF65-F5344CB8AC3E}">
        <p14:creationId xmlns:p14="http://schemas.microsoft.com/office/powerpoint/2010/main" val="208335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CBE0C99-EE69-4D0C-BD7A-C6B65935509F}"/>
              </a:ext>
            </a:extLst>
          </p:cNvPr>
          <p:cNvSpPr/>
          <p:nvPr/>
        </p:nvSpPr>
        <p:spPr>
          <a:xfrm>
            <a:off x="451297" y="652439"/>
            <a:ext cx="11294170" cy="1008721"/>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solidFill>
                <a:schemeClr val="bg1"/>
              </a:solidFill>
            </a:endParaRPr>
          </a:p>
        </p:txBody>
      </p:sp>
      <p:sp>
        <p:nvSpPr>
          <p:cNvPr id="11" name="Rectangle 10">
            <a:extLst>
              <a:ext uri="{FF2B5EF4-FFF2-40B4-BE49-F238E27FC236}">
                <a16:creationId xmlns:a16="http://schemas.microsoft.com/office/drawing/2014/main" id="{EEBD24CF-3455-413A-8CAA-465C557B69C3}"/>
              </a:ext>
            </a:extLst>
          </p:cNvPr>
          <p:cNvSpPr/>
          <p:nvPr/>
        </p:nvSpPr>
        <p:spPr>
          <a:xfrm>
            <a:off x="446534" y="457200"/>
            <a:ext cx="3703320" cy="94997"/>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FF8358B6-6A68-46E5-BFD7-D56021BAFE32}"/>
              </a:ext>
            </a:extLst>
          </p:cNvPr>
          <p:cNvSpPr/>
          <p:nvPr/>
        </p:nvSpPr>
        <p:spPr>
          <a:xfrm>
            <a:off x="8042147" y="453643"/>
            <a:ext cx="3703320" cy="98554"/>
          </a:xfrm>
          <a:prstGeom prst="rect">
            <a:avLst/>
          </a:prstGeom>
          <a:solidFill>
            <a:srgbClr val="3D3D3D"/>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DC208455-E56D-47A2-AB90-EE507387F684}"/>
              </a:ext>
            </a:extLst>
          </p:cNvPr>
          <p:cNvSpPr/>
          <p:nvPr/>
        </p:nvSpPr>
        <p:spPr>
          <a:xfrm>
            <a:off x="4241830" y="457200"/>
            <a:ext cx="3703320" cy="914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sp>
      <p:sp>
        <p:nvSpPr>
          <p:cNvPr id="7" name="Text Placeholder 2">
            <a:extLst>
              <a:ext uri="{FF2B5EF4-FFF2-40B4-BE49-F238E27FC236}">
                <a16:creationId xmlns:a16="http://schemas.microsoft.com/office/drawing/2014/main" id="{62AE916C-40FE-4380-B618-5971B5D8B12D}"/>
              </a:ext>
            </a:extLst>
          </p:cNvPr>
          <p:cNvSpPr>
            <a:spLocks noGrp="1"/>
          </p:cNvSpPr>
          <p:nvPr>
            <p:ph idx="1"/>
          </p:nvPr>
        </p:nvSpPr>
        <p:spPr>
          <a:xfrm>
            <a:off x="446534" y="1782764"/>
            <a:ext cx="11294170" cy="46180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Placeholder 1">
            <a:extLst>
              <a:ext uri="{FF2B5EF4-FFF2-40B4-BE49-F238E27FC236}">
                <a16:creationId xmlns:a16="http://schemas.microsoft.com/office/drawing/2014/main" id="{7FAB83F1-D171-429D-ADCF-53A664CD8CBC}"/>
              </a:ext>
            </a:extLst>
          </p:cNvPr>
          <p:cNvSpPr>
            <a:spLocks noGrp="1"/>
          </p:cNvSpPr>
          <p:nvPr>
            <p:ph type="title"/>
          </p:nvPr>
        </p:nvSpPr>
        <p:spPr>
          <a:xfrm>
            <a:off x="578682" y="763892"/>
            <a:ext cx="11029616" cy="785814"/>
          </a:xfrm>
          <a:prstGeom prst="rect">
            <a:avLst/>
          </a:prstGeom>
        </p:spPr>
        <p:txBody>
          <a:bodyPr vert="horz" lIns="91440" tIns="45720" rIns="91440" bIns="45720" rtlCol="0" anchor="t" anchorCtr="0">
            <a:normAutofit/>
          </a:bodyPr>
          <a:lstStyle>
            <a:lvl1pPr>
              <a:defRPr b="1">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71244883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CBE0C99-EE69-4D0C-BD7A-C6B65935509F}"/>
              </a:ext>
            </a:extLst>
          </p:cNvPr>
          <p:cNvSpPr/>
          <p:nvPr/>
        </p:nvSpPr>
        <p:spPr>
          <a:xfrm>
            <a:off x="446534" y="3476635"/>
            <a:ext cx="11262866" cy="3085386"/>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EEBD24CF-3455-413A-8CAA-465C557B69C3}"/>
              </a:ext>
            </a:extLst>
          </p:cNvPr>
          <p:cNvSpPr/>
          <p:nvPr/>
        </p:nvSpPr>
        <p:spPr>
          <a:xfrm>
            <a:off x="446534" y="457200"/>
            <a:ext cx="3703320" cy="94997"/>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FF8358B6-6A68-46E5-BFD7-D56021BAFE32}"/>
              </a:ext>
            </a:extLst>
          </p:cNvPr>
          <p:cNvSpPr/>
          <p:nvPr/>
        </p:nvSpPr>
        <p:spPr>
          <a:xfrm>
            <a:off x="8042147" y="453643"/>
            <a:ext cx="3703320" cy="98554"/>
          </a:xfrm>
          <a:prstGeom prst="rect">
            <a:avLst/>
          </a:prstGeom>
          <a:solidFill>
            <a:srgbClr val="3D3D3D"/>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DC208455-E56D-47A2-AB90-EE507387F684}"/>
              </a:ext>
            </a:extLst>
          </p:cNvPr>
          <p:cNvSpPr/>
          <p:nvPr/>
        </p:nvSpPr>
        <p:spPr>
          <a:xfrm>
            <a:off x="4241830" y="457200"/>
            <a:ext cx="3703320" cy="914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sp>
      <p:sp>
        <p:nvSpPr>
          <p:cNvPr id="7" name="Title Placeholder 1">
            <a:extLst>
              <a:ext uri="{FF2B5EF4-FFF2-40B4-BE49-F238E27FC236}">
                <a16:creationId xmlns:a16="http://schemas.microsoft.com/office/drawing/2014/main" id="{20E00771-4852-4184-B9D2-E616C58606EB}"/>
              </a:ext>
            </a:extLst>
          </p:cNvPr>
          <p:cNvSpPr>
            <a:spLocks noGrp="1"/>
          </p:cNvSpPr>
          <p:nvPr>
            <p:ph type="title"/>
          </p:nvPr>
        </p:nvSpPr>
        <p:spPr>
          <a:xfrm>
            <a:off x="4241830" y="705123"/>
            <a:ext cx="7368978" cy="2676241"/>
          </a:xfrm>
          <a:prstGeom prst="rect">
            <a:avLst/>
          </a:prstGeom>
        </p:spPr>
        <p:txBody>
          <a:bodyPr vert="horz" lIns="91440" tIns="45720" rIns="91440" bIns="45720" rtlCol="0" anchor="t" anchorCtr="0">
            <a:normAutofit/>
          </a:bodyPr>
          <a:lstStyle/>
          <a:p>
            <a:r>
              <a:rPr lang="en-US"/>
              <a:t>Click to edit Master title style</a:t>
            </a:r>
            <a:endParaRPr lang="en-US" dirty="0"/>
          </a:p>
        </p:txBody>
      </p:sp>
      <p:pic>
        <p:nvPicPr>
          <p:cNvPr id="5" name="Picture 4">
            <a:extLst>
              <a:ext uri="{FF2B5EF4-FFF2-40B4-BE49-F238E27FC236}">
                <a16:creationId xmlns:a16="http://schemas.microsoft.com/office/drawing/2014/main" id="{2AFD6ED8-E370-4751-B0B8-31DE2E837CCE}"/>
              </a:ext>
            </a:extLst>
          </p:cNvPr>
          <p:cNvPicPr>
            <a:picLocks noChangeAspect="1"/>
          </p:cNvPicPr>
          <p:nvPr/>
        </p:nvPicPr>
        <p:blipFill>
          <a:blip r:embed="rId2"/>
          <a:stretch>
            <a:fillRect/>
          </a:stretch>
        </p:blipFill>
        <p:spPr>
          <a:xfrm>
            <a:off x="446534" y="688412"/>
            <a:ext cx="3660330" cy="2676241"/>
          </a:xfrm>
          <a:prstGeom prst="rect">
            <a:avLst/>
          </a:prstGeom>
        </p:spPr>
      </p:pic>
    </p:spTree>
    <p:extLst>
      <p:ext uri="{BB962C8B-B14F-4D97-AF65-F5344CB8AC3E}">
        <p14:creationId xmlns:p14="http://schemas.microsoft.com/office/powerpoint/2010/main" val="259118878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3_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CBE0C99-EE69-4D0C-BD7A-C6B65935509F}"/>
              </a:ext>
            </a:extLst>
          </p:cNvPr>
          <p:cNvSpPr/>
          <p:nvPr/>
        </p:nvSpPr>
        <p:spPr>
          <a:xfrm>
            <a:off x="451297" y="5553063"/>
            <a:ext cx="11294170" cy="1008721"/>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EEBD24CF-3455-413A-8CAA-465C557B69C3}"/>
              </a:ext>
            </a:extLst>
          </p:cNvPr>
          <p:cNvSpPr/>
          <p:nvPr/>
        </p:nvSpPr>
        <p:spPr>
          <a:xfrm>
            <a:off x="446534" y="457200"/>
            <a:ext cx="3703320" cy="94997"/>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FF8358B6-6A68-46E5-BFD7-D56021BAFE32}"/>
              </a:ext>
            </a:extLst>
          </p:cNvPr>
          <p:cNvSpPr/>
          <p:nvPr/>
        </p:nvSpPr>
        <p:spPr>
          <a:xfrm>
            <a:off x="8042147" y="453643"/>
            <a:ext cx="3703320" cy="98554"/>
          </a:xfrm>
          <a:prstGeom prst="rect">
            <a:avLst/>
          </a:prstGeom>
          <a:solidFill>
            <a:srgbClr val="3D3D3D"/>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DC208455-E56D-47A2-AB90-EE507387F684}"/>
              </a:ext>
            </a:extLst>
          </p:cNvPr>
          <p:cNvSpPr/>
          <p:nvPr/>
        </p:nvSpPr>
        <p:spPr>
          <a:xfrm>
            <a:off x="4241830" y="457200"/>
            <a:ext cx="3703320" cy="914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sp>
      <p:sp>
        <p:nvSpPr>
          <p:cNvPr id="7" name="Text Placeholder 2">
            <a:extLst>
              <a:ext uri="{FF2B5EF4-FFF2-40B4-BE49-F238E27FC236}">
                <a16:creationId xmlns:a16="http://schemas.microsoft.com/office/drawing/2014/main" id="{62AE916C-40FE-4380-B618-5971B5D8B12D}"/>
              </a:ext>
            </a:extLst>
          </p:cNvPr>
          <p:cNvSpPr>
            <a:spLocks noGrp="1"/>
          </p:cNvSpPr>
          <p:nvPr>
            <p:ph idx="1"/>
          </p:nvPr>
        </p:nvSpPr>
        <p:spPr>
          <a:xfrm>
            <a:off x="703541" y="1628761"/>
            <a:ext cx="10515600" cy="37998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Placeholder 1">
            <a:extLst>
              <a:ext uri="{FF2B5EF4-FFF2-40B4-BE49-F238E27FC236}">
                <a16:creationId xmlns:a16="http://schemas.microsoft.com/office/drawing/2014/main" id="{7FAB83F1-D171-429D-ADCF-53A664CD8CBC}"/>
              </a:ext>
            </a:extLst>
          </p:cNvPr>
          <p:cNvSpPr>
            <a:spLocks noGrp="1"/>
          </p:cNvSpPr>
          <p:nvPr>
            <p:ph type="title"/>
          </p:nvPr>
        </p:nvSpPr>
        <p:spPr>
          <a:xfrm>
            <a:off x="446533" y="728654"/>
            <a:ext cx="11029616" cy="785814"/>
          </a:xfrm>
          <a:prstGeom prst="rect">
            <a:avLst/>
          </a:prstGeom>
        </p:spPr>
        <p:txBody>
          <a:bodyPr vert="horz" lIns="91440" tIns="45720" rIns="91440" bIns="45720" rtlCol="0" anchor="t" anchorCtr="0">
            <a:normAutofit/>
          </a:bodyPr>
          <a:lstStyle/>
          <a:p>
            <a:r>
              <a:rPr lang="en-US"/>
              <a:t>Click to edit Master title style</a:t>
            </a:r>
            <a:endParaRPr lang="en-US" dirty="0"/>
          </a:p>
        </p:txBody>
      </p:sp>
    </p:spTree>
    <p:extLst>
      <p:ext uri="{BB962C8B-B14F-4D97-AF65-F5344CB8AC3E}">
        <p14:creationId xmlns:p14="http://schemas.microsoft.com/office/powerpoint/2010/main" val="26802873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478502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175289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69753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2119314"/>
            <a:ext cx="10515600" cy="36759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itle Placeholder 1">
            <a:extLst>
              <a:ext uri="{FF2B5EF4-FFF2-40B4-BE49-F238E27FC236}">
                <a16:creationId xmlns:a16="http://schemas.microsoft.com/office/drawing/2014/main" id="{DFE424A8-97AF-4AA3-8E6B-1FB9BA584D46}"/>
              </a:ext>
            </a:extLst>
          </p:cNvPr>
          <p:cNvSpPr>
            <a:spLocks noGrp="1"/>
          </p:cNvSpPr>
          <p:nvPr>
            <p:ph type="title"/>
          </p:nvPr>
        </p:nvSpPr>
        <p:spPr>
          <a:xfrm>
            <a:off x="581192" y="705124"/>
            <a:ext cx="11029616" cy="1218926"/>
          </a:xfrm>
          <a:prstGeom prst="rect">
            <a:avLst/>
          </a:prstGeom>
        </p:spPr>
        <p:txBody>
          <a:bodyPr vert="horz" lIns="91440" tIns="45720" rIns="91440" bIns="45720" rtlCol="0" anchor="t" anchorCtr="0">
            <a:normAutofit/>
          </a:bodyPr>
          <a:lstStyle/>
          <a:p>
            <a:endParaRPr lang="en-US" dirty="0"/>
          </a:p>
        </p:txBody>
      </p:sp>
    </p:spTree>
    <p:extLst>
      <p:ext uri="{BB962C8B-B14F-4D97-AF65-F5344CB8AC3E}">
        <p14:creationId xmlns:p14="http://schemas.microsoft.com/office/powerpoint/2010/main" val="111240765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415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6.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hyperlink" Target="http://www.afpnet.org/ResourceCenter/content.cfm?ItemNumber=3135"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0.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hyperlink" Target="mailto:leighann@JacobsonGroupConsulting.com"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microsoft.com/office/2007/relationships/hdphoto" Target="../media/hdphoto3.wdp"/><Relationship Id="rId5" Type="http://schemas.openxmlformats.org/officeDocument/2006/relationships/image" Target="../media/image24.png"/><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034" y="3953814"/>
            <a:ext cx="11204620" cy="2018443"/>
          </a:xfrm>
        </p:spPr>
        <p:txBody>
          <a:bodyPr>
            <a:noAutofit/>
          </a:bodyPr>
          <a:lstStyle/>
          <a:p>
            <a:pPr algn="ctr"/>
            <a:r>
              <a:rPr lang="en-US" sz="3200" dirty="0">
                <a:solidFill>
                  <a:schemeClr val="bg1"/>
                </a:solidFill>
              </a:rPr>
              <a:t>Leigh Ann Jacobson, CFRE</a:t>
            </a:r>
            <a:br>
              <a:rPr lang="en-US" sz="2400" dirty="0">
                <a:solidFill>
                  <a:schemeClr val="bg1"/>
                </a:solidFill>
              </a:rPr>
            </a:br>
            <a:r>
              <a:rPr lang="en-US" sz="3200" dirty="0">
                <a:solidFill>
                  <a:schemeClr val="bg1"/>
                </a:solidFill>
              </a:rPr>
              <a:t>Jacobson Group Consulting</a:t>
            </a:r>
            <a:br>
              <a:rPr lang="en-US" sz="2400" dirty="0">
                <a:solidFill>
                  <a:schemeClr val="bg1"/>
                </a:solidFill>
              </a:rPr>
            </a:br>
            <a:br>
              <a:rPr lang="en-US" sz="2400" dirty="0">
                <a:solidFill>
                  <a:schemeClr val="bg1"/>
                </a:solidFill>
              </a:rPr>
            </a:br>
            <a:r>
              <a:rPr lang="en-US" sz="3200" dirty="0" err="1">
                <a:solidFill>
                  <a:schemeClr val="bg1"/>
                </a:solidFill>
              </a:rPr>
              <a:t>Everence</a:t>
            </a:r>
            <a:r>
              <a:rPr lang="en-US" sz="3200" dirty="0">
                <a:solidFill>
                  <a:schemeClr val="bg1"/>
                </a:solidFill>
              </a:rPr>
              <a:t> Development Conference</a:t>
            </a:r>
            <a:br>
              <a:rPr lang="en-US" sz="3200" dirty="0">
                <a:solidFill>
                  <a:schemeClr val="bg1"/>
                </a:solidFill>
              </a:rPr>
            </a:br>
            <a:r>
              <a:rPr lang="en-US" sz="3200" dirty="0">
                <a:solidFill>
                  <a:schemeClr val="bg1"/>
                </a:solidFill>
              </a:rPr>
              <a:t>September 24, 2025, 3-4:15 p.m.</a:t>
            </a:r>
            <a:endParaRPr lang="en-US" sz="1800" dirty="0">
              <a:solidFill>
                <a:schemeClr val="bg1"/>
              </a:solidFill>
            </a:endParaRPr>
          </a:p>
        </p:txBody>
      </p:sp>
      <p:sp>
        <p:nvSpPr>
          <p:cNvPr id="7" name="TextBox 6">
            <a:extLst>
              <a:ext uri="{FF2B5EF4-FFF2-40B4-BE49-F238E27FC236}">
                <a16:creationId xmlns:a16="http://schemas.microsoft.com/office/drawing/2014/main" id="{8B21573B-F949-4093-9933-275B31D916AA}"/>
              </a:ext>
            </a:extLst>
          </p:cNvPr>
          <p:cNvSpPr txBox="1"/>
          <p:nvPr/>
        </p:nvSpPr>
        <p:spPr>
          <a:xfrm>
            <a:off x="8341222" y="6550223"/>
            <a:ext cx="3391432" cy="307777"/>
          </a:xfrm>
          <a:prstGeom prst="rect">
            <a:avLst/>
          </a:prstGeom>
          <a:noFill/>
        </p:spPr>
        <p:txBody>
          <a:bodyPr wrap="square" rtlCol="0">
            <a:spAutoFit/>
          </a:bodyPr>
          <a:lstStyle/>
          <a:p>
            <a:pPr algn="r"/>
            <a:r>
              <a:rPr lang="en-US" sz="1400" dirty="0">
                <a:solidFill>
                  <a:srgbClr val="3D3D3D"/>
                </a:solidFill>
              </a:rPr>
              <a:t>“Our mission is to grow your mission.”</a:t>
            </a:r>
          </a:p>
        </p:txBody>
      </p:sp>
      <p:sp>
        <p:nvSpPr>
          <p:cNvPr id="12" name="TextBox 11">
            <a:extLst>
              <a:ext uri="{FF2B5EF4-FFF2-40B4-BE49-F238E27FC236}">
                <a16:creationId xmlns:a16="http://schemas.microsoft.com/office/drawing/2014/main" id="{0585D117-E491-8A66-AC66-6404A18A1E3E}"/>
              </a:ext>
            </a:extLst>
          </p:cNvPr>
          <p:cNvSpPr txBox="1"/>
          <p:nvPr/>
        </p:nvSpPr>
        <p:spPr>
          <a:xfrm>
            <a:off x="5746870" y="882858"/>
            <a:ext cx="6111024" cy="2492990"/>
          </a:xfrm>
          <a:prstGeom prst="rect">
            <a:avLst/>
          </a:prstGeom>
          <a:noFill/>
        </p:spPr>
        <p:txBody>
          <a:bodyPr wrap="square">
            <a:spAutoFit/>
          </a:bodyPr>
          <a:lstStyle/>
          <a:p>
            <a:pPr algn="ctr" rtl="0">
              <a:buNone/>
            </a:pPr>
            <a:r>
              <a:rPr lang="en-US" sz="4000" b="1" i="0" u="none" strike="noStrike" dirty="0">
                <a:solidFill>
                  <a:srgbClr val="3D3D3D"/>
                </a:solidFill>
                <a:effectLst/>
                <a:latin typeface="Playfair Display" panose="00000500000000000000" pitchFamily="2" charset="0"/>
              </a:rPr>
              <a:t>Ministry of major gifts: </a:t>
            </a:r>
            <a:r>
              <a:rPr lang="en-US" sz="3600" b="1" i="0" u="none" strike="noStrike" dirty="0">
                <a:solidFill>
                  <a:srgbClr val="3D3D3D"/>
                </a:solidFill>
                <a:effectLst/>
                <a:latin typeface="Playfair Display" panose="00000500000000000000" pitchFamily="2" charset="0"/>
              </a:rPr>
              <a:t>Building relationships that cultivate generosity </a:t>
            </a:r>
          </a:p>
          <a:p>
            <a:pPr algn="ctr" rtl="0">
              <a:buNone/>
            </a:pPr>
            <a:r>
              <a:rPr lang="en-US" sz="2800" b="1" i="0" u="none" strike="noStrike" dirty="0">
                <a:solidFill>
                  <a:srgbClr val="3D3D3D"/>
                </a:solidFill>
                <a:effectLst/>
                <a:latin typeface="Playfair Display" panose="00000500000000000000" pitchFamily="2" charset="0"/>
              </a:rPr>
              <a:t>(For mid-size shops)</a:t>
            </a:r>
            <a:br>
              <a:rPr lang="en-US" sz="1400" dirty="0"/>
            </a:br>
            <a:endParaRPr lang="en-US" sz="1600" dirty="0"/>
          </a:p>
        </p:txBody>
      </p:sp>
    </p:spTree>
    <p:extLst>
      <p:ext uri="{BB962C8B-B14F-4D97-AF65-F5344CB8AC3E}">
        <p14:creationId xmlns:p14="http://schemas.microsoft.com/office/powerpoint/2010/main" val="706305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448915" y="1738518"/>
            <a:ext cx="11294170" cy="4883507"/>
          </a:xfrm>
        </p:spPr>
        <p:txBody>
          <a:bodyPr>
            <a:noAutofit/>
          </a:bodyPr>
          <a:lstStyle/>
          <a:p>
            <a:pPr marL="463550" indent="-463550">
              <a:buFont typeface="+mj-lt"/>
              <a:buAutoNum type="alphaUcPeriod"/>
            </a:pPr>
            <a:r>
              <a:rPr lang="en-US" sz="2000" b="1" dirty="0"/>
              <a:t>Set your Goals and Expectations</a:t>
            </a:r>
          </a:p>
          <a:p>
            <a:pPr marL="628650" lvl="1" indent="-222250"/>
            <a:r>
              <a:rPr lang="en-US" sz="2000" dirty="0"/>
              <a:t>What is your scale?</a:t>
            </a:r>
          </a:p>
          <a:p>
            <a:pPr marL="628650" lvl="1" indent="-222250"/>
            <a:r>
              <a:rPr lang="en-US" sz="2000" dirty="0"/>
              <a:t>What do you want to accomplish?</a:t>
            </a:r>
          </a:p>
          <a:p>
            <a:pPr marL="628650" lvl="1" indent="-222250"/>
            <a:r>
              <a:rPr lang="en-US" sz="2000" dirty="0"/>
              <a:t>Who’s on board?</a:t>
            </a:r>
          </a:p>
          <a:p>
            <a:pPr marL="628650" lvl="1" indent="-222250"/>
            <a:endParaRPr lang="en-US" sz="2000" dirty="0"/>
          </a:p>
          <a:p>
            <a:pPr marL="457200" indent="-457200">
              <a:buFont typeface="+mj-lt"/>
              <a:buAutoNum type="alphaUcPeriod"/>
            </a:pPr>
            <a:r>
              <a:rPr lang="en-US" sz="2000" b="1" dirty="0"/>
              <a:t>You get what you MEASURE</a:t>
            </a:r>
          </a:p>
          <a:p>
            <a:pPr lvl="1"/>
            <a:r>
              <a:rPr lang="en-US" sz="2000" dirty="0"/>
              <a:t># Donor Count, % Participation, Rates for Acquisition, Renewal/Retention, and Upgrade</a:t>
            </a:r>
          </a:p>
          <a:p>
            <a:pPr lvl="1"/>
            <a:r>
              <a:rPr lang="en-US" sz="2000" dirty="0"/>
              <a:t>We adjust our behavior based on what we’re measured against</a:t>
            </a:r>
          </a:p>
          <a:p>
            <a:pPr lvl="1"/>
            <a:r>
              <a:rPr lang="en-US" sz="2000" dirty="0"/>
              <a:t>Communicate the measurements up, down, and across the organization</a:t>
            </a:r>
          </a:p>
          <a:p>
            <a:pPr lvl="1"/>
            <a:endParaRPr lang="en-US" sz="2000" dirty="0"/>
          </a:p>
          <a:p>
            <a:pPr marL="457200" indent="-457200">
              <a:buFont typeface="+mj-lt"/>
              <a:buAutoNum type="alphaUcPeriod"/>
            </a:pPr>
            <a:r>
              <a:rPr lang="en-US" sz="2000" b="1" dirty="0"/>
              <a:t>Systematize Weekly “RAPs”</a:t>
            </a:r>
          </a:p>
          <a:p>
            <a:pPr lvl="1"/>
            <a:r>
              <a:rPr lang="en-US" sz="2000" dirty="0"/>
              <a:t>Review and Plan. </a:t>
            </a:r>
            <a:r>
              <a:rPr lang="en-US" sz="2000" i="1" dirty="0"/>
              <a:t>Better Focus = Better Results</a:t>
            </a:r>
          </a:p>
          <a:p>
            <a:pPr lvl="1"/>
            <a:r>
              <a:rPr lang="en-US" sz="2000" dirty="0"/>
              <a:t>Directive or Strategic?</a:t>
            </a:r>
          </a:p>
          <a:p>
            <a:pPr lvl="1"/>
            <a:r>
              <a:rPr lang="en-US" sz="2000" dirty="0"/>
              <a:t>Part of the Culture of Philanthropy</a:t>
            </a:r>
          </a:p>
          <a:p>
            <a:pPr marL="285750" indent="-285750">
              <a:buFontTx/>
              <a:buChar char="-"/>
            </a:pPr>
            <a:endParaRPr lang="en-US" sz="2000" dirty="0"/>
          </a:p>
        </p:txBody>
      </p:sp>
      <p:sp>
        <p:nvSpPr>
          <p:cNvPr id="2" name="Title 1"/>
          <p:cNvSpPr>
            <a:spLocks noGrp="1"/>
          </p:cNvSpPr>
          <p:nvPr>
            <p:ph type="title"/>
          </p:nvPr>
        </p:nvSpPr>
        <p:spPr/>
        <p:txBody>
          <a:bodyPr>
            <a:normAutofit/>
          </a:bodyPr>
          <a:lstStyle/>
          <a:p>
            <a:r>
              <a:rPr lang="en-US" dirty="0"/>
              <a:t>Building Your Major Gifts Strategy</a:t>
            </a:r>
            <a:endParaRPr lang="en-US" i="1" dirty="0"/>
          </a:p>
        </p:txBody>
      </p:sp>
    </p:spTree>
    <p:extLst>
      <p:ext uri="{BB962C8B-B14F-4D97-AF65-F5344CB8AC3E}">
        <p14:creationId xmlns:p14="http://schemas.microsoft.com/office/powerpoint/2010/main" val="291679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8EC2D-839E-8A3C-8CA2-3CAFA6AB3B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187F0A-7F0E-E7EA-7962-C3C472B00BC2}"/>
              </a:ext>
            </a:extLst>
          </p:cNvPr>
          <p:cNvSpPr>
            <a:spLocks noGrp="1"/>
          </p:cNvSpPr>
          <p:nvPr>
            <p:ph type="title"/>
          </p:nvPr>
        </p:nvSpPr>
        <p:spPr>
          <a:xfrm>
            <a:off x="219456" y="410308"/>
            <a:ext cx="11678253" cy="1011037"/>
          </a:xfrm>
        </p:spPr>
        <p:txBody>
          <a:bodyPr>
            <a:normAutofit/>
          </a:bodyPr>
          <a:lstStyle/>
          <a:p>
            <a:pPr algn="ctr"/>
            <a:r>
              <a:rPr lang="en-US" sz="2800" i="1" spc="150" dirty="0"/>
              <a:t>Discipline and stewardship are spiritual practices—</a:t>
            </a:r>
            <a:br>
              <a:rPr lang="en-US" sz="2800" i="1" spc="150" dirty="0"/>
            </a:br>
            <a:r>
              <a:rPr lang="en-US" sz="2800" i="1" spc="150" dirty="0"/>
              <a:t>faithfulness in the small things leads to abundance.</a:t>
            </a:r>
            <a:endParaRPr lang="en-US" sz="2800" i="1" spc="150" dirty="0">
              <a:latin typeface="Georgia" panose="02040502050405020303" pitchFamily="18" charset="0"/>
            </a:endParaRPr>
          </a:p>
        </p:txBody>
      </p:sp>
      <p:sp>
        <p:nvSpPr>
          <p:cNvPr id="4" name="Content Placeholder 3">
            <a:extLst>
              <a:ext uri="{FF2B5EF4-FFF2-40B4-BE49-F238E27FC236}">
                <a16:creationId xmlns:a16="http://schemas.microsoft.com/office/drawing/2014/main" id="{DC5F9F98-82A1-0D31-EDFB-1452C57AB8D1}"/>
              </a:ext>
            </a:extLst>
          </p:cNvPr>
          <p:cNvSpPr>
            <a:spLocks noGrp="1"/>
          </p:cNvSpPr>
          <p:nvPr>
            <p:ph idx="1"/>
          </p:nvPr>
        </p:nvSpPr>
        <p:spPr/>
        <p:txBody>
          <a:bodyPr/>
          <a:lstStyle/>
          <a:p>
            <a:endParaRPr lang="en-US" dirty="0"/>
          </a:p>
        </p:txBody>
      </p:sp>
      <p:pic>
        <p:nvPicPr>
          <p:cNvPr id="6146" name="Picture 2" descr="Best Fundraising Software for Faith-Based Nonprofits">
            <a:extLst>
              <a:ext uri="{FF2B5EF4-FFF2-40B4-BE49-F238E27FC236}">
                <a16:creationId xmlns:a16="http://schemas.microsoft.com/office/drawing/2014/main" id="{3ED9CBF3-401D-01D6-A282-A2801D526E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21345"/>
            <a:ext cx="12192000" cy="4418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3804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8005" y="2868727"/>
            <a:ext cx="6115193" cy="2679719"/>
          </a:xfrm>
        </p:spPr>
        <p:txBody>
          <a:bodyPr>
            <a:normAutofit/>
          </a:bodyPr>
          <a:lstStyle/>
          <a:p>
            <a:pPr>
              <a:spcBef>
                <a:spcPts val="0"/>
              </a:spcBef>
              <a:spcAft>
                <a:spcPts val="3000"/>
              </a:spcAft>
            </a:pPr>
            <a:r>
              <a:rPr lang="en-US" dirty="0"/>
              <a:t>Transactional vs. Transformational</a:t>
            </a:r>
          </a:p>
          <a:p>
            <a:pPr>
              <a:spcBef>
                <a:spcPts val="0"/>
              </a:spcBef>
              <a:spcAft>
                <a:spcPts val="3000"/>
              </a:spcAft>
            </a:pPr>
            <a:r>
              <a:rPr lang="en-US" dirty="0"/>
              <a:t>Generosity = discipleship</a:t>
            </a:r>
          </a:p>
          <a:p>
            <a:pPr>
              <a:spcBef>
                <a:spcPts val="0"/>
              </a:spcBef>
              <a:spcAft>
                <a:spcPts val="3000"/>
              </a:spcAft>
            </a:pPr>
            <a:r>
              <a:rPr lang="en-US" dirty="0"/>
              <a:t>Bridge values to outcomes</a:t>
            </a:r>
            <a:endParaRPr lang="en-US" sz="3200" dirty="0"/>
          </a:p>
        </p:txBody>
      </p:sp>
      <p:sp>
        <p:nvSpPr>
          <p:cNvPr id="2" name="Title 1"/>
          <p:cNvSpPr>
            <a:spLocks noGrp="1"/>
          </p:cNvSpPr>
          <p:nvPr>
            <p:ph type="title"/>
          </p:nvPr>
        </p:nvSpPr>
        <p:spPr/>
        <p:txBody>
          <a:bodyPr>
            <a:normAutofit fontScale="90000"/>
          </a:bodyPr>
          <a:lstStyle/>
          <a:p>
            <a:r>
              <a:rPr lang="en-US" dirty="0"/>
              <a:t>Why Values Alignment Unlocks Major Gifts</a:t>
            </a:r>
          </a:p>
        </p:txBody>
      </p:sp>
      <p:pic>
        <p:nvPicPr>
          <p:cNvPr id="7" name="Picture 6">
            <a:extLst>
              <a:ext uri="{FF2B5EF4-FFF2-40B4-BE49-F238E27FC236}">
                <a16:creationId xmlns:a16="http://schemas.microsoft.com/office/drawing/2014/main" id="{F07D2485-DCDF-7626-BEE0-9D0B8E5F2493}"/>
              </a:ext>
            </a:extLst>
          </p:cNvPr>
          <p:cNvPicPr>
            <a:picLocks noChangeAspect="1"/>
          </p:cNvPicPr>
          <p:nvPr/>
        </p:nvPicPr>
        <p:blipFill>
          <a:blip r:embed="rId3"/>
          <a:srcRect b="10208"/>
          <a:stretch>
            <a:fillRect/>
          </a:stretch>
        </p:blipFill>
        <p:spPr>
          <a:xfrm>
            <a:off x="6636551" y="2168770"/>
            <a:ext cx="4971747" cy="3740672"/>
          </a:xfrm>
          <a:prstGeom prst="rect">
            <a:avLst/>
          </a:prstGeom>
        </p:spPr>
      </p:pic>
      <p:sp>
        <p:nvSpPr>
          <p:cNvPr id="9" name="TextBox 8">
            <a:extLst>
              <a:ext uri="{FF2B5EF4-FFF2-40B4-BE49-F238E27FC236}">
                <a16:creationId xmlns:a16="http://schemas.microsoft.com/office/drawing/2014/main" id="{A2EF4FCB-B155-B143-B9C0-BB107DD1FC42}"/>
              </a:ext>
            </a:extLst>
          </p:cNvPr>
          <p:cNvSpPr txBox="1"/>
          <p:nvPr/>
        </p:nvSpPr>
        <p:spPr>
          <a:xfrm>
            <a:off x="6636551" y="5909442"/>
            <a:ext cx="4971747" cy="369332"/>
          </a:xfrm>
          <a:prstGeom prst="rect">
            <a:avLst/>
          </a:prstGeom>
          <a:gradFill>
            <a:gsLst>
              <a:gs pos="0">
                <a:srgbClr val="E5924E"/>
              </a:gs>
              <a:gs pos="74000">
                <a:srgbClr val="9D89A7"/>
              </a:gs>
              <a:gs pos="83000">
                <a:srgbClr val="364C96"/>
              </a:gs>
              <a:gs pos="100000">
                <a:schemeClr val="accent1">
                  <a:lumMod val="30000"/>
                  <a:lumOff val="70000"/>
                </a:schemeClr>
              </a:gs>
            </a:gsLst>
            <a:lin ang="5400000" scaled="1"/>
          </a:gradFill>
        </p:spPr>
        <p:txBody>
          <a:bodyPr wrap="square">
            <a:spAutoFit/>
          </a:bodyPr>
          <a:lstStyle/>
          <a:p>
            <a:pPr algn="ctr"/>
            <a:r>
              <a:rPr lang="en-US" i="1" dirty="0">
                <a:solidFill>
                  <a:srgbClr val="FCF7D8"/>
                </a:solidFill>
              </a:rPr>
              <a:t>“Frame every ask in values language.”</a:t>
            </a:r>
          </a:p>
        </p:txBody>
      </p:sp>
    </p:spTree>
    <p:extLst>
      <p:ext uri="{BB962C8B-B14F-4D97-AF65-F5344CB8AC3E}">
        <p14:creationId xmlns:p14="http://schemas.microsoft.com/office/powerpoint/2010/main" val="1921239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2DDB9-4313-44F8-5374-1BDBF7C97C85}"/>
              </a:ext>
            </a:extLst>
          </p:cNvPr>
          <p:cNvSpPr>
            <a:spLocks noGrp="1"/>
          </p:cNvSpPr>
          <p:nvPr>
            <p:ph type="title"/>
          </p:nvPr>
        </p:nvSpPr>
        <p:spPr>
          <a:xfrm>
            <a:off x="581192" y="705124"/>
            <a:ext cx="11029616" cy="915078"/>
          </a:xfrm>
        </p:spPr>
        <p:txBody>
          <a:bodyPr>
            <a:normAutofit fontScale="90000"/>
          </a:bodyPr>
          <a:lstStyle/>
          <a:p>
            <a:r>
              <a:rPr lang="en-US" altLang="en-US" b="1" dirty="0">
                <a:latin typeface="Arial" panose="020B0604020202020204" pitchFamily="34" charset="0"/>
              </a:rPr>
              <a:t>Transactional vs. Transformational Giving</a:t>
            </a:r>
            <a:br>
              <a:rPr lang="en-US" altLang="en-US" b="1" dirty="0">
                <a:latin typeface="Arial" panose="020B0604020202020204" pitchFamily="34" charset="0"/>
              </a:rPr>
            </a:br>
            <a:endParaRPr lang="en-US" dirty="0"/>
          </a:p>
        </p:txBody>
      </p:sp>
      <p:graphicFrame>
        <p:nvGraphicFramePr>
          <p:cNvPr id="4" name="Table 3">
            <a:extLst>
              <a:ext uri="{FF2B5EF4-FFF2-40B4-BE49-F238E27FC236}">
                <a16:creationId xmlns:a16="http://schemas.microsoft.com/office/drawing/2014/main" id="{DAE28DF9-F709-E17F-215B-9D789D7229D4}"/>
              </a:ext>
            </a:extLst>
          </p:cNvPr>
          <p:cNvGraphicFramePr>
            <a:graphicFrameLocks noGrp="1"/>
          </p:cNvGraphicFramePr>
          <p:nvPr>
            <p:extLst>
              <p:ext uri="{D42A27DB-BD31-4B8C-83A1-F6EECF244321}">
                <p14:modId xmlns:p14="http://schemas.microsoft.com/office/powerpoint/2010/main" val="4281034424"/>
              </p:ext>
            </p:extLst>
          </p:nvPr>
        </p:nvGraphicFramePr>
        <p:xfrm>
          <a:off x="740218" y="1620202"/>
          <a:ext cx="11029616" cy="4682100"/>
        </p:xfrm>
        <a:graphic>
          <a:graphicData uri="http://schemas.openxmlformats.org/drawingml/2006/table">
            <a:tbl>
              <a:tblPr/>
              <a:tblGrid>
                <a:gridCol w="5514808">
                  <a:extLst>
                    <a:ext uri="{9D8B030D-6E8A-4147-A177-3AD203B41FA5}">
                      <a16:colId xmlns:a16="http://schemas.microsoft.com/office/drawing/2014/main" val="1369598023"/>
                    </a:ext>
                  </a:extLst>
                </a:gridCol>
                <a:gridCol w="5514808">
                  <a:extLst>
                    <a:ext uri="{9D8B030D-6E8A-4147-A177-3AD203B41FA5}">
                      <a16:colId xmlns:a16="http://schemas.microsoft.com/office/drawing/2014/main" val="3285712068"/>
                    </a:ext>
                  </a:extLst>
                </a:gridCol>
              </a:tblGrid>
              <a:tr h="607236">
                <a:tc>
                  <a:txBody>
                    <a:bodyPr/>
                    <a:lstStyle/>
                    <a:p>
                      <a:pPr>
                        <a:buNone/>
                      </a:pPr>
                      <a:r>
                        <a:rPr lang="en-US" sz="2400" b="1" dirty="0"/>
                        <a:t>Transactional Giving</a:t>
                      </a:r>
                      <a:endParaRPr lang="en-US" sz="2400" dirty="0"/>
                    </a:p>
                  </a:txBody>
                  <a:tcPr anchor="ctr">
                    <a:lnL>
                      <a:noFill/>
                    </a:lnL>
                    <a:lnR>
                      <a:noFill/>
                    </a:lnR>
                    <a:lnT>
                      <a:noFill/>
                    </a:lnT>
                    <a:lnB>
                      <a:noFill/>
                    </a:lnB>
                    <a:noFill/>
                  </a:tcPr>
                </a:tc>
                <a:tc>
                  <a:txBody>
                    <a:bodyPr/>
                    <a:lstStyle/>
                    <a:p>
                      <a:pPr>
                        <a:buNone/>
                      </a:pPr>
                      <a:r>
                        <a:rPr lang="en-US" sz="2400" b="1" dirty="0"/>
                        <a:t>Transformational Giving</a:t>
                      </a:r>
                      <a:endParaRPr lang="en-US" sz="2400" dirty="0"/>
                    </a:p>
                  </a:txBody>
                  <a:tcPr anchor="ctr">
                    <a:lnL>
                      <a:noFill/>
                    </a:lnL>
                    <a:lnR>
                      <a:noFill/>
                    </a:lnR>
                    <a:lnT>
                      <a:noFill/>
                    </a:lnT>
                    <a:lnB>
                      <a:noFill/>
                    </a:lnB>
                    <a:noFill/>
                  </a:tcPr>
                </a:tc>
                <a:extLst>
                  <a:ext uri="{0D108BD9-81ED-4DB2-BD59-A6C34878D82A}">
                    <a16:rowId xmlns:a16="http://schemas.microsoft.com/office/drawing/2014/main" val="3178111828"/>
                  </a:ext>
                </a:extLst>
              </a:tr>
              <a:tr h="607236">
                <a:tc>
                  <a:txBody>
                    <a:bodyPr/>
                    <a:lstStyle/>
                    <a:p>
                      <a:pPr>
                        <a:buNone/>
                      </a:pPr>
                      <a:r>
                        <a:rPr lang="en-US" sz="2400"/>
                        <a:t>Meets an immediate need</a:t>
                      </a:r>
                    </a:p>
                  </a:txBody>
                  <a:tcPr anchor="ctr">
                    <a:lnL>
                      <a:noFill/>
                    </a:lnL>
                    <a:lnR>
                      <a:noFill/>
                    </a:lnR>
                    <a:lnT>
                      <a:noFill/>
                    </a:lnT>
                    <a:lnB>
                      <a:noFill/>
                    </a:lnB>
                    <a:noFill/>
                  </a:tcPr>
                </a:tc>
                <a:tc>
                  <a:txBody>
                    <a:bodyPr/>
                    <a:lstStyle/>
                    <a:p>
                      <a:pPr>
                        <a:buNone/>
                      </a:pPr>
                      <a:r>
                        <a:rPr lang="en-US" sz="2400" dirty="0"/>
                        <a:t>Advances a vision aligned with values</a:t>
                      </a:r>
                    </a:p>
                  </a:txBody>
                  <a:tcPr anchor="ctr">
                    <a:lnL>
                      <a:noFill/>
                    </a:lnL>
                    <a:lnR>
                      <a:noFill/>
                    </a:lnR>
                    <a:lnT>
                      <a:noFill/>
                    </a:lnT>
                    <a:lnB>
                      <a:noFill/>
                    </a:lnB>
                    <a:noFill/>
                  </a:tcPr>
                </a:tc>
                <a:extLst>
                  <a:ext uri="{0D108BD9-81ED-4DB2-BD59-A6C34878D82A}">
                    <a16:rowId xmlns:a16="http://schemas.microsoft.com/office/drawing/2014/main" val="1585743800"/>
                  </a:ext>
                </a:extLst>
              </a:tr>
              <a:tr h="607236">
                <a:tc>
                  <a:txBody>
                    <a:bodyPr/>
                    <a:lstStyle/>
                    <a:p>
                      <a:pPr>
                        <a:buNone/>
                      </a:pPr>
                      <a:r>
                        <a:rPr lang="en-US" sz="2400"/>
                        <a:t>Solves a short-term problem</a:t>
                      </a:r>
                    </a:p>
                  </a:txBody>
                  <a:tcPr anchor="ctr">
                    <a:lnL>
                      <a:noFill/>
                    </a:lnL>
                    <a:lnR>
                      <a:noFill/>
                    </a:lnR>
                    <a:lnT>
                      <a:noFill/>
                    </a:lnT>
                    <a:lnB>
                      <a:noFill/>
                    </a:lnB>
                    <a:noFill/>
                  </a:tcPr>
                </a:tc>
                <a:tc>
                  <a:txBody>
                    <a:bodyPr/>
                    <a:lstStyle/>
                    <a:p>
                      <a:pPr>
                        <a:buNone/>
                      </a:pPr>
                      <a:r>
                        <a:rPr lang="en-US" sz="2400" dirty="0"/>
                        <a:t>Creates long-term, lasting impact</a:t>
                      </a:r>
                    </a:p>
                  </a:txBody>
                  <a:tcPr anchor="ctr">
                    <a:lnL>
                      <a:noFill/>
                    </a:lnL>
                    <a:lnR>
                      <a:noFill/>
                    </a:lnR>
                    <a:lnT>
                      <a:noFill/>
                    </a:lnT>
                    <a:lnB>
                      <a:noFill/>
                    </a:lnB>
                    <a:noFill/>
                  </a:tcPr>
                </a:tc>
                <a:extLst>
                  <a:ext uri="{0D108BD9-81ED-4DB2-BD59-A6C34878D82A}">
                    <a16:rowId xmlns:a16="http://schemas.microsoft.com/office/drawing/2014/main" val="2977711216"/>
                  </a:ext>
                </a:extLst>
              </a:tr>
              <a:tr h="607236">
                <a:tc>
                  <a:txBody>
                    <a:bodyPr/>
                    <a:lstStyle/>
                    <a:p>
                      <a:pPr>
                        <a:buNone/>
                      </a:pPr>
                      <a:r>
                        <a:rPr lang="en-US" sz="2400" dirty="0"/>
                        <a:t>Motivated by obligation or request</a:t>
                      </a:r>
                    </a:p>
                  </a:txBody>
                  <a:tcPr anchor="ctr">
                    <a:lnL>
                      <a:noFill/>
                    </a:lnL>
                    <a:lnR>
                      <a:noFill/>
                    </a:lnR>
                    <a:lnT>
                      <a:noFill/>
                    </a:lnT>
                    <a:lnB>
                      <a:noFill/>
                    </a:lnB>
                    <a:noFill/>
                  </a:tcPr>
                </a:tc>
                <a:tc>
                  <a:txBody>
                    <a:bodyPr/>
                    <a:lstStyle/>
                    <a:p>
                      <a:pPr>
                        <a:buNone/>
                      </a:pPr>
                      <a:r>
                        <a:rPr lang="en-US" sz="2400" dirty="0"/>
                        <a:t>Motivated by faith, values, </a:t>
                      </a:r>
                      <a:br>
                        <a:rPr lang="en-US" sz="2400" dirty="0"/>
                      </a:br>
                      <a:r>
                        <a:rPr lang="en-US" sz="2400"/>
                        <a:t>and </a:t>
                      </a:r>
                      <a:r>
                        <a:rPr lang="en-US" sz="2400" dirty="0"/>
                        <a:t>purpose</a:t>
                      </a:r>
                    </a:p>
                  </a:txBody>
                  <a:tcPr anchor="ctr">
                    <a:lnL>
                      <a:noFill/>
                    </a:lnL>
                    <a:lnR>
                      <a:noFill/>
                    </a:lnR>
                    <a:lnT>
                      <a:noFill/>
                    </a:lnT>
                    <a:lnB>
                      <a:noFill/>
                    </a:lnB>
                    <a:noFill/>
                  </a:tcPr>
                </a:tc>
                <a:extLst>
                  <a:ext uri="{0D108BD9-81ED-4DB2-BD59-A6C34878D82A}">
                    <a16:rowId xmlns:a16="http://schemas.microsoft.com/office/drawing/2014/main" val="2962283035"/>
                  </a:ext>
                </a:extLst>
              </a:tr>
              <a:tr h="607236">
                <a:tc>
                  <a:txBody>
                    <a:bodyPr/>
                    <a:lstStyle/>
                    <a:p>
                      <a:pPr>
                        <a:buNone/>
                      </a:pPr>
                      <a:r>
                        <a:rPr lang="en-US" sz="2400" dirty="0"/>
                        <a:t>Donor = funder</a:t>
                      </a:r>
                    </a:p>
                  </a:txBody>
                  <a:tcPr anchor="ctr">
                    <a:lnL>
                      <a:noFill/>
                    </a:lnL>
                    <a:lnR>
                      <a:noFill/>
                    </a:lnR>
                    <a:lnT>
                      <a:noFill/>
                    </a:lnT>
                    <a:lnB>
                      <a:noFill/>
                    </a:lnB>
                    <a:noFill/>
                  </a:tcPr>
                </a:tc>
                <a:tc>
                  <a:txBody>
                    <a:bodyPr/>
                    <a:lstStyle/>
                    <a:p>
                      <a:pPr>
                        <a:buNone/>
                      </a:pPr>
                      <a:r>
                        <a:rPr lang="en-US" sz="2400" dirty="0"/>
                        <a:t>Donor = mission partner</a:t>
                      </a:r>
                    </a:p>
                  </a:txBody>
                  <a:tcPr anchor="ctr">
                    <a:lnL>
                      <a:noFill/>
                    </a:lnL>
                    <a:lnR>
                      <a:noFill/>
                    </a:lnR>
                    <a:lnT>
                      <a:noFill/>
                    </a:lnT>
                    <a:lnB>
                      <a:noFill/>
                    </a:lnB>
                    <a:noFill/>
                  </a:tcPr>
                </a:tc>
                <a:extLst>
                  <a:ext uri="{0D108BD9-81ED-4DB2-BD59-A6C34878D82A}">
                    <a16:rowId xmlns:a16="http://schemas.microsoft.com/office/drawing/2014/main" val="615577298"/>
                  </a:ext>
                </a:extLst>
              </a:tr>
              <a:tr h="607236">
                <a:tc>
                  <a:txBody>
                    <a:bodyPr/>
                    <a:lstStyle/>
                    <a:p>
                      <a:pPr>
                        <a:buNone/>
                      </a:pPr>
                      <a:r>
                        <a:rPr lang="en-US" sz="2400"/>
                        <a:t>Supports a program</a:t>
                      </a:r>
                    </a:p>
                  </a:txBody>
                  <a:tcPr anchor="ctr">
                    <a:lnL>
                      <a:noFill/>
                    </a:lnL>
                    <a:lnR>
                      <a:noFill/>
                    </a:lnR>
                    <a:lnT>
                      <a:noFill/>
                    </a:lnT>
                    <a:lnB>
                      <a:noFill/>
                    </a:lnB>
                    <a:noFill/>
                  </a:tcPr>
                </a:tc>
                <a:tc>
                  <a:txBody>
                    <a:bodyPr/>
                    <a:lstStyle/>
                    <a:p>
                      <a:pPr>
                        <a:buNone/>
                      </a:pPr>
                      <a:r>
                        <a:rPr lang="en-US" sz="2400" dirty="0"/>
                        <a:t>Invests in a calling or shared belief</a:t>
                      </a:r>
                    </a:p>
                  </a:txBody>
                  <a:tcPr anchor="ctr">
                    <a:lnL>
                      <a:noFill/>
                    </a:lnL>
                    <a:lnR>
                      <a:noFill/>
                    </a:lnR>
                    <a:lnT>
                      <a:noFill/>
                    </a:lnT>
                    <a:lnB>
                      <a:noFill/>
                    </a:lnB>
                    <a:noFill/>
                  </a:tcPr>
                </a:tc>
                <a:extLst>
                  <a:ext uri="{0D108BD9-81ED-4DB2-BD59-A6C34878D82A}">
                    <a16:rowId xmlns:a16="http://schemas.microsoft.com/office/drawing/2014/main" val="261580542"/>
                  </a:ext>
                </a:extLst>
              </a:tr>
              <a:tr h="607236">
                <a:tc>
                  <a:txBody>
                    <a:bodyPr/>
                    <a:lstStyle/>
                    <a:p>
                      <a:pPr>
                        <a:buNone/>
                      </a:pPr>
                      <a:r>
                        <a:rPr lang="en-US" sz="2400" dirty="0"/>
                        <a:t>Important but limited in scope</a:t>
                      </a:r>
                    </a:p>
                  </a:txBody>
                  <a:tcPr anchor="ctr">
                    <a:lnL>
                      <a:noFill/>
                    </a:lnL>
                    <a:lnR>
                      <a:noFill/>
                    </a:lnR>
                    <a:lnT>
                      <a:noFill/>
                    </a:lnT>
                    <a:lnB>
                      <a:noFill/>
                    </a:lnB>
                    <a:noFill/>
                  </a:tcPr>
                </a:tc>
                <a:tc>
                  <a:txBody>
                    <a:bodyPr/>
                    <a:lstStyle/>
                    <a:p>
                      <a:pPr>
                        <a:buNone/>
                      </a:pPr>
                      <a:r>
                        <a:rPr lang="en-US" sz="2400" dirty="0"/>
                        <a:t>Unlocks major gifts and </a:t>
                      </a:r>
                      <a:br>
                        <a:rPr lang="en-US" sz="2400" dirty="0"/>
                      </a:br>
                      <a:r>
                        <a:rPr lang="en-US" sz="2400"/>
                        <a:t>deeper </a:t>
                      </a:r>
                      <a:r>
                        <a:rPr lang="en-US" sz="2400" dirty="0"/>
                        <a:t>engagement</a:t>
                      </a:r>
                    </a:p>
                  </a:txBody>
                  <a:tcPr anchor="ctr">
                    <a:lnL>
                      <a:noFill/>
                    </a:lnL>
                    <a:lnR>
                      <a:noFill/>
                    </a:lnR>
                    <a:lnT>
                      <a:noFill/>
                    </a:lnT>
                    <a:lnB>
                      <a:noFill/>
                    </a:lnB>
                    <a:noFill/>
                  </a:tcPr>
                </a:tc>
                <a:extLst>
                  <a:ext uri="{0D108BD9-81ED-4DB2-BD59-A6C34878D82A}">
                    <a16:rowId xmlns:a16="http://schemas.microsoft.com/office/drawing/2014/main" val="695311820"/>
                  </a:ext>
                </a:extLst>
              </a:tr>
            </a:tbl>
          </a:graphicData>
        </a:graphic>
      </p:graphicFrame>
    </p:spTree>
    <p:extLst>
      <p:ext uri="{BB962C8B-B14F-4D97-AF65-F5344CB8AC3E}">
        <p14:creationId xmlns:p14="http://schemas.microsoft.com/office/powerpoint/2010/main" val="3121381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Why Do You Give？ ｜ World Vision">
            <a:hlinkClick r:id="" action="ppaction://media"/>
            <a:extLst>
              <a:ext uri="{FF2B5EF4-FFF2-40B4-BE49-F238E27FC236}">
                <a16:creationId xmlns:a16="http://schemas.microsoft.com/office/drawing/2014/main" id="{E545F560-24E1-AFB9-6E0A-4E4D56E7D764}"/>
              </a:ext>
            </a:extLst>
          </p:cNvPr>
          <p:cNvPicPr>
            <a:picLocks noGrp="1" noChangeAspect="1"/>
          </p:cNvPicPr>
          <p:nvPr>
            <p:ph idx="4294967295"/>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p:spPr>
      </p:pic>
    </p:spTree>
    <p:extLst>
      <p:ext uri="{BB962C8B-B14F-4D97-AF65-F5344CB8AC3E}">
        <p14:creationId xmlns:p14="http://schemas.microsoft.com/office/powerpoint/2010/main" val="3637347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67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p:txBody>
          <a:bodyPr vert="horz" lIns="91440" tIns="45720" rIns="91440" bIns="45720" rtlCol="0" anchor="t">
            <a:normAutofit/>
          </a:bodyPr>
          <a:lstStyle/>
          <a:p>
            <a:pPr marL="465138" lvl="1" indent="0">
              <a:buNone/>
            </a:pPr>
            <a:r>
              <a:rPr lang="en-US" sz="2000" b="1" dirty="0"/>
              <a:t>Building a Case for Support</a:t>
            </a:r>
          </a:p>
          <a:p>
            <a:pPr marL="465138" lvl="1" indent="0">
              <a:buAutoNum type="alphaUcPeriod"/>
            </a:pPr>
            <a:endParaRPr lang="en-US" sz="2000" i="1" dirty="0">
              <a:hlinkClick r:id="rId3">
                <a:extLst>
                  <a:ext uri="{A12FA001-AC4F-418D-AE19-62706E023703}">
                    <ahyp:hlinkClr xmlns:ahyp="http://schemas.microsoft.com/office/drawing/2018/hyperlinkcolor" val="tx"/>
                  </a:ext>
                </a:extLst>
              </a:hlinkClick>
            </a:endParaRPr>
          </a:p>
          <a:p>
            <a:pPr marL="465138" indent="0" algn="ctr">
              <a:buNone/>
            </a:pPr>
            <a:r>
              <a:rPr lang="en-US" sz="2000" dirty="0"/>
              <a:t>The AFP Fundraising Dictionary defines the case as follows:</a:t>
            </a:r>
          </a:p>
          <a:p>
            <a:pPr marL="465138" indent="0" algn="ctr">
              <a:buNone/>
            </a:pPr>
            <a:r>
              <a:rPr lang="en-US" sz="2000" b="1" i="1" dirty="0">
                <a:solidFill>
                  <a:schemeClr val="accent2"/>
                </a:solidFill>
              </a:rPr>
              <a:t>Case, n. </a:t>
            </a:r>
            <a:r>
              <a:rPr lang="en-US" sz="2000" i="1" dirty="0">
                <a:solidFill>
                  <a:schemeClr val="accent2"/>
                </a:solidFill>
              </a:rPr>
              <a:t>the reasons why an organization both needs and merits philanthropic support, </a:t>
            </a:r>
          </a:p>
          <a:p>
            <a:pPr marL="465138" indent="0" algn="ctr">
              <a:buNone/>
            </a:pPr>
            <a:r>
              <a:rPr lang="en-US" sz="2000" i="1" dirty="0">
                <a:solidFill>
                  <a:schemeClr val="accent2"/>
                </a:solidFill>
              </a:rPr>
              <a:t>usually by outlining the organization's programs, current needs, and plans.</a:t>
            </a:r>
          </a:p>
          <a:p>
            <a:pPr marL="465138" lvl="2" indent="0">
              <a:buNone/>
            </a:pPr>
            <a:endParaRPr lang="en-US" sz="2800" dirty="0"/>
          </a:p>
          <a:p>
            <a:pPr marL="465138" lvl="1" indent="0">
              <a:buNone/>
            </a:pPr>
            <a:r>
              <a:rPr lang="en-US" sz="2000" b="1" dirty="0"/>
              <a:t>Storytelling to connect donors to mission!</a:t>
            </a:r>
          </a:p>
          <a:p>
            <a:pPr marL="465138" lvl="1" indent="0">
              <a:buNone/>
            </a:pPr>
            <a:endParaRPr lang="en-US" sz="1050" b="1" dirty="0"/>
          </a:p>
          <a:p>
            <a:pPr marL="1082675" lvl="6" indent="-285750"/>
            <a:r>
              <a:rPr lang="en-US" sz="2000" dirty="0"/>
              <a:t>Narrative fundraising connects donors with your mission – “impact investing”</a:t>
            </a:r>
          </a:p>
          <a:p>
            <a:pPr marL="1082675" lvl="6" indent="-285750"/>
            <a:r>
              <a:rPr lang="en-US" sz="2000" dirty="0"/>
              <a:t>Does your case emphasize problems, or opportunities for hope?</a:t>
            </a:r>
          </a:p>
          <a:p>
            <a:pPr marL="1082675" lvl="6" indent="-285750"/>
            <a:r>
              <a:rPr lang="en-US" sz="2000" dirty="0"/>
              <a:t>Compelling, emotional, leads to an ask, and tied to donor values! </a:t>
            </a:r>
          </a:p>
          <a:p>
            <a:pPr marL="1082675" lvl="6" indent="-285750"/>
            <a:r>
              <a:rPr lang="en-US" sz="2000" dirty="0"/>
              <a:t>Donor = hero in transforming their community by making a </a:t>
            </a:r>
            <a:br>
              <a:rPr lang="en-US" sz="2000" dirty="0"/>
            </a:br>
            <a:r>
              <a:rPr lang="en-US" sz="2000"/>
              <a:t>philanthropic investment</a:t>
            </a:r>
            <a:endParaRPr lang="en-US" sz="2000">
              <a:ea typeface="Open Sans"/>
              <a:cs typeface="Open Sans"/>
            </a:endParaRPr>
          </a:p>
        </p:txBody>
      </p:sp>
      <p:sp>
        <p:nvSpPr>
          <p:cNvPr id="2" name="Title 1"/>
          <p:cNvSpPr>
            <a:spLocks noGrp="1"/>
          </p:cNvSpPr>
          <p:nvPr>
            <p:ph type="title"/>
          </p:nvPr>
        </p:nvSpPr>
        <p:spPr/>
        <p:txBody>
          <a:bodyPr>
            <a:normAutofit/>
          </a:bodyPr>
          <a:lstStyle/>
          <a:p>
            <a:r>
              <a:rPr lang="en-US" dirty="0"/>
              <a:t>Case for Support: Storytelling</a:t>
            </a:r>
          </a:p>
        </p:txBody>
      </p:sp>
    </p:spTree>
    <p:extLst>
      <p:ext uri="{BB962C8B-B14F-4D97-AF65-F5344CB8AC3E}">
        <p14:creationId xmlns:p14="http://schemas.microsoft.com/office/powerpoint/2010/main" val="1139714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133600" y="228600"/>
            <a:ext cx="7772400" cy="990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dirty="0"/>
          </a:p>
        </p:txBody>
      </p:sp>
      <p:pic>
        <p:nvPicPr>
          <p:cNvPr id="3" name="Picture 2">
            <a:extLst>
              <a:ext uri="{FF2B5EF4-FFF2-40B4-BE49-F238E27FC236}">
                <a16:creationId xmlns:a16="http://schemas.microsoft.com/office/drawing/2014/main" id="{A663A3DE-41A2-4482-9C4A-9076C87AE11A}"/>
              </a:ext>
            </a:extLst>
          </p:cNvPr>
          <p:cNvPicPr>
            <a:picLocks noChangeAspect="1"/>
          </p:cNvPicPr>
          <p:nvPr/>
        </p:nvPicPr>
        <p:blipFill>
          <a:blip r:embed="rId3">
            <a:alphaModFix/>
          </a:blip>
          <a:stretch>
            <a:fillRect/>
          </a:stretch>
        </p:blipFill>
        <p:spPr>
          <a:xfrm>
            <a:off x="-1" y="0"/>
            <a:ext cx="12191997" cy="7951808"/>
          </a:xfrm>
          <a:prstGeom prst="rect">
            <a:avLst/>
          </a:prstGeom>
        </p:spPr>
      </p:pic>
      <p:pic>
        <p:nvPicPr>
          <p:cNvPr id="17" name="Picture 16">
            <a:extLst>
              <a:ext uri="{FF2B5EF4-FFF2-40B4-BE49-F238E27FC236}">
                <a16:creationId xmlns:a16="http://schemas.microsoft.com/office/drawing/2014/main" id="{3631D6E3-3873-46B1-9A9F-F297A4C31E59}"/>
              </a:ext>
            </a:extLst>
          </p:cNvPr>
          <p:cNvPicPr>
            <a:picLocks noChangeAspect="1"/>
          </p:cNvPicPr>
          <p:nvPr/>
        </p:nvPicPr>
        <p:blipFill>
          <a:blip r:embed="rId4">
            <a:duotone>
              <a:prstClr val="black"/>
              <a:schemeClr val="accent6">
                <a:tint val="45000"/>
                <a:satMod val="400000"/>
              </a:schemeClr>
            </a:duotone>
          </a:blip>
          <a:stretch>
            <a:fillRect/>
          </a:stretch>
        </p:blipFill>
        <p:spPr>
          <a:xfrm>
            <a:off x="4252282" y="2209355"/>
            <a:ext cx="3687435" cy="2968053"/>
          </a:xfrm>
          <a:prstGeom prst="rect">
            <a:avLst/>
          </a:prstGeom>
        </p:spPr>
      </p:pic>
      <p:sp>
        <p:nvSpPr>
          <p:cNvPr id="4" name="TextBox 3">
            <a:extLst>
              <a:ext uri="{FF2B5EF4-FFF2-40B4-BE49-F238E27FC236}">
                <a16:creationId xmlns:a16="http://schemas.microsoft.com/office/drawing/2014/main" id="{A09B2811-CCCA-96E6-A85C-B1C2EDB3D264}"/>
              </a:ext>
            </a:extLst>
          </p:cNvPr>
          <p:cNvSpPr txBox="1"/>
          <p:nvPr/>
        </p:nvSpPr>
        <p:spPr>
          <a:xfrm>
            <a:off x="568623" y="513863"/>
            <a:ext cx="11054751" cy="646331"/>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schemeClr val="bg1"/>
                </a:solidFill>
                <a:latin typeface="Calibri" panose="020F0502020204030204"/>
              </a:rPr>
              <a:t>V</a:t>
            </a:r>
            <a:r>
              <a:rPr kumimoji="0" lang="en-US" sz="3600" b="0" i="0" u="none" strike="noStrike" kern="1200" cap="none" spc="0" normalizeH="0" baseline="0" noProof="0" dirty="0">
                <a:ln>
                  <a:noFill/>
                </a:ln>
                <a:solidFill>
                  <a:schemeClr val="bg1"/>
                </a:solidFill>
                <a:effectLst/>
                <a:uLnTx/>
                <a:uFillTx/>
                <a:latin typeface="Calibri" panose="020F0502020204030204"/>
                <a:ea typeface="+mn-ea"/>
                <a:cs typeface="+mn-cs"/>
              </a:rPr>
              <a:t>alues alignment is the key to transformational giving.</a:t>
            </a:r>
            <a:endParaRPr lang="en-US" sz="3600" b="0" i="0" u="none" strike="noStrike" kern="1200" cap="none" spc="0" normalizeH="0" baseline="0" noProof="0" dirty="0">
              <a:ln>
                <a:noFill/>
              </a:ln>
              <a:solidFill>
                <a:schemeClr val="bg1"/>
              </a:solidFill>
              <a:effectLst/>
              <a:uLnTx/>
              <a:uFillTx/>
              <a:latin typeface="Calibri" panose="020F0502020204030204"/>
              <a:ea typeface="Calibri"/>
              <a:cs typeface="Calibri"/>
            </a:endParaRPr>
          </a:p>
        </p:txBody>
      </p:sp>
      <p:sp>
        <p:nvSpPr>
          <p:cNvPr id="5" name="TextBox 4">
            <a:extLst>
              <a:ext uri="{FF2B5EF4-FFF2-40B4-BE49-F238E27FC236}">
                <a16:creationId xmlns:a16="http://schemas.microsoft.com/office/drawing/2014/main" id="{39244056-3689-62EE-5389-7B0D7B2EE460}"/>
              </a:ext>
            </a:extLst>
          </p:cNvPr>
          <p:cNvSpPr txBox="1"/>
          <p:nvPr/>
        </p:nvSpPr>
        <p:spPr>
          <a:xfrm>
            <a:off x="-3" y="6167563"/>
            <a:ext cx="12191999" cy="400110"/>
          </a:xfrm>
          <a:prstGeom prst="rect">
            <a:avLst/>
          </a:prstGeom>
          <a:solidFill>
            <a:srgbClr val="C2AE97"/>
          </a:solidFill>
        </p:spPr>
        <p:txBody>
          <a:bodyPr wrap="square">
            <a:spAutoFit/>
          </a:bodyPr>
          <a:lstStyle/>
          <a:p>
            <a:pPr algn="ctr"/>
            <a:r>
              <a:rPr lang="en-US" sz="2000" b="1" dirty="0"/>
              <a:t>Pair &amp; Share: Reframe an appeal in values language.</a:t>
            </a:r>
          </a:p>
        </p:txBody>
      </p:sp>
    </p:spTree>
    <p:extLst>
      <p:ext uri="{BB962C8B-B14F-4D97-AF65-F5344CB8AC3E}">
        <p14:creationId xmlns:p14="http://schemas.microsoft.com/office/powerpoint/2010/main" val="2685260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756C478-A37B-40C4-A5BE-5C41722A3E76}"/>
              </a:ext>
            </a:extLst>
          </p:cNvPr>
          <p:cNvSpPr>
            <a:spLocks noGrp="1"/>
          </p:cNvSpPr>
          <p:nvPr>
            <p:ph idx="1"/>
          </p:nvPr>
        </p:nvSpPr>
        <p:spPr>
          <a:xfrm>
            <a:off x="581192" y="2489961"/>
            <a:ext cx="11029616" cy="3675984"/>
          </a:xfrm>
        </p:spPr>
        <p:txBody>
          <a:bodyPr>
            <a:normAutofit fontScale="92500"/>
          </a:bodyPr>
          <a:lstStyle/>
          <a:p>
            <a:pPr>
              <a:spcAft>
                <a:spcPts val="2400"/>
              </a:spcAft>
            </a:pPr>
            <a:r>
              <a:rPr lang="en-US" sz="2400" dirty="0"/>
              <a:t>Strategy requires that you focus attention on people who have the </a:t>
            </a:r>
            <a:r>
              <a:rPr lang="en-US" sz="2400" b="1" dirty="0"/>
              <a:t>capacity</a:t>
            </a:r>
            <a:r>
              <a:rPr lang="en-US" sz="2400" dirty="0"/>
              <a:t> to give </a:t>
            </a:r>
            <a:r>
              <a:rPr lang="en-US" sz="2400" u="sng" dirty="0"/>
              <a:t>and</a:t>
            </a:r>
            <a:r>
              <a:rPr lang="en-US" sz="2400" dirty="0"/>
              <a:t> the </a:t>
            </a:r>
            <a:r>
              <a:rPr lang="en-US" sz="2400" b="1" dirty="0"/>
              <a:t>inclination</a:t>
            </a:r>
            <a:r>
              <a:rPr lang="en-US" sz="2400" dirty="0"/>
              <a:t> to give</a:t>
            </a:r>
          </a:p>
          <a:p>
            <a:pPr>
              <a:spcAft>
                <a:spcPts val="2400"/>
              </a:spcAft>
            </a:pPr>
            <a:r>
              <a:rPr lang="en-US" sz="2400" dirty="0"/>
              <a:t>Only a few donors will make up most of the appeal/campaign</a:t>
            </a:r>
          </a:p>
          <a:p>
            <a:pPr>
              <a:spcAft>
                <a:spcPts val="2400"/>
              </a:spcAft>
            </a:pPr>
            <a:r>
              <a:rPr lang="en-US" sz="2400" dirty="0"/>
              <a:t>Major investment of face time with potential donors as you prepare for the “ask”</a:t>
            </a:r>
          </a:p>
          <a:p>
            <a:pPr>
              <a:spcAft>
                <a:spcPts val="2400"/>
              </a:spcAft>
            </a:pPr>
            <a:r>
              <a:rPr lang="en-US" sz="2400" dirty="0"/>
              <a:t>Right Donor •  Right Purpose •  Right Amount •  Right Solicitor •  Right Time </a:t>
            </a:r>
          </a:p>
          <a:p>
            <a:pPr>
              <a:spcAft>
                <a:spcPts val="2400"/>
              </a:spcAft>
            </a:pPr>
            <a:r>
              <a:rPr lang="en-US" sz="2400" i="1" dirty="0"/>
              <a:t>Always</a:t>
            </a:r>
            <a:r>
              <a:rPr lang="en-US" sz="2400" dirty="0"/>
              <a:t> align your prospects values with your institutional values</a:t>
            </a:r>
          </a:p>
        </p:txBody>
      </p:sp>
      <p:sp>
        <p:nvSpPr>
          <p:cNvPr id="2" name="Title 1"/>
          <p:cNvSpPr>
            <a:spLocks noGrp="1"/>
          </p:cNvSpPr>
          <p:nvPr>
            <p:ph type="title"/>
          </p:nvPr>
        </p:nvSpPr>
        <p:spPr>
          <a:xfrm>
            <a:off x="348284" y="692055"/>
            <a:ext cx="11029616" cy="1218926"/>
          </a:xfrm>
        </p:spPr>
        <p:txBody>
          <a:bodyPr>
            <a:normAutofit/>
          </a:bodyPr>
          <a:lstStyle/>
          <a:p>
            <a:r>
              <a:rPr lang="en-US" dirty="0"/>
              <a:t>Major Gifts Model </a:t>
            </a:r>
          </a:p>
        </p:txBody>
      </p:sp>
      <p:sp>
        <p:nvSpPr>
          <p:cNvPr id="4" name="AutoShape 1" descr="Capital_Campaign_Planning_Workbook.pdf">
            <a:extLst>
              <a:ext uri="{FF2B5EF4-FFF2-40B4-BE49-F238E27FC236}">
                <a16:creationId xmlns:a16="http://schemas.microsoft.com/office/drawing/2014/main" id="{E9F26CA2-48AC-4C35-B822-AAA657022F0A}"/>
              </a:ext>
            </a:extLst>
          </p:cNvPr>
          <p:cNvSpPr>
            <a:spLocks noChangeAspect="1" noChangeArrowheads="1"/>
          </p:cNvSpPr>
          <p:nvPr/>
        </p:nvSpPr>
        <p:spPr bwMode="auto">
          <a:xfrm>
            <a:off x="0" y="0"/>
            <a:ext cx="10201275" cy="132016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026" name="Picture 2">
            <a:extLst>
              <a:ext uri="{FF2B5EF4-FFF2-40B4-BE49-F238E27FC236}">
                <a16:creationId xmlns:a16="http://schemas.microsoft.com/office/drawing/2014/main" id="{40D0A130-B9A5-433B-5E5E-8AC8F571BB6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4226" b="18130"/>
          <a:stretch>
            <a:fillRect/>
          </a:stretch>
        </p:blipFill>
        <p:spPr bwMode="auto">
          <a:xfrm>
            <a:off x="7220607" y="596792"/>
            <a:ext cx="4623109" cy="169720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5104EA9-E1A7-04B1-0EE4-F8BEDEC62348}"/>
              </a:ext>
            </a:extLst>
          </p:cNvPr>
          <p:cNvSpPr txBox="1"/>
          <p:nvPr/>
        </p:nvSpPr>
        <p:spPr>
          <a:xfrm>
            <a:off x="814100" y="1583724"/>
            <a:ext cx="8298369" cy="523220"/>
          </a:xfrm>
          <a:prstGeom prst="rect">
            <a:avLst/>
          </a:prstGeom>
          <a:noFill/>
        </p:spPr>
        <p:txBody>
          <a:bodyPr wrap="square">
            <a:spAutoFit/>
          </a:bodyPr>
          <a:lstStyle/>
          <a:p>
            <a:pPr rtl="0">
              <a:buNone/>
            </a:pPr>
            <a:r>
              <a:rPr lang="en-US" sz="2800" b="1" i="0" u="none" strike="noStrike" spc="300" dirty="0">
                <a:solidFill>
                  <a:srgbClr val="63A537"/>
                </a:solidFill>
                <a:effectLst/>
                <a:latin typeface="Calibri" panose="020F0502020204030204" pitchFamily="34" charset="0"/>
              </a:rPr>
              <a:t>Patience. Presence. Passion.</a:t>
            </a:r>
            <a:endParaRPr lang="en-US" sz="2800" b="0" spc="300" dirty="0">
              <a:effectLst/>
            </a:endParaRPr>
          </a:p>
        </p:txBody>
      </p:sp>
    </p:spTree>
    <p:extLst>
      <p:ext uri="{BB962C8B-B14F-4D97-AF65-F5344CB8AC3E}">
        <p14:creationId xmlns:p14="http://schemas.microsoft.com/office/powerpoint/2010/main" val="404259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578682" y="1782764"/>
            <a:ext cx="11371994" cy="4898255"/>
          </a:xfrm>
        </p:spPr>
        <p:txBody>
          <a:bodyPr vert="horz" lIns="91440" tIns="45720" rIns="91440" bIns="45720" rtlCol="0" anchor="t">
            <a:normAutofit fontScale="92500" lnSpcReduction="10000"/>
          </a:bodyPr>
          <a:lstStyle/>
          <a:p>
            <a:pPr marL="914400" lvl="1" indent="-457200">
              <a:buAutoNum type="alphaUcPeriod"/>
            </a:pPr>
            <a:r>
              <a:rPr lang="en-US" b="1" dirty="0">
                <a:latin typeface="+mj-lt"/>
              </a:rPr>
              <a:t>The Plan</a:t>
            </a:r>
          </a:p>
          <a:p>
            <a:pPr marL="1200150" lvl="1" indent="-285750" defTabSz="512763"/>
            <a:r>
              <a:rPr lang="en-US" sz="2000" dirty="0">
                <a:latin typeface="+mj-lt"/>
              </a:rPr>
              <a:t>Relationship vs. Transaction</a:t>
            </a:r>
          </a:p>
          <a:p>
            <a:pPr marL="1200150" lvl="1" indent="-285750" defTabSz="512763"/>
            <a:r>
              <a:rPr lang="en-US" sz="2000" dirty="0">
                <a:latin typeface="+mj-lt"/>
              </a:rPr>
              <a:t>Personal engagement strategies</a:t>
            </a:r>
          </a:p>
          <a:p>
            <a:pPr marL="1200150" lvl="1" indent="-285750" defTabSz="512763"/>
            <a:r>
              <a:rPr lang="en-US" sz="2000" dirty="0">
                <a:latin typeface="+mj-lt"/>
              </a:rPr>
              <a:t>Meaningful, measurable, and actionable</a:t>
            </a:r>
          </a:p>
          <a:p>
            <a:pPr marL="285750" indent="-285750">
              <a:buFontTx/>
              <a:buChar char="-"/>
            </a:pPr>
            <a:endParaRPr lang="en-US" sz="1050" dirty="0">
              <a:latin typeface="+mj-lt"/>
            </a:endParaRPr>
          </a:p>
          <a:p>
            <a:pPr marL="914400" lvl="1" indent="-457200">
              <a:buAutoNum type="alphaUcPeriod" startAt="2"/>
            </a:pPr>
            <a:r>
              <a:rPr lang="en-US" b="1" dirty="0">
                <a:latin typeface="+mj-lt"/>
              </a:rPr>
              <a:t>The Ask</a:t>
            </a:r>
          </a:p>
          <a:p>
            <a:pPr marL="1146175" lvl="1" indent="-220663"/>
            <a:r>
              <a:rPr lang="en-US" sz="2000" dirty="0">
                <a:latin typeface="+mj-lt"/>
              </a:rPr>
              <a:t>Why are you asking me to give? How does this align with my values?</a:t>
            </a:r>
          </a:p>
          <a:p>
            <a:pPr marL="1146175" lvl="1" indent="-220345"/>
            <a:r>
              <a:rPr lang="en-US" sz="2000">
                <a:latin typeface="+mj-lt"/>
              </a:rPr>
              <a:t>What is the impact of my gift? How does this align with my ministry?</a:t>
            </a:r>
          </a:p>
          <a:p>
            <a:pPr marL="1146175" lvl="1" indent="-220663"/>
            <a:r>
              <a:rPr lang="en-US" sz="2000" dirty="0">
                <a:latin typeface="+mj-lt"/>
              </a:rPr>
              <a:t>Why now? </a:t>
            </a:r>
          </a:p>
          <a:p>
            <a:pPr lvl="1" algn="l"/>
            <a:endParaRPr lang="en-US" sz="1050" b="1" dirty="0">
              <a:latin typeface="+mj-lt"/>
            </a:endParaRPr>
          </a:p>
          <a:p>
            <a:pPr marL="914400" lvl="1" indent="-457200">
              <a:buAutoNum type="alphaUcPeriod" startAt="3"/>
            </a:pPr>
            <a:r>
              <a:rPr lang="en-US" b="1" dirty="0">
                <a:latin typeface="+mj-lt"/>
              </a:rPr>
              <a:t>The Focus: </a:t>
            </a:r>
            <a:r>
              <a:rPr lang="en-US" sz="2600" b="1" dirty="0">
                <a:latin typeface="+mj-lt"/>
              </a:rPr>
              <a:t>Track relationships, not just dollars</a:t>
            </a:r>
          </a:p>
          <a:p>
            <a:pPr marL="1146175" lvl="1" indent="-231775"/>
            <a:r>
              <a:rPr lang="en-US" sz="2000" dirty="0">
                <a:latin typeface="+mj-lt"/>
              </a:rPr>
              <a:t>80% of the funding comes from 20% percent of our donors</a:t>
            </a:r>
          </a:p>
          <a:p>
            <a:pPr marL="1146175" lvl="1" indent="-231775"/>
            <a:r>
              <a:rPr lang="en-US" sz="2000" dirty="0">
                <a:latin typeface="+mj-lt"/>
              </a:rPr>
              <a:t>80% of our total volunteer hours comes from 20% of our volunteers</a:t>
            </a:r>
          </a:p>
          <a:p>
            <a:pPr marL="1146175" lvl="1" indent="-231775"/>
            <a:r>
              <a:rPr lang="en-US" sz="2000" dirty="0">
                <a:latin typeface="+mj-lt"/>
              </a:rPr>
              <a:t>80% of our results comes from 20% of our time and effort</a:t>
            </a:r>
          </a:p>
          <a:p>
            <a:pPr marL="914400" lvl="1" indent="0">
              <a:buNone/>
            </a:pPr>
            <a:endParaRPr lang="en-US" sz="2000" dirty="0">
              <a:latin typeface="+mj-lt"/>
            </a:endParaRPr>
          </a:p>
          <a:p>
            <a:pPr marL="914400" lvl="1" indent="0">
              <a:buNone/>
            </a:pPr>
            <a:r>
              <a:rPr lang="en-US" sz="2000" i="1" dirty="0">
                <a:solidFill>
                  <a:schemeClr val="bg2"/>
                </a:solidFill>
              </a:rPr>
              <a:t>*Metrics are accountability to donors and to God’s mission, not just numbers.</a:t>
            </a:r>
            <a:endParaRPr lang="en-US" sz="1600" dirty="0">
              <a:solidFill>
                <a:srgbClr val="002060"/>
              </a:solidFill>
              <a:latin typeface="Avenir Light"/>
            </a:endParaRPr>
          </a:p>
        </p:txBody>
      </p:sp>
      <p:sp>
        <p:nvSpPr>
          <p:cNvPr id="2" name="Title 1"/>
          <p:cNvSpPr>
            <a:spLocks noGrp="1"/>
          </p:cNvSpPr>
          <p:nvPr>
            <p:ph type="title"/>
          </p:nvPr>
        </p:nvSpPr>
        <p:spPr/>
        <p:txBody>
          <a:bodyPr>
            <a:normAutofit/>
          </a:bodyPr>
          <a:lstStyle/>
          <a:p>
            <a:r>
              <a:rPr lang="en-US" dirty="0"/>
              <a:t>Metrics with Meaning</a:t>
            </a:r>
            <a:endParaRPr lang="en-US" i="1" dirty="0"/>
          </a:p>
        </p:txBody>
      </p:sp>
    </p:spTree>
    <p:extLst>
      <p:ext uri="{BB962C8B-B14F-4D97-AF65-F5344CB8AC3E}">
        <p14:creationId xmlns:p14="http://schemas.microsoft.com/office/powerpoint/2010/main" val="4292667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3">
                                            <p:txEl>
                                              <p:pRg st="15" end="15"/>
                                            </p:txEl>
                                          </p:spTgt>
                                        </p:tgtEl>
                                        <p:attrNameLst>
                                          <p:attrName>style.visibility</p:attrName>
                                        </p:attrNameLst>
                                      </p:cBhvr>
                                      <p:to>
                                        <p:strVal val="visible"/>
                                      </p:to>
                                    </p:set>
                                    <p:anim calcmode="lin" valueType="num">
                                      <p:cBhvr>
                                        <p:cTn id="37" dur="1000" fill="hold"/>
                                        <p:tgtEl>
                                          <p:spTgt spid="3">
                                            <p:txEl>
                                              <p:pRg st="15" end="1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15" end="1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15" end="15"/>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206500" y="1917700"/>
            <a:ext cx="9347200" cy="4405008"/>
          </a:xfrm>
        </p:spPr>
        <p:txBody>
          <a:bodyPr>
            <a:normAutofit/>
          </a:bodyPr>
          <a:lstStyle/>
          <a:p>
            <a:pPr marL="0" indent="0">
              <a:spcAft>
                <a:spcPts val="2400"/>
              </a:spcAft>
              <a:buNone/>
            </a:pPr>
            <a:r>
              <a:rPr lang="en-US" sz="2400" b="1" dirty="0"/>
              <a:t>The Rule of 3</a:t>
            </a:r>
          </a:p>
          <a:p>
            <a:pPr lvl="1">
              <a:spcAft>
                <a:spcPts val="2400"/>
              </a:spcAft>
            </a:pPr>
            <a:r>
              <a:rPr lang="en-US" dirty="0"/>
              <a:t>3 Visits</a:t>
            </a:r>
          </a:p>
          <a:p>
            <a:pPr lvl="1">
              <a:spcAft>
                <a:spcPts val="2400"/>
              </a:spcAft>
            </a:pPr>
            <a:r>
              <a:rPr lang="en-US" dirty="0"/>
              <a:t>3 best prospects</a:t>
            </a:r>
          </a:p>
          <a:p>
            <a:pPr lvl="1">
              <a:spcAft>
                <a:spcPts val="2400"/>
              </a:spcAft>
            </a:pPr>
            <a:r>
              <a:rPr lang="en-US" dirty="0"/>
              <a:t>3 next-tier</a:t>
            </a:r>
          </a:p>
          <a:p>
            <a:pPr lvl="1">
              <a:spcAft>
                <a:spcPts val="2400"/>
              </a:spcAft>
            </a:pPr>
            <a:r>
              <a:rPr lang="en-US" dirty="0"/>
              <a:t>3 Priority Initiatives</a:t>
            </a:r>
          </a:p>
          <a:p>
            <a:pPr marL="109728" indent="0" algn="ctr">
              <a:spcAft>
                <a:spcPts val="2400"/>
              </a:spcAft>
              <a:buNone/>
            </a:pPr>
            <a:r>
              <a:rPr lang="en-US" sz="2400" b="1" dirty="0">
                <a:solidFill>
                  <a:schemeClr val="bg2"/>
                </a:solidFill>
                <a:latin typeface="+mj-lt"/>
              </a:rPr>
              <a:t>Ministry is about presence—steward deeply, not thinly.</a:t>
            </a:r>
          </a:p>
        </p:txBody>
      </p:sp>
      <p:sp>
        <p:nvSpPr>
          <p:cNvPr id="2" name="Title 1"/>
          <p:cNvSpPr>
            <a:spLocks noGrp="1"/>
          </p:cNvSpPr>
          <p:nvPr>
            <p:ph type="title"/>
          </p:nvPr>
        </p:nvSpPr>
        <p:spPr/>
        <p:txBody>
          <a:bodyPr>
            <a:noAutofit/>
          </a:bodyPr>
          <a:lstStyle/>
          <a:p>
            <a:r>
              <a:rPr lang="en-US" dirty="0"/>
              <a:t>The Rule of 3: Strategic Relationships</a:t>
            </a:r>
          </a:p>
        </p:txBody>
      </p:sp>
    </p:spTree>
    <p:extLst>
      <p:ext uri="{BB962C8B-B14F-4D97-AF65-F5344CB8AC3E}">
        <p14:creationId xmlns:p14="http://schemas.microsoft.com/office/powerpoint/2010/main" val="3743785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p:cTn id="25"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023" y="423659"/>
            <a:ext cx="10972800" cy="795296"/>
          </a:xfrm>
        </p:spPr>
        <p:txBody>
          <a:bodyPr>
            <a:normAutofit/>
          </a:bodyPr>
          <a:lstStyle/>
          <a:p>
            <a:r>
              <a:rPr lang="en-US" sz="4000" dirty="0">
                <a:latin typeface="Georgia" panose="02040502050405020303" pitchFamily="18" charset="0"/>
              </a:rPr>
              <a:t>Hi there! </a:t>
            </a:r>
          </a:p>
        </p:txBody>
      </p:sp>
      <p:sp>
        <p:nvSpPr>
          <p:cNvPr id="3" name="Content Placeholder 2"/>
          <p:cNvSpPr>
            <a:spLocks noGrp="1"/>
          </p:cNvSpPr>
          <p:nvPr>
            <p:ph idx="1"/>
          </p:nvPr>
        </p:nvSpPr>
        <p:spPr>
          <a:xfrm>
            <a:off x="326023" y="1403254"/>
            <a:ext cx="10057710" cy="5211980"/>
          </a:xfrm>
        </p:spPr>
        <p:txBody>
          <a:bodyPr>
            <a:normAutofit fontScale="55000" lnSpcReduction="20000"/>
          </a:bodyPr>
          <a:lstStyle/>
          <a:p>
            <a:pPr marL="0" indent="0">
              <a:spcAft>
                <a:spcPts val="1200"/>
              </a:spcAft>
              <a:buNone/>
            </a:pPr>
            <a:r>
              <a:rPr lang="en-US" sz="3600" i="1" dirty="0">
                <a:solidFill>
                  <a:schemeClr val="accent2"/>
                </a:solidFill>
              </a:rPr>
              <a:t>   Leigh Ann Jacobson, CFRE Professional Biography:</a:t>
            </a:r>
            <a:endParaRPr lang="en-US" sz="1700" i="1" dirty="0">
              <a:solidFill>
                <a:schemeClr val="accent2"/>
              </a:solidFill>
            </a:endParaRPr>
          </a:p>
          <a:p>
            <a:pPr marL="682625" indent="-165100">
              <a:lnSpc>
                <a:spcPct val="120000"/>
              </a:lnSpc>
              <a:spcAft>
                <a:spcPts val="1200"/>
              </a:spcAft>
              <a:buFont typeface="Arial" panose="020B0604020202020204" pitchFamily="34" charset="0"/>
              <a:buChar char="•"/>
            </a:pPr>
            <a:r>
              <a:rPr lang="en-US" sz="2900" dirty="0"/>
              <a:t>Founder &amp; Principal Consultant of Jacobson Group Consulting with over 25+ years of experience</a:t>
            </a:r>
          </a:p>
          <a:p>
            <a:pPr marL="682625" indent="-165100">
              <a:lnSpc>
                <a:spcPct val="120000"/>
              </a:lnSpc>
              <a:spcAft>
                <a:spcPts val="1200"/>
              </a:spcAft>
              <a:buFont typeface="Arial" panose="020B0604020202020204" pitchFamily="34" charset="0"/>
              <a:buChar char="•"/>
            </a:pPr>
            <a:r>
              <a:rPr lang="en-US" sz="2900" dirty="0"/>
              <a:t>Philanthropy executive and practitioner (Greater Chicago)</a:t>
            </a:r>
          </a:p>
          <a:p>
            <a:pPr marL="682625" indent="-165100">
              <a:lnSpc>
                <a:spcPct val="120000"/>
              </a:lnSpc>
              <a:spcAft>
                <a:spcPts val="1200"/>
              </a:spcAft>
              <a:buFont typeface="Arial" panose="020B0604020202020204" pitchFamily="34" charset="0"/>
              <a:buChar char="•"/>
            </a:pPr>
            <a:r>
              <a:rPr lang="en-US" sz="2900" dirty="0"/>
              <a:t>Keynote and plenary speaker on leadership, nonprofit management, and fundraising topics</a:t>
            </a:r>
          </a:p>
          <a:p>
            <a:pPr marL="682625" indent="-165100">
              <a:lnSpc>
                <a:spcPct val="120000"/>
              </a:lnSpc>
              <a:spcAft>
                <a:spcPts val="1200"/>
              </a:spcAft>
            </a:pPr>
            <a:r>
              <a:rPr lang="en-US" sz="2900" dirty="0"/>
              <a:t>Accomplished fundraiser with a track record of securing seven-figure gifts </a:t>
            </a:r>
          </a:p>
          <a:p>
            <a:pPr marL="682625" indent="-165100">
              <a:lnSpc>
                <a:spcPct val="120000"/>
              </a:lnSpc>
              <a:spcAft>
                <a:spcPts val="1200"/>
              </a:spcAft>
              <a:buFont typeface="Arial" panose="020B0604020202020204" pitchFamily="34" charset="0"/>
              <a:buChar char="•"/>
            </a:pPr>
            <a:r>
              <a:rPr lang="en-US" sz="2900" dirty="0"/>
              <a:t>Niche in helping nonprofits with limited resources make an extensive impact</a:t>
            </a:r>
          </a:p>
          <a:p>
            <a:pPr marL="682625" indent="-165100">
              <a:lnSpc>
                <a:spcPct val="120000"/>
              </a:lnSpc>
              <a:spcAft>
                <a:spcPts val="1200"/>
              </a:spcAft>
              <a:buFont typeface="Arial" panose="020B0604020202020204" pitchFamily="34" charset="0"/>
              <a:buChar char="•"/>
            </a:pPr>
            <a:r>
              <a:rPr lang="en-US" sz="2900" dirty="0"/>
              <a:t>Decades of board level leadership with AFP (Association of Fundraising Professionals)</a:t>
            </a:r>
          </a:p>
          <a:p>
            <a:pPr marL="682625" indent="-165100">
              <a:lnSpc>
                <a:spcPct val="120000"/>
              </a:lnSpc>
              <a:spcAft>
                <a:spcPts val="1200"/>
              </a:spcAft>
              <a:buFont typeface="Arial" panose="020B0604020202020204" pitchFamily="34" charset="0"/>
              <a:buChar char="•"/>
            </a:pPr>
            <a:r>
              <a:rPr lang="en-US" sz="2900" dirty="0"/>
              <a:t>University of Notre Dame, Mendoza College of Business, Certificate in Executive Management and Yellow Belt Lean Six Sigma; Arcadia University, M.A. English; King's College, B.A. English</a:t>
            </a:r>
          </a:p>
        </p:txBody>
      </p:sp>
      <p:pic>
        <p:nvPicPr>
          <p:cNvPr id="5" name="Picture 4">
            <a:extLst>
              <a:ext uri="{FF2B5EF4-FFF2-40B4-BE49-F238E27FC236}">
                <a16:creationId xmlns:a16="http://schemas.microsoft.com/office/drawing/2014/main" id="{2E641B77-965A-4004-9FA8-9A50924D849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831" t="2559" r="1596" b="29273"/>
          <a:stretch/>
        </p:blipFill>
        <p:spPr>
          <a:xfrm>
            <a:off x="9982200" y="141166"/>
            <a:ext cx="2028627" cy="2137495"/>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51896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p:txBody>
          <a:bodyPr>
            <a:normAutofit lnSpcReduction="10000"/>
          </a:bodyPr>
          <a:lstStyle/>
          <a:p>
            <a:pPr marL="342900" indent="-342900">
              <a:buAutoNum type="alphaUcPeriod"/>
            </a:pPr>
            <a:r>
              <a:rPr lang="en-US" sz="2000" b="1" dirty="0"/>
              <a:t>Hope is Not a Strategy</a:t>
            </a:r>
          </a:p>
          <a:p>
            <a:pPr lvl="1"/>
            <a:r>
              <a:rPr lang="en-US" sz="2000" dirty="0"/>
              <a:t>Defining the Critical Elements</a:t>
            </a:r>
          </a:p>
          <a:p>
            <a:pPr lvl="1"/>
            <a:r>
              <a:rPr lang="en-US" sz="2000" dirty="0"/>
              <a:t>Fail to Plan, Plan to Fail</a:t>
            </a:r>
          </a:p>
          <a:p>
            <a:pPr lvl="1"/>
            <a:r>
              <a:rPr lang="en-US" sz="2000" dirty="0"/>
              <a:t>Newton’s First Law of Motion</a:t>
            </a:r>
          </a:p>
          <a:p>
            <a:pPr marL="457200" lvl="1" indent="0">
              <a:buNone/>
            </a:pPr>
            <a:endParaRPr lang="en-US" sz="2000" b="1" dirty="0"/>
          </a:p>
          <a:p>
            <a:pPr marL="0" indent="0">
              <a:buNone/>
            </a:pPr>
            <a:r>
              <a:rPr lang="en-US" sz="2000" b="1" dirty="0"/>
              <a:t>B.  More visits → deeper relationships → more generosity</a:t>
            </a:r>
          </a:p>
          <a:p>
            <a:pPr lvl="1"/>
            <a:r>
              <a:rPr lang="en-US" sz="2000" dirty="0"/>
              <a:t>1 to 1</a:t>
            </a:r>
          </a:p>
          <a:p>
            <a:pPr lvl="1"/>
            <a:r>
              <a:rPr lang="en-US" sz="2000" dirty="0"/>
              <a:t>Be Consistent</a:t>
            </a:r>
          </a:p>
          <a:p>
            <a:pPr lvl="1"/>
            <a:r>
              <a:rPr lang="en-US" sz="2000" dirty="0"/>
              <a:t>Make Connections</a:t>
            </a:r>
          </a:p>
          <a:p>
            <a:pPr marL="0" indent="0">
              <a:buNone/>
            </a:pPr>
            <a:endParaRPr lang="en-US" sz="2000" dirty="0"/>
          </a:p>
          <a:p>
            <a:pPr marL="0" indent="0">
              <a:buNone/>
            </a:pPr>
            <a:r>
              <a:rPr lang="en-US" sz="2000" b="1" dirty="0"/>
              <a:t>C.  Visit and Visit Often</a:t>
            </a:r>
          </a:p>
          <a:p>
            <a:pPr lvl="1"/>
            <a:r>
              <a:rPr lang="en-US" sz="2000" dirty="0"/>
              <a:t>Visits + Asks = Income</a:t>
            </a:r>
          </a:p>
          <a:p>
            <a:pPr lvl="1"/>
            <a:r>
              <a:rPr lang="en-US" sz="2000" dirty="0"/>
              <a:t>“Invite” donors to invest in your mission</a:t>
            </a:r>
          </a:p>
          <a:p>
            <a:pPr lvl="1"/>
            <a:r>
              <a:rPr lang="en-US" sz="2000" dirty="0"/>
              <a:t>Donor’s Parallel Journey with client, cause, etc.</a:t>
            </a:r>
            <a:endParaRPr lang="en-US" sz="1800" dirty="0"/>
          </a:p>
          <a:p>
            <a:pPr marL="285750" indent="-285750">
              <a:buFontTx/>
              <a:buChar char="-"/>
            </a:pPr>
            <a:endParaRPr lang="en-US" sz="1800" dirty="0"/>
          </a:p>
          <a:p>
            <a:pPr marL="285750" indent="-285750">
              <a:buFontTx/>
              <a:buChar char="-"/>
            </a:pPr>
            <a:endParaRPr lang="en-US" sz="1800" dirty="0"/>
          </a:p>
          <a:p>
            <a:pPr marL="285750" indent="-285750">
              <a:buFontTx/>
              <a:buChar char="-"/>
            </a:pPr>
            <a:endParaRPr lang="en-US" sz="1800" dirty="0"/>
          </a:p>
        </p:txBody>
      </p:sp>
      <p:sp>
        <p:nvSpPr>
          <p:cNvPr id="2" name="Title 1"/>
          <p:cNvSpPr>
            <a:spLocks noGrp="1"/>
          </p:cNvSpPr>
          <p:nvPr>
            <p:ph type="title"/>
          </p:nvPr>
        </p:nvSpPr>
        <p:spPr/>
        <p:txBody>
          <a:bodyPr>
            <a:normAutofit/>
          </a:bodyPr>
          <a:lstStyle/>
          <a:p>
            <a:r>
              <a:rPr lang="en-US" dirty="0">
                <a:latin typeface="Avenir Light"/>
              </a:rPr>
              <a:t>Hope is Not a Strategy</a:t>
            </a:r>
            <a:endParaRPr lang="en-US" i="1" dirty="0">
              <a:latin typeface="Avenir Light"/>
            </a:endParaRPr>
          </a:p>
        </p:txBody>
      </p:sp>
      <p:pic>
        <p:nvPicPr>
          <p:cNvPr id="8" name="PP Vacation Clip.mp4">
            <a:hlinkClick r:id="" action="ppaction://media"/>
            <a:extLst>
              <a:ext uri="{FF2B5EF4-FFF2-40B4-BE49-F238E27FC236}">
                <a16:creationId xmlns:a16="http://schemas.microsoft.com/office/drawing/2014/main" id="{16159537-6262-45DF-B05B-4FA2CC0992E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036654" y="1785369"/>
            <a:ext cx="3702806" cy="2082391"/>
          </a:xfrm>
          <a:prstGeom prst="rect">
            <a:avLst/>
          </a:prstGeom>
        </p:spPr>
      </p:pic>
    </p:spTree>
    <p:extLst>
      <p:ext uri="{BB962C8B-B14F-4D97-AF65-F5344CB8AC3E}">
        <p14:creationId xmlns:p14="http://schemas.microsoft.com/office/powerpoint/2010/main" val="3197068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72050" fill="hold"/>
                                        <p:tgtEl>
                                          <p:spTgt spid="8"/>
                                        </p:tgtEl>
                                      </p:cBhvr>
                                    </p:cmd>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showWhenStopped="0">
                <p:cTn id="39" fill="hold" display="0">
                  <p:stCondLst>
                    <p:cond delay="indefinite"/>
                  </p:stCondLst>
                </p:cTn>
                <p:tgtEl>
                  <p:spTgt spid="8"/>
                </p:tgtEl>
              </p:cMediaNode>
            </p:video>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929148" y="1782764"/>
            <a:ext cx="10811556" cy="4618036"/>
          </a:xfrm>
        </p:spPr>
        <p:txBody>
          <a:bodyPr>
            <a:normAutofit fontScale="70000" lnSpcReduction="20000"/>
          </a:bodyPr>
          <a:lstStyle/>
          <a:p>
            <a:pPr marL="457200" indent="-457200">
              <a:spcAft>
                <a:spcPts val="600"/>
              </a:spcAft>
              <a:buFont typeface="+mj-lt"/>
              <a:buAutoNum type="alphaUcPeriod"/>
            </a:pPr>
            <a:r>
              <a:rPr lang="en-US" sz="2900" b="1" dirty="0"/>
              <a:t>The Knowing-Doing Gap</a:t>
            </a:r>
          </a:p>
          <a:p>
            <a:pPr lvl="1">
              <a:spcAft>
                <a:spcPts val="600"/>
              </a:spcAft>
            </a:pPr>
            <a:r>
              <a:rPr lang="en-US" sz="2900" dirty="0"/>
              <a:t>Inspect what you Expect</a:t>
            </a:r>
          </a:p>
          <a:p>
            <a:pPr lvl="1">
              <a:spcAft>
                <a:spcPts val="600"/>
              </a:spcAft>
            </a:pPr>
            <a:r>
              <a:rPr lang="en-US" sz="2900" dirty="0"/>
              <a:t>Demonstrate Progress – Dashboards, Scorecards, Calendars</a:t>
            </a:r>
          </a:p>
          <a:p>
            <a:pPr lvl="1">
              <a:spcAft>
                <a:spcPts val="600"/>
              </a:spcAft>
            </a:pPr>
            <a:r>
              <a:rPr lang="en-US" sz="2900" dirty="0"/>
              <a:t>Accountability is a spiritual discipline</a:t>
            </a:r>
          </a:p>
          <a:p>
            <a:pPr marL="457200" indent="-457200">
              <a:spcAft>
                <a:spcPts val="600"/>
              </a:spcAft>
              <a:buFont typeface="+mj-lt"/>
              <a:buAutoNum type="alphaUcPeriod"/>
            </a:pPr>
            <a:r>
              <a:rPr lang="en-US" sz="2900" b="1" dirty="0"/>
              <a:t>Measures and Metrics</a:t>
            </a:r>
          </a:p>
          <a:p>
            <a:pPr lvl="1">
              <a:spcAft>
                <a:spcPts val="600"/>
              </a:spcAft>
            </a:pPr>
            <a:r>
              <a:rPr lang="en-US" sz="2900" dirty="0"/>
              <a:t>Input = Activities, Actions, Behaviors, etc.</a:t>
            </a:r>
          </a:p>
          <a:p>
            <a:pPr lvl="1">
              <a:spcAft>
                <a:spcPts val="600"/>
              </a:spcAft>
            </a:pPr>
            <a:r>
              <a:rPr lang="en-US" sz="2900" dirty="0"/>
              <a:t>Output = Income, Retention, etc.</a:t>
            </a:r>
          </a:p>
          <a:p>
            <a:pPr lvl="1">
              <a:spcAft>
                <a:spcPts val="600"/>
              </a:spcAft>
            </a:pPr>
            <a:r>
              <a:rPr lang="en-US" sz="2900" dirty="0"/>
              <a:t>Effectiveness = “What is driving your results?”</a:t>
            </a:r>
          </a:p>
          <a:p>
            <a:pPr marL="457200" indent="-457200">
              <a:spcAft>
                <a:spcPts val="600"/>
              </a:spcAft>
              <a:buFont typeface="+mj-lt"/>
              <a:buAutoNum type="alphaUcPeriod"/>
            </a:pPr>
            <a:r>
              <a:rPr lang="en-US" sz="2900" b="1" dirty="0"/>
              <a:t>What does “Good” look like?</a:t>
            </a:r>
          </a:p>
          <a:p>
            <a:pPr lvl="1">
              <a:spcAft>
                <a:spcPts val="600"/>
              </a:spcAft>
            </a:pPr>
            <a:r>
              <a:rPr lang="en-US" sz="2900" dirty="0"/>
              <a:t>Based on your organization, its resources, its budget, its determination</a:t>
            </a:r>
          </a:p>
          <a:p>
            <a:pPr lvl="1">
              <a:spcAft>
                <a:spcPts val="600"/>
              </a:spcAft>
            </a:pPr>
            <a:r>
              <a:rPr lang="en-US" sz="2900" dirty="0"/>
              <a:t>Discipline and stewardship = faithfulness to commitments</a:t>
            </a:r>
          </a:p>
          <a:p>
            <a:pPr lvl="1">
              <a:spcAft>
                <a:spcPts val="600"/>
              </a:spcAft>
            </a:pPr>
            <a:r>
              <a:rPr lang="en-US" sz="2900" dirty="0"/>
              <a:t>Celebrate!</a:t>
            </a:r>
            <a:endParaRPr lang="en-US" sz="1800" dirty="0"/>
          </a:p>
          <a:p>
            <a:pPr marL="285750" indent="-285750">
              <a:buFontTx/>
              <a:buChar char="-"/>
            </a:pPr>
            <a:endParaRPr lang="en-US" sz="1800" dirty="0"/>
          </a:p>
        </p:txBody>
      </p:sp>
      <p:sp>
        <p:nvSpPr>
          <p:cNvPr id="2" name="Title 1"/>
          <p:cNvSpPr>
            <a:spLocks noGrp="1"/>
          </p:cNvSpPr>
          <p:nvPr>
            <p:ph type="title"/>
          </p:nvPr>
        </p:nvSpPr>
        <p:spPr/>
        <p:txBody>
          <a:bodyPr>
            <a:normAutofit/>
          </a:bodyPr>
          <a:lstStyle/>
          <a:p>
            <a:r>
              <a:rPr lang="en-US" dirty="0"/>
              <a:t>Evaluating with Stewardship Lens</a:t>
            </a:r>
            <a:endParaRPr lang="en-US" i="1" dirty="0"/>
          </a:p>
        </p:txBody>
      </p:sp>
    </p:spTree>
    <p:extLst>
      <p:ext uri="{BB962C8B-B14F-4D97-AF65-F5344CB8AC3E}">
        <p14:creationId xmlns:p14="http://schemas.microsoft.com/office/powerpoint/2010/main" val="3098665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pPr marL="109728" indent="0">
              <a:buNone/>
            </a:pPr>
            <a:r>
              <a:rPr lang="en-US" b="1" dirty="0"/>
              <a:t>A potential major gifts prospect is anyone with evidence of:</a:t>
            </a:r>
          </a:p>
          <a:p>
            <a:pPr marL="109728" indent="0">
              <a:buNone/>
            </a:pPr>
            <a:endParaRPr lang="en-US" dirty="0"/>
          </a:p>
          <a:p>
            <a:pPr marL="795338" indent="-225425">
              <a:spcAft>
                <a:spcPts val="600"/>
              </a:spcAft>
            </a:pPr>
            <a:r>
              <a:rPr lang="en-US" b="1" dirty="0"/>
              <a:t>Gratitude</a:t>
            </a:r>
            <a:r>
              <a:rPr lang="en-US" dirty="0"/>
              <a:t> (for your mission and its impact)</a:t>
            </a:r>
          </a:p>
          <a:p>
            <a:pPr marL="795338" indent="-225425">
              <a:spcAft>
                <a:spcPts val="600"/>
              </a:spcAft>
            </a:pPr>
            <a:r>
              <a:rPr lang="en-US" b="1" dirty="0"/>
              <a:t>Interest or Curiosity</a:t>
            </a:r>
            <a:r>
              <a:rPr lang="en-US" dirty="0"/>
              <a:t> (interest in mission and knowing more)</a:t>
            </a:r>
          </a:p>
          <a:p>
            <a:pPr marL="795338" indent="-225425">
              <a:spcAft>
                <a:spcPts val="600"/>
              </a:spcAft>
            </a:pPr>
            <a:r>
              <a:rPr lang="en-US" b="1" dirty="0"/>
              <a:t>Relationships</a:t>
            </a:r>
            <a:r>
              <a:rPr lang="en-US" dirty="0"/>
              <a:t> (longstanding donor or mission recipient)</a:t>
            </a:r>
          </a:p>
          <a:p>
            <a:pPr marL="795338" indent="-225425">
              <a:spcAft>
                <a:spcPts val="600"/>
              </a:spcAft>
            </a:pPr>
            <a:r>
              <a:rPr lang="en-US" b="1" dirty="0"/>
              <a:t>Family History</a:t>
            </a:r>
            <a:r>
              <a:rPr lang="en-US" dirty="0"/>
              <a:t> (longstanding family involvement with organization)</a:t>
            </a:r>
          </a:p>
          <a:p>
            <a:pPr marL="795338" indent="-225425">
              <a:spcAft>
                <a:spcPts val="600"/>
              </a:spcAft>
            </a:pPr>
            <a:r>
              <a:rPr lang="en-US" b="1" dirty="0"/>
              <a:t>Generosity</a:t>
            </a:r>
            <a:r>
              <a:rPr lang="en-US" dirty="0"/>
              <a:t> (unsolicited donor or donor to other organizations)</a:t>
            </a:r>
          </a:p>
          <a:p>
            <a:pPr marL="795338" indent="-225425">
              <a:spcAft>
                <a:spcPts val="600"/>
              </a:spcAft>
            </a:pPr>
            <a:r>
              <a:rPr lang="en-US" b="1" dirty="0"/>
              <a:t>Wealth</a:t>
            </a:r>
            <a:r>
              <a:rPr lang="en-US" dirty="0"/>
              <a:t> (professional position, homes, children’s schools, travel)</a:t>
            </a:r>
          </a:p>
          <a:p>
            <a:pPr marL="795338" indent="-225425">
              <a:spcAft>
                <a:spcPts val="600"/>
              </a:spcAft>
            </a:pPr>
            <a:r>
              <a:rPr lang="en-US" b="1" dirty="0"/>
              <a:t>Personal Contacts</a:t>
            </a:r>
            <a:r>
              <a:rPr lang="en-US" dirty="0"/>
              <a:t> (connections to board or other leadership)</a:t>
            </a:r>
          </a:p>
          <a:p>
            <a:pPr marL="795338" indent="-225425">
              <a:spcAft>
                <a:spcPts val="600"/>
              </a:spcAft>
            </a:pPr>
            <a:r>
              <a:rPr lang="en-US" b="1" dirty="0"/>
              <a:t>Other</a:t>
            </a:r>
            <a:r>
              <a:rPr lang="en-US" dirty="0"/>
              <a:t> (foundation officer; someone with few or no heirs)</a:t>
            </a:r>
          </a:p>
          <a:p>
            <a:pPr marL="109728" indent="0">
              <a:buNone/>
            </a:pPr>
            <a:endParaRPr lang="en-US" dirty="0">
              <a:solidFill>
                <a:schemeClr val="bg2"/>
              </a:solidFill>
            </a:endParaRPr>
          </a:p>
          <a:p>
            <a:pPr marL="109728" indent="0" algn="ctr">
              <a:buNone/>
            </a:pPr>
            <a:r>
              <a:rPr lang="en-US" sz="3200" b="1" dirty="0">
                <a:solidFill>
                  <a:schemeClr val="bg2"/>
                </a:solidFill>
              </a:rPr>
              <a:t>*We look for generosity of spirit, not just wealth. Look for open hearts.</a:t>
            </a:r>
          </a:p>
        </p:txBody>
      </p:sp>
      <p:sp>
        <p:nvSpPr>
          <p:cNvPr id="2" name="Title 1"/>
          <p:cNvSpPr>
            <a:spLocks noGrp="1"/>
          </p:cNvSpPr>
          <p:nvPr>
            <p:ph type="title"/>
          </p:nvPr>
        </p:nvSpPr>
        <p:spPr/>
        <p:txBody>
          <a:bodyPr>
            <a:normAutofit/>
          </a:bodyPr>
          <a:lstStyle/>
          <a:p>
            <a:r>
              <a:rPr lang="en-US" dirty="0"/>
              <a:t>Who is a major gift prospect?</a:t>
            </a:r>
          </a:p>
        </p:txBody>
      </p:sp>
    </p:spTree>
    <p:extLst>
      <p:ext uri="{BB962C8B-B14F-4D97-AF65-F5344CB8AC3E}">
        <p14:creationId xmlns:p14="http://schemas.microsoft.com/office/powerpoint/2010/main" val="634733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anim calcmode="lin" valueType="num">
                                      <p:cBhvr>
                                        <p:cTn id="27" dur="10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28" dur="1000" fill="hold"/>
                                        <p:tgtEl>
                                          <p:spTgt spid="3">
                                            <p:txEl>
                                              <p:pRg st="11" end="11"/>
                                            </p:txEl>
                                          </p:spTgt>
                                        </p:tgtEl>
                                        <p:attrNameLst>
                                          <p:attrName>ppt_h</p:attrName>
                                        </p:attrNameLst>
                                      </p:cBhvr>
                                      <p:tavLst>
                                        <p:tav tm="0">
                                          <p:val>
                                            <p:fltVal val="0"/>
                                          </p:val>
                                        </p:tav>
                                        <p:tav tm="100000">
                                          <p:val>
                                            <p:strVal val="#ppt_h"/>
                                          </p:val>
                                        </p:tav>
                                      </p:tavLst>
                                    </p:anim>
                                    <p:anim calcmode="lin" valueType="num">
                                      <p:cBhvr>
                                        <p:cTn id="29" dur="1000" fill="hold"/>
                                        <p:tgtEl>
                                          <p:spTgt spid="3">
                                            <p:txEl>
                                              <p:pRg st="11" end="11"/>
                                            </p:txEl>
                                          </p:spTgt>
                                        </p:tgtEl>
                                        <p:attrNameLst>
                                          <p:attrName>style.rotation</p:attrName>
                                        </p:attrNameLst>
                                      </p:cBhvr>
                                      <p:tavLst>
                                        <p:tav tm="0">
                                          <p:val>
                                            <p:fltVal val="90"/>
                                          </p:val>
                                        </p:tav>
                                        <p:tav tm="100000">
                                          <p:val>
                                            <p:fltVal val="0"/>
                                          </p:val>
                                        </p:tav>
                                      </p:tavLst>
                                    </p:anim>
                                    <p:animEffect transition="in" filter="fade">
                                      <p:cBhvr>
                                        <p:cTn id="30" dur="1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876300" y="929750"/>
            <a:ext cx="10439400" cy="4998499"/>
          </a:xfrm>
        </p:spPr>
        <p:txBody>
          <a:bodyPr>
            <a:normAutofit/>
          </a:bodyPr>
          <a:lstStyle/>
          <a:p>
            <a:pPr marL="1200150" lvl="2" indent="-285750">
              <a:buFontTx/>
              <a:buChar char="-"/>
            </a:pPr>
            <a:endParaRPr lang="en-US" sz="1500" dirty="0"/>
          </a:p>
          <a:p>
            <a:pPr marL="285750" indent="-285750">
              <a:buFontTx/>
              <a:buChar char="-"/>
            </a:pPr>
            <a:endParaRPr lang="en-US" sz="1800" dirty="0"/>
          </a:p>
          <a:p>
            <a:pPr marL="285750" indent="-285750">
              <a:buFontTx/>
              <a:buChar char="-"/>
            </a:pPr>
            <a:endParaRPr lang="en-US" sz="1800" dirty="0"/>
          </a:p>
          <a:p>
            <a:pPr marL="285750" indent="-285750">
              <a:buFontTx/>
              <a:buChar char="-"/>
            </a:pPr>
            <a:endParaRPr lang="en-US" sz="1800" dirty="0"/>
          </a:p>
          <a:p>
            <a:pPr marL="0" lvl="1" indent="0" algn="ctr">
              <a:buNone/>
            </a:pPr>
            <a:r>
              <a:rPr lang="en-US" sz="5400" b="1" i="1" dirty="0">
                <a:solidFill>
                  <a:schemeClr val="accent1"/>
                </a:solidFill>
                <a:latin typeface="Georgia" panose="02040502050405020303" pitchFamily="18" charset="0"/>
              </a:rPr>
              <a:t>“</a:t>
            </a:r>
            <a:r>
              <a:rPr lang="en-US" sz="3200" b="1" i="1" dirty="0">
                <a:latin typeface="Georgia" panose="02040502050405020303" pitchFamily="18" charset="0"/>
              </a:rPr>
              <a:t>Focus on the people first, not the numbers, </a:t>
            </a:r>
          </a:p>
          <a:p>
            <a:pPr marL="0" lvl="1" indent="0" algn="ctr">
              <a:buNone/>
            </a:pPr>
            <a:r>
              <a:rPr lang="en-US" sz="3200" b="1" i="1" dirty="0">
                <a:latin typeface="Georgia" panose="02040502050405020303" pitchFamily="18" charset="0"/>
              </a:rPr>
              <a:t>and the numbers will take care of themselves.</a:t>
            </a:r>
            <a:r>
              <a:rPr lang="en-US" sz="5400" b="1" i="1" dirty="0">
                <a:solidFill>
                  <a:schemeClr val="accent1"/>
                </a:solidFill>
                <a:latin typeface="Georgia" panose="02040502050405020303" pitchFamily="18" charset="0"/>
              </a:rPr>
              <a:t>”</a:t>
            </a:r>
            <a:r>
              <a:rPr lang="en-US" sz="3200" b="1" i="1" dirty="0">
                <a:latin typeface="Georgia" panose="02040502050405020303" pitchFamily="18" charset="0"/>
              </a:rPr>
              <a:t> </a:t>
            </a:r>
          </a:p>
          <a:p>
            <a:pPr marL="0" indent="0">
              <a:buNone/>
            </a:pPr>
            <a:endParaRPr lang="en-US" sz="1800" dirty="0"/>
          </a:p>
        </p:txBody>
      </p:sp>
    </p:spTree>
    <p:extLst>
      <p:ext uri="{BB962C8B-B14F-4D97-AF65-F5344CB8AC3E}">
        <p14:creationId xmlns:p14="http://schemas.microsoft.com/office/powerpoint/2010/main" val="3612868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FA65B-76CD-5D76-3683-15101F8F3D77}"/>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54C6A946-6640-E9ED-E19E-0EBA70916E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296" y="1681164"/>
            <a:ext cx="11289408" cy="504493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EAE2DEEF-F381-E482-C5BF-FF528AC795C5}"/>
              </a:ext>
            </a:extLst>
          </p:cNvPr>
          <p:cNvSpPr>
            <a:spLocks noGrp="1"/>
          </p:cNvSpPr>
          <p:nvPr>
            <p:ph idx="1"/>
          </p:nvPr>
        </p:nvSpPr>
        <p:spPr>
          <a:xfrm>
            <a:off x="2590800" y="1943101"/>
            <a:ext cx="9149904" cy="4795694"/>
          </a:xfrm>
        </p:spPr>
        <p:txBody>
          <a:bodyPr>
            <a:normAutofit lnSpcReduction="10000"/>
          </a:bodyPr>
          <a:lstStyle/>
          <a:p>
            <a:pPr marL="411480" algn="r" rtl="0">
              <a:buNone/>
            </a:pPr>
            <a:r>
              <a:rPr lang="en-US" sz="3300" b="1" i="0" u="none" strike="noStrike" dirty="0">
                <a:solidFill>
                  <a:srgbClr val="455F51"/>
                </a:solidFill>
                <a:effectLst/>
                <a:latin typeface="Calibri" panose="020F0502020204030204" pitchFamily="34" charset="0"/>
              </a:rPr>
              <a:t>Jacobson Group Consulting</a:t>
            </a:r>
            <a:r>
              <a:rPr lang="en-US" sz="3300" b="0" i="0" u="none" strike="noStrike" dirty="0">
                <a:solidFill>
                  <a:srgbClr val="455F51"/>
                </a:solidFill>
                <a:effectLst/>
                <a:latin typeface="Calibri" panose="020F0502020204030204" pitchFamily="34" charset="0"/>
              </a:rPr>
              <a:t> </a:t>
            </a:r>
            <a:r>
              <a:rPr lang="en-US" sz="2800" b="0" i="0" u="none" strike="noStrike" dirty="0">
                <a:solidFill>
                  <a:srgbClr val="455F51"/>
                </a:solidFill>
                <a:effectLst/>
                <a:latin typeface="Calibri" panose="020F0502020204030204" pitchFamily="34" charset="0"/>
              </a:rPr>
              <a:t>will provide (1) one-hour virtual meeting, </a:t>
            </a:r>
            <a:r>
              <a:rPr lang="en-US" sz="2800" b="0" i="1" u="none" strike="noStrike" dirty="0">
                <a:solidFill>
                  <a:srgbClr val="455F51"/>
                </a:solidFill>
                <a:effectLst/>
                <a:latin typeface="Calibri" panose="020F0502020204030204" pitchFamily="34" charset="0"/>
              </a:rPr>
              <a:t>pro bono</a:t>
            </a:r>
            <a:r>
              <a:rPr lang="en-US" sz="2800" b="0" i="0" u="none" strike="noStrike" dirty="0">
                <a:solidFill>
                  <a:srgbClr val="455F51"/>
                </a:solidFill>
                <a:effectLst/>
                <a:latin typeface="Calibri" panose="020F0502020204030204" pitchFamily="34" charset="0"/>
              </a:rPr>
              <a:t>, to each registered organization to facilitate one-on-one or small group coaching within five months following this workshop (September – February).</a:t>
            </a:r>
            <a:endParaRPr lang="en-US" b="0" dirty="0">
              <a:effectLst/>
            </a:endParaRPr>
          </a:p>
          <a:p>
            <a:pPr marL="411480" algn="r" rtl="0">
              <a:spcBef>
                <a:spcPts val="300"/>
              </a:spcBef>
              <a:buNone/>
            </a:pPr>
            <a:r>
              <a:rPr lang="en-US" sz="2800" b="0" i="0" u="none" strike="noStrike" dirty="0">
                <a:solidFill>
                  <a:srgbClr val="455F51"/>
                </a:solidFill>
                <a:effectLst/>
                <a:latin typeface="Calibri" panose="020F0502020204030204" pitchFamily="34" charset="0"/>
              </a:rPr>
              <a:t> </a:t>
            </a:r>
            <a:endParaRPr lang="en-US" b="0" dirty="0">
              <a:effectLst/>
            </a:endParaRPr>
          </a:p>
          <a:p>
            <a:pPr marL="411480" algn="r" rtl="0">
              <a:spcBef>
                <a:spcPts val="300"/>
              </a:spcBef>
              <a:buNone/>
            </a:pPr>
            <a:r>
              <a:rPr lang="en-US" sz="2800" b="0" i="1" u="none" strike="noStrike" dirty="0">
                <a:solidFill>
                  <a:srgbClr val="455F51"/>
                </a:solidFill>
                <a:effectLst/>
                <a:latin typeface="Calibri" panose="020F0502020204030204" pitchFamily="34" charset="0"/>
              </a:rPr>
              <a:t> </a:t>
            </a:r>
            <a:endParaRPr lang="en-US" b="0" dirty="0">
              <a:effectLst/>
            </a:endParaRPr>
          </a:p>
          <a:p>
            <a:pPr marL="411480" algn="r" rtl="0">
              <a:spcBef>
                <a:spcPts val="300"/>
              </a:spcBef>
              <a:buNone/>
            </a:pPr>
            <a:br>
              <a:rPr lang="en-US" b="0" dirty="0">
                <a:effectLst/>
              </a:rPr>
            </a:br>
            <a:r>
              <a:rPr lang="en-US" sz="2800" b="0" i="1" u="none" strike="noStrike" dirty="0">
                <a:solidFill>
                  <a:srgbClr val="455F51"/>
                </a:solidFill>
                <a:effectLst/>
                <a:latin typeface="Calibri" panose="020F0502020204030204" pitchFamily="34" charset="0"/>
              </a:rPr>
              <a:t>Contact:</a:t>
            </a:r>
            <a:endParaRPr lang="en-US" b="0" dirty="0">
              <a:effectLst/>
            </a:endParaRPr>
          </a:p>
          <a:p>
            <a:pPr marL="411480" algn="r" rtl="0">
              <a:spcBef>
                <a:spcPts val="300"/>
              </a:spcBef>
              <a:buNone/>
            </a:pPr>
            <a:r>
              <a:rPr lang="en-US" sz="2800" b="1" i="1" u="sng" strike="noStrike" dirty="0">
                <a:solidFill>
                  <a:srgbClr val="005727"/>
                </a:solidFill>
                <a:effectLst/>
                <a:latin typeface="Calibri" panose="020F0502020204030204" pitchFamily="34" charset="0"/>
                <a:hlinkClick r:id="rId4">
                  <a:extLst>
                    <a:ext uri="{A12FA001-AC4F-418D-AE19-62706E023703}">
                      <ahyp:hlinkClr xmlns:ahyp="http://schemas.microsoft.com/office/drawing/2018/hyperlinkcolor" val="tx"/>
                    </a:ext>
                  </a:extLst>
                </a:hlinkClick>
              </a:rPr>
              <a:t>leighann@JacobsonGroupConsulting.com</a:t>
            </a:r>
            <a:r>
              <a:rPr lang="en-US" sz="2800" b="1" i="1" u="none" strike="noStrike" dirty="0">
                <a:solidFill>
                  <a:srgbClr val="005727"/>
                </a:solidFill>
                <a:effectLst/>
                <a:latin typeface="Calibri" panose="020F0502020204030204" pitchFamily="34" charset="0"/>
              </a:rPr>
              <a:t> </a:t>
            </a:r>
            <a:endParaRPr lang="en-US" b="0" dirty="0">
              <a:solidFill>
                <a:srgbClr val="005727"/>
              </a:solidFill>
              <a:effectLst/>
            </a:endParaRPr>
          </a:p>
          <a:p>
            <a:pPr marL="411480" algn="r" rtl="0">
              <a:spcBef>
                <a:spcPts val="300"/>
              </a:spcBef>
              <a:buNone/>
            </a:pPr>
            <a:r>
              <a:rPr lang="en-US" sz="2800" b="0" i="1" u="none" strike="noStrike" dirty="0">
                <a:solidFill>
                  <a:srgbClr val="455F51"/>
                </a:solidFill>
                <a:effectLst/>
                <a:latin typeface="Calibri" panose="020F0502020204030204" pitchFamily="34" charset="0"/>
              </a:rPr>
              <a:t>to arrange a mutually convenient coaching session</a:t>
            </a:r>
            <a:endParaRPr lang="en-US" b="0" dirty="0">
              <a:effectLst/>
            </a:endParaRPr>
          </a:p>
          <a:p>
            <a:pPr>
              <a:buNone/>
            </a:pPr>
            <a:br>
              <a:rPr lang="en-US" dirty="0"/>
            </a:br>
            <a:endParaRPr lang="en-US" sz="1800" dirty="0">
              <a:solidFill>
                <a:srgbClr val="005727"/>
              </a:solidFill>
            </a:endParaRPr>
          </a:p>
        </p:txBody>
      </p:sp>
      <p:sp>
        <p:nvSpPr>
          <p:cNvPr id="2" name="Title 1">
            <a:extLst>
              <a:ext uri="{FF2B5EF4-FFF2-40B4-BE49-F238E27FC236}">
                <a16:creationId xmlns:a16="http://schemas.microsoft.com/office/drawing/2014/main" id="{D337B9E3-FC6C-12D8-6029-666020052369}"/>
              </a:ext>
            </a:extLst>
          </p:cNvPr>
          <p:cNvSpPr>
            <a:spLocks noGrp="1"/>
          </p:cNvSpPr>
          <p:nvPr>
            <p:ph type="title"/>
          </p:nvPr>
        </p:nvSpPr>
        <p:spPr/>
        <p:txBody>
          <a:bodyPr>
            <a:normAutofit/>
          </a:bodyPr>
          <a:lstStyle/>
          <a:p>
            <a:pPr algn="ctr"/>
            <a:r>
              <a:rPr lang="en-US" sz="2800" i="1" dirty="0">
                <a:latin typeface="Georgia" panose="02040502050405020303" pitchFamily="18" charset="0"/>
              </a:rPr>
              <a:t>Virtual Coaching Offer </a:t>
            </a:r>
          </a:p>
        </p:txBody>
      </p:sp>
      <p:sp>
        <p:nvSpPr>
          <p:cNvPr id="5" name="TextBox 4">
            <a:extLst>
              <a:ext uri="{FF2B5EF4-FFF2-40B4-BE49-F238E27FC236}">
                <a16:creationId xmlns:a16="http://schemas.microsoft.com/office/drawing/2014/main" id="{7756BA62-AE90-67BB-AAA9-1DD8AB31C179}"/>
              </a:ext>
            </a:extLst>
          </p:cNvPr>
          <p:cNvSpPr txBox="1"/>
          <p:nvPr/>
        </p:nvSpPr>
        <p:spPr>
          <a:xfrm>
            <a:off x="3046863" y="3247746"/>
            <a:ext cx="6093724" cy="369332"/>
          </a:xfrm>
          <a:prstGeom prst="rect">
            <a:avLst/>
          </a:prstGeom>
          <a:noFill/>
        </p:spPr>
        <p:txBody>
          <a:bodyPr wrap="square">
            <a:spAutoFit/>
          </a:bodyPr>
          <a:lstStyle/>
          <a:p>
            <a:r>
              <a:rPr lang="en-US" b="0" dirty="0">
                <a:effectLst/>
              </a:rPr>
              <a:t> </a:t>
            </a:r>
            <a:endParaRPr lang="en-US" dirty="0"/>
          </a:p>
        </p:txBody>
      </p:sp>
      <p:sp>
        <p:nvSpPr>
          <p:cNvPr id="7" name="TextBox 6">
            <a:extLst>
              <a:ext uri="{FF2B5EF4-FFF2-40B4-BE49-F238E27FC236}">
                <a16:creationId xmlns:a16="http://schemas.microsoft.com/office/drawing/2014/main" id="{D893B73B-FD35-398B-63B3-9FBE32B2CF68}"/>
              </a:ext>
            </a:extLst>
          </p:cNvPr>
          <p:cNvSpPr txBox="1"/>
          <p:nvPr/>
        </p:nvSpPr>
        <p:spPr>
          <a:xfrm>
            <a:off x="3046863" y="3247746"/>
            <a:ext cx="6093724" cy="369332"/>
          </a:xfrm>
          <a:prstGeom prst="rect">
            <a:avLst/>
          </a:prstGeom>
          <a:noFill/>
        </p:spPr>
        <p:txBody>
          <a:bodyPr wrap="square">
            <a:spAutoFit/>
          </a:bodyPr>
          <a:lstStyle/>
          <a:p>
            <a:r>
              <a:rPr lang="en-US" b="0" dirty="0">
                <a:effectLst/>
              </a:rPr>
              <a:t> </a:t>
            </a:r>
            <a:endParaRPr lang="en-US" dirty="0"/>
          </a:p>
        </p:txBody>
      </p:sp>
      <p:sp>
        <p:nvSpPr>
          <p:cNvPr id="9" name="TextBox 8">
            <a:extLst>
              <a:ext uri="{FF2B5EF4-FFF2-40B4-BE49-F238E27FC236}">
                <a16:creationId xmlns:a16="http://schemas.microsoft.com/office/drawing/2014/main" id="{E9CEA634-1829-B89E-3799-6B7B41ACDB56}"/>
              </a:ext>
            </a:extLst>
          </p:cNvPr>
          <p:cNvSpPr txBox="1"/>
          <p:nvPr/>
        </p:nvSpPr>
        <p:spPr>
          <a:xfrm>
            <a:off x="3046863" y="3247746"/>
            <a:ext cx="6093724" cy="369332"/>
          </a:xfrm>
          <a:prstGeom prst="rect">
            <a:avLst/>
          </a:prstGeom>
          <a:noFill/>
        </p:spPr>
        <p:txBody>
          <a:bodyPr wrap="square">
            <a:spAutoFit/>
          </a:bodyPr>
          <a:lstStyle/>
          <a:p>
            <a:r>
              <a:rPr lang="en-US" b="0" dirty="0">
                <a:effectLst/>
              </a:rPr>
              <a:t> </a:t>
            </a:r>
            <a:endParaRPr lang="en-US" dirty="0"/>
          </a:p>
        </p:txBody>
      </p:sp>
      <p:sp>
        <p:nvSpPr>
          <p:cNvPr id="13" name="TextBox 12">
            <a:extLst>
              <a:ext uri="{FF2B5EF4-FFF2-40B4-BE49-F238E27FC236}">
                <a16:creationId xmlns:a16="http://schemas.microsoft.com/office/drawing/2014/main" id="{F9FB6577-DFE7-C965-BDBF-74381E1118B8}"/>
              </a:ext>
            </a:extLst>
          </p:cNvPr>
          <p:cNvSpPr txBox="1"/>
          <p:nvPr/>
        </p:nvSpPr>
        <p:spPr>
          <a:xfrm>
            <a:off x="3046863" y="3247746"/>
            <a:ext cx="6093724" cy="369332"/>
          </a:xfrm>
          <a:prstGeom prst="rect">
            <a:avLst/>
          </a:prstGeom>
          <a:noFill/>
        </p:spPr>
        <p:txBody>
          <a:bodyPr wrap="square">
            <a:spAutoFit/>
          </a:bodyPr>
          <a:lstStyle/>
          <a:p>
            <a:r>
              <a:rPr lang="en-US" b="0" dirty="0">
                <a:effectLst/>
              </a:rPr>
              <a:t> </a:t>
            </a:r>
            <a:endParaRPr lang="en-US" dirty="0"/>
          </a:p>
        </p:txBody>
      </p:sp>
      <p:sp>
        <p:nvSpPr>
          <p:cNvPr id="15" name="TextBox 14">
            <a:extLst>
              <a:ext uri="{FF2B5EF4-FFF2-40B4-BE49-F238E27FC236}">
                <a16:creationId xmlns:a16="http://schemas.microsoft.com/office/drawing/2014/main" id="{AD0E54CD-DAF9-3C42-9422-1D9AEAFF3B35}"/>
              </a:ext>
            </a:extLst>
          </p:cNvPr>
          <p:cNvSpPr txBox="1"/>
          <p:nvPr/>
        </p:nvSpPr>
        <p:spPr>
          <a:xfrm>
            <a:off x="3046863" y="3247746"/>
            <a:ext cx="6093724" cy="369332"/>
          </a:xfrm>
          <a:prstGeom prst="rect">
            <a:avLst/>
          </a:prstGeom>
          <a:noFill/>
        </p:spPr>
        <p:txBody>
          <a:bodyPr wrap="square">
            <a:spAutoFit/>
          </a:bodyPr>
          <a:lstStyle/>
          <a:p>
            <a:r>
              <a:rPr lang="en-US" b="0" dirty="0">
                <a:effectLst/>
              </a:rPr>
              <a:t> </a:t>
            </a:r>
            <a:endParaRPr lang="en-US" dirty="0"/>
          </a:p>
        </p:txBody>
      </p:sp>
      <p:sp>
        <p:nvSpPr>
          <p:cNvPr id="6" name="TextBox 5">
            <a:extLst>
              <a:ext uri="{FF2B5EF4-FFF2-40B4-BE49-F238E27FC236}">
                <a16:creationId xmlns:a16="http://schemas.microsoft.com/office/drawing/2014/main" id="{09494FE0-72B6-662D-D0B8-D0119B7D2197}"/>
              </a:ext>
            </a:extLst>
          </p:cNvPr>
          <p:cNvSpPr txBox="1"/>
          <p:nvPr/>
        </p:nvSpPr>
        <p:spPr>
          <a:xfrm>
            <a:off x="3048000" y="3244334"/>
            <a:ext cx="6096000" cy="369332"/>
          </a:xfrm>
          <a:prstGeom prst="rect">
            <a:avLst/>
          </a:prstGeom>
          <a:noFill/>
        </p:spPr>
        <p:txBody>
          <a:bodyPr wrap="square">
            <a:spAutoFit/>
          </a:bodyPr>
          <a:lstStyle/>
          <a:p>
            <a:r>
              <a:rPr lang="en-US" b="0" dirty="0">
                <a:effectLst/>
              </a:rPr>
              <a:t> </a:t>
            </a:r>
            <a:endParaRPr lang="en-US" dirty="0"/>
          </a:p>
        </p:txBody>
      </p:sp>
    </p:spTree>
    <p:extLst>
      <p:ext uri="{BB962C8B-B14F-4D97-AF65-F5344CB8AC3E}">
        <p14:creationId xmlns:p14="http://schemas.microsoft.com/office/powerpoint/2010/main" val="36755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E47361-406F-48CB-A9F0-8921EA45A09C}"/>
              </a:ext>
            </a:extLst>
          </p:cNvPr>
          <p:cNvPicPr>
            <a:picLocks noChangeAspect="1"/>
          </p:cNvPicPr>
          <p:nvPr/>
        </p:nvPicPr>
        <p:blipFill>
          <a:blip r:embed="rId3"/>
          <a:stretch>
            <a:fillRect/>
          </a:stretch>
        </p:blipFill>
        <p:spPr>
          <a:xfrm>
            <a:off x="4740060" y="1722034"/>
            <a:ext cx="2706859" cy="4676037"/>
          </a:xfrm>
          <a:prstGeom prst="rect">
            <a:avLst/>
          </a:prstGeom>
        </p:spPr>
      </p:pic>
      <p:sp>
        <p:nvSpPr>
          <p:cNvPr id="9" name="Title 8">
            <a:extLst>
              <a:ext uri="{FF2B5EF4-FFF2-40B4-BE49-F238E27FC236}">
                <a16:creationId xmlns:a16="http://schemas.microsoft.com/office/drawing/2014/main" id="{CFB3D79F-CB73-815F-BA66-72EC6FB3C092}"/>
              </a:ext>
            </a:extLst>
          </p:cNvPr>
          <p:cNvSpPr>
            <a:spLocks noGrp="1"/>
          </p:cNvSpPr>
          <p:nvPr>
            <p:ph type="title"/>
          </p:nvPr>
        </p:nvSpPr>
        <p:spPr/>
        <p:txBody>
          <a:bodyPr/>
          <a:lstStyle/>
          <a:p>
            <a:r>
              <a:rPr lang="en-US" dirty="0"/>
              <a:t>Questions and Feedback</a:t>
            </a:r>
          </a:p>
        </p:txBody>
      </p:sp>
      <p:sp>
        <p:nvSpPr>
          <p:cNvPr id="3" name="TextBox 2">
            <a:extLst>
              <a:ext uri="{FF2B5EF4-FFF2-40B4-BE49-F238E27FC236}">
                <a16:creationId xmlns:a16="http://schemas.microsoft.com/office/drawing/2014/main" id="{6E68E756-3B23-733D-5572-39BF12FB5E1D}"/>
              </a:ext>
            </a:extLst>
          </p:cNvPr>
          <p:cNvSpPr txBox="1"/>
          <p:nvPr/>
        </p:nvSpPr>
        <p:spPr>
          <a:xfrm>
            <a:off x="7446919" y="5862513"/>
            <a:ext cx="4499275" cy="707886"/>
          </a:xfrm>
          <a:prstGeom prst="rect">
            <a:avLst/>
          </a:prstGeom>
          <a:noFill/>
        </p:spPr>
        <p:txBody>
          <a:bodyPr wrap="square">
            <a:spAutoFit/>
          </a:bodyPr>
          <a:lstStyle/>
          <a:p>
            <a:pPr algn="r"/>
            <a:r>
              <a:rPr lang="en-US" sz="2000" i="1" dirty="0">
                <a:solidFill>
                  <a:schemeClr val="accent6"/>
                </a:solidFill>
                <a:latin typeface="+mj-lt"/>
              </a:rPr>
              <a:t>Major gifts are ministry, and when you minister well, generosity multiplies.</a:t>
            </a:r>
          </a:p>
        </p:txBody>
      </p:sp>
    </p:spTree>
    <p:extLst>
      <p:ext uri="{BB962C8B-B14F-4D97-AF65-F5344CB8AC3E}">
        <p14:creationId xmlns:p14="http://schemas.microsoft.com/office/powerpoint/2010/main" val="277511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8682" y="2852056"/>
            <a:ext cx="11029616" cy="3663043"/>
          </a:xfrm>
        </p:spPr>
        <p:txBody>
          <a:bodyPr>
            <a:normAutofit/>
          </a:bodyPr>
          <a:lstStyle/>
          <a:p>
            <a:pPr marL="109728" indent="0" algn="ctr">
              <a:spcAft>
                <a:spcPts val="600"/>
              </a:spcAft>
              <a:buNone/>
            </a:pPr>
            <a:r>
              <a:rPr lang="en-US" sz="2400" b="1" dirty="0"/>
              <a:t>Beyond the Development Office:  How Every Leader Plays a Role in Fundraising Success (for Non-Fundraisers) – </a:t>
            </a:r>
            <a:r>
              <a:rPr lang="en-US" sz="2400" dirty="0">
                <a:solidFill>
                  <a:schemeClr val="bg2"/>
                </a:solidFill>
                <a:highlight>
                  <a:srgbClr val="00FF00"/>
                </a:highlight>
                <a:latin typeface="+mj-lt"/>
              </a:rPr>
              <a:t>Tomorrow 8-9:15 a.m.</a:t>
            </a:r>
          </a:p>
          <a:p>
            <a:pPr marL="109728" indent="0" algn="ctr">
              <a:spcAft>
                <a:spcPts val="600"/>
              </a:spcAft>
              <a:buNone/>
            </a:pPr>
            <a:r>
              <a:rPr lang="en-US" sz="2000" dirty="0"/>
              <a:t>Fundraising is a shared responsibility. This session is designed for presidents, deans, pastors, board members, and program staff who want to confidently step into their role in advancing philanthropy. Because building a culture of generosity starts with shared ownership.</a:t>
            </a:r>
          </a:p>
          <a:p>
            <a:pPr marL="109728" indent="0">
              <a:buNone/>
            </a:pPr>
            <a:endParaRPr lang="en-US" sz="1800" dirty="0">
              <a:solidFill>
                <a:srgbClr val="008000"/>
              </a:solidFill>
            </a:endParaRPr>
          </a:p>
        </p:txBody>
      </p:sp>
      <p:sp>
        <p:nvSpPr>
          <p:cNvPr id="2" name="Title 1"/>
          <p:cNvSpPr>
            <a:spLocks noGrp="1"/>
          </p:cNvSpPr>
          <p:nvPr>
            <p:ph type="title"/>
          </p:nvPr>
        </p:nvSpPr>
        <p:spPr/>
        <p:txBody>
          <a:bodyPr>
            <a:normAutofit/>
          </a:bodyPr>
          <a:lstStyle/>
          <a:p>
            <a:pPr algn="ctr"/>
            <a:r>
              <a:rPr lang="en-US" sz="2800" i="1" dirty="0">
                <a:latin typeface="Georgia" panose="02040502050405020303" pitchFamily="18" charset="0"/>
              </a:rPr>
              <a:t>See me at my other session!</a:t>
            </a:r>
          </a:p>
        </p:txBody>
      </p:sp>
    </p:spTree>
    <p:extLst>
      <p:ext uri="{BB962C8B-B14F-4D97-AF65-F5344CB8AC3E}">
        <p14:creationId xmlns:p14="http://schemas.microsoft.com/office/powerpoint/2010/main" val="725117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109728" indent="0" algn="ctr">
              <a:spcAft>
                <a:spcPts val="1200"/>
              </a:spcAft>
              <a:buNone/>
            </a:pPr>
            <a:r>
              <a:rPr lang="en-US" sz="3200" b="1" dirty="0"/>
              <a:t>Leigh Ann M. Jacobson, CFRE</a:t>
            </a:r>
          </a:p>
          <a:p>
            <a:pPr marL="109728" indent="0" algn="ctr">
              <a:spcAft>
                <a:spcPts val="1200"/>
              </a:spcAft>
              <a:buNone/>
            </a:pPr>
            <a:r>
              <a:rPr lang="en-US" sz="3200" b="1" dirty="0">
                <a:solidFill>
                  <a:schemeClr val="accent2"/>
                </a:solidFill>
              </a:rPr>
              <a:t>Founder &amp; Principal, Jacobson Group Consulting</a:t>
            </a:r>
          </a:p>
          <a:p>
            <a:pPr marL="109728" indent="0" algn="ctr">
              <a:spcAft>
                <a:spcPts val="1200"/>
              </a:spcAft>
              <a:buNone/>
            </a:pPr>
            <a:r>
              <a:rPr lang="en-US" sz="3200" b="1" dirty="0"/>
              <a:t>leighann@JacobsonGroupConsulting.com  </a:t>
            </a:r>
          </a:p>
          <a:p>
            <a:pPr marL="109728" indent="0" algn="ctr">
              <a:spcAft>
                <a:spcPts val="1200"/>
              </a:spcAft>
              <a:buNone/>
            </a:pPr>
            <a:r>
              <a:rPr lang="en-US" dirty="0"/>
              <a:t>Direct Cell: 847-636-6618</a:t>
            </a:r>
            <a:br>
              <a:rPr lang="en-US" i="1" dirty="0"/>
            </a:br>
            <a:endParaRPr lang="en-US" i="1" dirty="0"/>
          </a:p>
          <a:p>
            <a:pPr marL="463550" indent="0" algn="ctr">
              <a:spcAft>
                <a:spcPts val="1200"/>
              </a:spcAft>
              <a:buNone/>
            </a:pPr>
            <a:br>
              <a:rPr lang="en-US" i="1" dirty="0"/>
            </a:br>
            <a:r>
              <a:rPr lang="en-US" spc="100" dirty="0"/>
              <a:t>www.linkedin.com/in/JacobsonGroupConsulting</a:t>
            </a:r>
          </a:p>
          <a:p>
            <a:pPr marL="109728" indent="0" algn="ctr">
              <a:spcAft>
                <a:spcPts val="1200"/>
              </a:spcAft>
              <a:buNone/>
            </a:pPr>
            <a:r>
              <a:rPr lang="en-US" dirty="0"/>
              <a:t>www.facebook.com/JacobsonGroupConsulting</a:t>
            </a:r>
            <a:br>
              <a:rPr lang="en-US" spc="100" dirty="0"/>
            </a:br>
            <a:endParaRPr lang="en-US" dirty="0"/>
          </a:p>
        </p:txBody>
      </p:sp>
      <p:sp>
        <p:nvSpPr>
          <p:cNvPr id="2" name="Title 1"/>
          <p:cNvSpPr>
            <a:spLocks noGrp="1"/>
          </p:cNvSpPr>
          <p:nvPr>
            <p:ph type="title"/>
          </p:nvPr>
        </p:nvSpPr>
        <p:spPr/>
        <p:txBody>
          <a:bodyPr>
            <a:noAutofit/>
          </a:bodyPr>
          <a:lstStyle/>
          <a:p>
            <a:pPr algn="ctr"/>
            <a:r>
              <a:rPr lang="en-US" sz="4800" b="1" dirty="0">
                <a:solidFill>
                  <a:schemeClr val="accent2"/>
                </a:solidFill>
              </a:rPr>
              <a:t>Let’s connect!</a:t>
            </a:r>
          </a:p>
        </p:txBody>
      </p:sp>
      <p:pic>
        <p:nvPicPr>
          <p:cNvPr id="5" name="Picture 4">
            <a:extLst>
              <a:ext uri="{FF2B5EF4-FFF2-40B4-BE49-F238E27FC236}">
                <a16:creationId xmlns:a16="http://schemas.microsoft.com/office/drawing/2014/main" id="{D466943E-1E13-43E8-9EED-EB6936ED03F1}"/>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2077671" y="4113492"/>
            <a:ext cx="608800" cy="608800"/>
          </a:xfrm>
          <a:prstGeom prst="rect">
            <a:avLst/>
          </a:prstGeom>
        </p:spPr>
      </p:pic>
      <p:pic>
        <p:nvPicPr>
          <p:cNvPr id="1026" name="Picture 2" descr="Facebook logo | Logok">
            <a:extLst>
              <a:ext uri="{FF2B5EF4-FFF2-40B4-BE49-F238E27FC236}">
                <a16:creationId xmlns:a16="http://schemas.microsoft.com/office/drawing/2014/main" id="{3FA3B28C-0102-4CED-8643-016D36D2D96E}"/>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26530" t="11878" r="21970" b="7855"/>
          <a:stretch/>
        </p:blipFill>
        <p:spPr bwMode="auto">
          <a:xfrm>
            <a:off x="9192909" y="4605784"/>
            <a:ext cx="521485" cy="60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1879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2765854"/>
            <a:ext cx="12191999" cy="1641046"/>
          </a:xfrm>
        </p:spPr>
        <p:txBody>
          <a:bodyPr>
            <a:noAutofit/>
          </a:bodyPr>
          <a:lstStyle/>
          <a:p>
            <a:pPr algn="ctr">
              <a:spcBef>
                <a:spcPts val="600"/>
              </a:spcBef>
              <a:spcAft>
                <a:spcPts val="1200"/>
              </a:spcAft>
            </a:pPr>
            <a:r>
              <a:rPr lang="en-US" sz="3200" b="1" dirty="0"/>
              <a:t>The ministry of major gifts: </a:t>
            </a:r>
            <a:br>
              <a:rPr lang="en-US" sz="3200" b="1" dirty="0"/>
            </a:br>
            <a:r>
              <a:rPr lang="en-US" sz="3200" b="1" dirty="0"/>
              <a:t>Building relationships that cultivate generosity</a:t>
            </a:r>
            <a:br>
              <a:rPr lang="en-US" sz="3200" b="1" dirty="0"/>
            </a:br>
            <a:r>
              <a:rPr lang="en-US" sz="2400" i="1" spc="150" dirty="0"/>
              <a:t>“Inspiring donors to invest with heart, purpose, and faith.”</a:t>
            </a:r>
            <a:endParaRPr lang="en-US" sz="3200" spc="150" dirty="0"/>
          </a:p>
        </p:txBody>
      </p:sp>
      <p:pic>
        <p:nvPicPr>
          <p:cNvPr id="4" name="Picture 3">
            <a:extLst>
              <a:ext uri="{FF2B5EF4-FFF2-40B4-BE49-F238E27FC236}">
                <a16:creationId xmlns:a16="http://schemas.microsoft.com/office/drawing/2014/main" id="{07DF58B2-0B53-43E9-B647-6569349FC27C}"/>
              </a:ext>
            </a:extLst>
          </p:cNvPr>
          <p:cNvPicPr>
            <a:picLocks noChangeAspect="1"/>
          </p:cNvPicPr>
          <p:nvPr/>
        </p:nvPicPr>
        <p:blipFill>
          <a:blip r:embed="rId3"/>
          <a:stretch>
            <a:fillRect/>
          </a:stretch>
        </p:blipFill>
        <p:spPr>
          <a:xfrm>
            <a:off x="177798" y="4303562"/>
            <a:ext cx="11584751" cy="2554438"/>
          </a:xfrm>
          <a:prstGeom prst="rect">
            <a:avLst/>
          </a:prstGeom>
        </p:spPr>
      </p:pic>
      <p:pic>
        <p:nvPicPr>
          <p:cNvPr id="3" name="Picture 2">
            <a:extLst>
              <a:ext uri="{FF2B5EF4-FFF2-40B4-BE49-F238E27FC236}">
                <a16:creationId xmlns:a16="http://schemas.microsoft.com/office/drawing/2014/main" id="{194A78B2-A829-2C99-2140-F4F1FF760752}"/>
              </a:ext>
            </a:extLst>
          </p:cNvPr>
          <p:cNvPicPr>
            <a:picLocks noChangeAspect="1"/>
          </p:cNvPicPr>
          <p:nvPr/>
        </p:nvPicPr>
        <p:blipFill>
          <a:blip r:embed="rId4"/>
          <a:stretch>
            <a:fillRect/>
          </a:stretch>
        </p:blipFill>
        <p:spPr>
          <a:xfrm>
            <a:off x="5035297" y="574908"/>
            <a:ext cx="2000504" cy="2000504"/>
          </a:xfrm>
          <a:prstGeom prst="rect">
            <a:avLst/>
          </a:prstGeom>
        </p:spPr>
      </p:pic>
      <p:pic>
        <p:nvPicPr>
          <p:cNvPr id="7" name="Picture 6">
            <a:extLst>
              <a:ext uri="{FF2B5EF4-FFF2-40B4-BE49-F238E27FC236}">
                <a16:creationId xmlns:a16="http://schemas.microsoft.com/office/drawing/2014/main" id="{394A03E5-B26F-0FEC-2F1A-E7152566E0D6}"/>
              </a:ext>
            </a:extLst>
          </p:cNvPr>
          <p:cNvPicPr>
            <a:picLocks noChangeAspect="1"/>
          </p:cNvPicPr>
          <p:nvPr/>
        </p:nvPicPr>
        <p:blipFill>
          <a:blip r:embed="rId5">
            <a:duotone>
              <a:schemeClr val="accent6">
                <a:shade val="45000"/>
                <a:satMod val="135000"/>
              </a:schemeClr>
              <a:prstClr val="white"/>
            </a:duotone>
          </a:blip>
          <a:srcRect l="10349" t="8057" r="11186" b="14687"/>
          <a:stretch>
            <a:fillRect/>
          </a:stretch>
        </p:blipFill>
        <p:spPr>
          <a:xfrm>
            <a:off x="8996727" y="4472078"/>
            <a:ext cx="2280873" cy="2245714"/>
          </a:xfrm>
          <a:prstGeom prst="rect">
            <a:avLst/>
          </a:prstGeom>
        </p:spPr>
      </p:pic>
      <p:pic>
        <p:nvPicPr>
          <p:cNvPr id="3074" name="Picture 2" descr="Heart Made Of Green Leaves On White Background Stock Photo - Download Image  Now - Heart Shape, Leaf, Green Color - iStock">
            <a:extLst>
              <a:ext uri="{FF2B5EF4-FFF2-40B4-BE49-F238E27FC236}">
                <a16:creationId xmlns:a16="http://schemas.microsoft.com/office/drawing/2014/main" id="{5C525F63-818D-8E97-BA7C-9920C39A1F61}"/>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607251" y="4406900"/>
            <a:ext cx="2604541" cy="2310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6813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Georgia" panose="02040502050405020303" pitchFamily="18" charset="0"/>
              </a:rPr>
              <a:t>Session Objectives</a:t>
            </a:r>
          </a:p>
        </p:txBody>
      </p:sp>
      <p:sp>
        <p:nvSpPr>
          <p:cNvPr id="5" name="TextBox 4">
            <a:extLst>
              <a:ext uri="{FF2B5EF4-FFF2-40B4-BE49-F238E27FC236}">
                <a16:creationId xmlns:a16="http://schemas.microsoft.com/office/drawing/2014/main" id="{FF20F435-E6DA-60A4-4ADE-C0007DF49C02}"/>
              </a:ext>
            </a:extLst>
          </p:cNvPr>
          <p:cNvSpPr txBox="1"/>
          <p:nvPr/>
        </p:nvSpPr>
        <p:spPr>
          <a:xfrm>
            <a:off x="3048000" y="3244334"/>
            <a:ext cx="6096000" cy="369332"/>
          </a:xfrm>
          <a:prstGeom prst="rect">
            <a:avLst/>
          </a:prstGeom>
          <a:noFill/>
        </p:spPr>
        <p:txBody>
          <a:bodyPr wrap="square">
            <a:spAutoFit/>
          </a:bodyPr>
          <a:lstStyle/>
          <a:p>
            <a:r>
              <a:rPr lang="en-US" b="0" dirty="0">
                <a:effectLst/>
              </a:rPr>
              <a:t> </a:t>
            </a:r>
            <a:endParaRPr lang="en-US" dirty="0"/>
          </a:p>
        </p:txBody>
      </p:sp>
      <p:sp>
        <p:nvSpPr>
          <p:cNvPr id="7" name="TextBox 6">
            <a:extLst>
              <a:ext uri="{FF2B5EF4-FFF2-40B4-BE49-F238E27FC236}">
                <a16:creationId xmlns:a16="http://schemas.microsoft.com/office/drawing/2014/main" id="{FD2012D9-9EB6-1153-1D23-021D370B1F36}"/>
              </a:ext>
            </a:extLst>
          </p:cNvPr>
          <p:cNvSpPr txBox="1"/>
          <p:nvPr/>
        </p:nvSpPr>
        <p:spPr>
          <a:xfrm>
            <a:off x="3048000" y="3244334"/>
            <a:ext cx="6096000" cy="369332"/>
          </a:xfrm>
          <a:prstGeom prst="rect">
            <a:avLst/>
          </a:prstGeom>
          <a:noFill/>
        </p:spPr>
        <p:txBody>
          <a:bodyPr wrap="square">
            <a:spAutoFit/>
          </a:bodyPr>
          <a:lstStyle/>
          <a:p>
            <a:r>
              <a:rPr lang="en-US" b="0" dirty="0">
                <a:effectLst/>
              </a:rPr>
              <a:t> </a:t>
            </a:r>
            <a:endParaRPr lang="en-US" dirty="0"/>
          </a:p>
        </p:txBody>
      </p:sp>
      <p:sp>
        <p:nvSpPr>
          <p:cNvPr id="4" name="Rectangle 2">
            <a:extLst>
              <a:ext uri="{FF2B5EF4-FFF2-40B4-BE49-F238E27FC236}">
                <a16:creationId xmlns:a16="http://schemas.microsoft.com/office/drawing/2014/main" id="{F0ECC807-C53C-5A29-C4D3-C803D919E2E8}"/>
              </a:ext>
            </a:extLst>
          </p:cNvPr>
          <p:cNvSpPr>
            <a:spLocks noGrp="1" noChangeArrowheads="1"/>
          </p:cNvSpPr>
          <p:nvPr>
            <p:ph idx="1"/>
          </p:nvPr>
        </p:nvSpPr>
        <p:spPr bwMode="auto">
          <a:xfrm>
            <a:off x="1428750" y="2047877"/>
            <a:ext cx="9615488" cy="390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514350" indent="-514350" eaLnBrk="0" fontAlgn="base" hangingPunct="0">
              <a:lnSpc>
                <a:spcPct val="100000"/>
              </a:lnSpc>
              <a:spcBef>
                <a:spcPct val="0"/>
              </a:spcBef>
              <a:spcAft>
                <a:spcPts val="2400"/>
              </a:spcAft>
              <a:buFont typeface="+mj-lt"/>
              <a:buAutoNum type="arabicPeriod"/>
            </a:pPr>
            <a:r>
              <a:rPr kumimoji="0" lang="en-US" altLang="en-US" b="0" i="0" u="none" strike="noStrike" cap="none" normalizeH="0" baseline="0" dirty="0">
                <a:ln>
                  <a:noFill/>
                </a:ln>
                <a:solidFill>
                  <a:schemeClr val="tx1"/>
                </a:solidFill>
                <a:effectLst/>
                <a:latin typeface="Arial" panose="020B0604020202020204" pitchFamily="34" charset="0"/>
              </a:rPr>
              <a:t>Recognize major gifts as ministry.</a:t>
            </a:r>
          </a:p>
          <a:p>
            <a:pPr marL="514350" indent="-514350" eaLnBrk="0" fontAlgn="base" hangingPunct="0">
              <a:lnSpc>
                <a:spcPct val="100000"/>
              </a:lnSpc>
              <a:spcBef>
                <a:spcPct val="0"/>
              </a:spcBef>
              <a:spcAft>
                <a:spcPts val="2400"/>
              </a:spcAft>
              <a:buFont typeface="+mj-lt"/>
              <a:buAutoNum type="arabicPeriod"/>
            </a:pPr>
            <a:r>
              <a:rPr kumimoji="0" lang="en-US" altLang="en-US" b="0" i="0" u="none" strike="noStrike" cap="none" normalizeH="0" baseline="0" dirty="0">
                <a:ln>
                  <a:noFill/>
                </a:ln>
                <a:solidFill>
                  <a:schemeClr val="tx1"/>
                </a:solidFill>
                <a:effectLst/>
                <a:latin typeface="Arial" panose="020B0604020202020204" pitchFamily="34" charset="0"/>
              </a:rPr>
              <a:t>Grow your major donor</a:t>
            </a:r>
            <a:r>
              <a:rPr kumimoji="0" lang="en-US" altLang="en-US" b="0" i="0" u="none" strike="noStrike" cap="none" normalizeH="0" dirty="0">
                <a:ln>
                  <a:noFill/>
                </a:ln>
                <a:solidFill>
                  <a:schemeClr val="tx1"/>
                </a:solidFill>
                <a:effectLst/>
                <a:latin typeface="Arial" panose="020B0604020202020204" pitchFamily="34" charset="0"/>
              </a:rPr>
              <a:t> pipeline.</a:t>
            </a:r>
            <a:endParaRPr kumimoji="0" lang="en-US" altLang="en-US" b="0" i="0" u="none" strike="noStrike" cap="none" normalizeH="0" baseline="0" dirty="0">
              <a:ln>
                <a:noFill/>
              </a:ln>
              <a:solidFill>
                <a:schemeClr val="tx1"/>
              </a:solidFill>
              <a:effectLst/>
              <a:latin typeface="Arial" panose="020B0604020202020204" pitchFamily="34" charset="0"/>
            </a:endParaRPr>
          </a:p>
          <a:p>
            <a:pPr marL="514350" indent="-514350" eaLnBrk="0" fontAlgn="base" hangingPunct="0">
              <a:lnSpc>
                <a:spcPct val="100000"/>
              </a:lnSpc>
              <a:spcBef>
                <a:spcPct val="0"/>
              </a:spcBef>
              <a:spcAft>
                <a:spcPts val="2400"/>
              </a:spcAft>
              <a:buFont typeface="+mj-lt"/>
              <a:buAutoNum type="arabicPeriod"/>
            </a:pPr>
            <a:r>
              <a:rPr kumimoji="0" lang="en-US" altLang="en-US" b="0" i="0" u="none" strike="noStrike" cap="none" normalizeH="0" baseline="0" dirty="0">
                <a:ln>
                  <a:noFill/>
                </a:ln>
                <a:solidFill>
                  <a:schemeClr val="tx1"/>
                </a:solidFill>
                <a:effectLst/>
                <a:latin typeface="Arial" panose="020B0604020202020204" pitchFamily="34" charset="0"/>
              </a:rPr>
              <a:t>Cultivate &amp; steward through listening/storytelling.</a:t>
            </a:r>
          </a:p>
          <a:p>
            <a:pPr marL="514350" indent="-514350" eaLnBrk="0" fontAlgn="base" hangingPunct="0">
              <a:lnSpc>
                <a:spcPct val="100000"/>
              </a:lnSpc>
              <a:spcBef>
                <a:spcPct val="0"/>
              </a:spcBef>
              <a:spcAft>
                <a:spcPts val="2400"/>
              </a:spcAft>
              <a:buFont typeface="+mj-lt"/>
              <a:buAutoNum type="arabicPeriod"/>
            </a:pPr>
            <a:r>
              <a:rPr kumimoji="0" lang="en-US" altLang="en-US" b="0" i="0" u="none" strike="noStrike" cap="none" normalizeH="0" baseline="0" dirty="0">
                <a:ln>
                  <a:noFill/>
                </a:ln>
                <a:solidFill>
                  <a:schemeClr val="tx1"/>
                </a:solidFill>
                <a:effectLst/>
                <a:latin typeface="Arial" panose="020B0604020202020204" pitchFamily="34" charset="0"/>
              </a:rPr>
              <a:t>Equip leaders &amp; board as partners.</a:t>
            </a:r>
          </a:p>
          <a:p>
            <a:pPr marL="514350" indent="-514350" eaLnBrk="0" fontAlgn="base" hangingPunct="0">
              <a:lnSpc>
                <a:spcPct val="100000"/>
              </a:lnSpc>
              <a:spcBef>
                <a:spcPct val="0"/>
              </a:spcBef>
              <a:spcAft>
                <a:spcPts val="2400"/>
              </a:spcAft>
              <a:buFont typeface="+mj-lt"/>
              <a:buAutoNum type="arabicPeriod"/>
            </a:pPr>
            <a:r>
              <a:rPr kumimoji="0" lang="en-US" altLang="en-US" b="0" i="0" u="none" strike="noStrike" cap="none" normalizeH="0" baseline="0" dirty="0">
                <a:ln>
                  <a:noFill/>
                </a:ln>
                <a:solidFill>
                  <a:schemeClr val="tx1"/>
                </a:solidFill>
                <a:effectLst/>
                <a:latin typeface="Arial" panose="020B0604020202020204" pitchFamily="34" charset="0"/>
              </a:rPr>
              <a:t>Employ practical tools</a:t>
            </a:r>
            <a:r>
              <a:rPr kumimoji="0" lang="en-US" altLang="en-US" b="0" i="0" u="none" strike="noStrike" cap="none" normalizeH="0" dirty="0">
                <a:ln>
                  <a:noFill/>
                </a:ln>
                <a:solidFill>
                  <a:schemeClr val="tx1"/>
                </a:solidFill>
                <a:effectLst/>
                <a:latin typeface="Arial" panose="020B0604020202020204" pitchFamily="34" charset="0"/>
              </a:rPr>
              <a:t> </a:t>
            </a:r>
            <a:r>
              <a:rPr kumimoji="0" lang="en-US" altLang="en-US" b="0" i="0" u="none" strike="noStrike" cap="none" normalizeH="0" baseline="0" dirty="0">
                <a:ln>
                  <a:noFill/>
                </a:ln>
                <a:solidFill>
                  <a:schemeClr val="tx1"/>
                </a:solidFill>
                <a:effectLst/>
                <a:latin typeface="Arial" panose="020B0604020202020204" pitchFamily="34" charset="0"/>
              </a:rPr>
              <a:t>to sustain and enhance your major gifts program.</a:t>
            </a:r>
          </a:p>
        </p:txBody>
      </p:sp>
    </p:spTree>
    <p:extLst>
      <p:ext uri="{BB962C8B-B14F-4D97-AF65-F5344CB8AC3E}">
        <p14:creationId xmlns:p14="http://schemas.microsoft.com/office/powerpoint/2010/main" val="1826353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64D0145F-F0BA-741D-176B-496102A433AD}"/>
              </a:ext>
            </a:extLst>
          </p:cNvPr>
          <p:cNvSpPr>
            <a:spLocks noGrp="1" noChangeArrowheads="1"/>
          </p:cNvSpPr>
          <p:nvPr>
            <p:ph idx="1"/>
          </p:nvPr>
        </p:nvSpPr>
        <p:spPr bwMode="auto">
          <a:xfrm>
            <a:off x="480595" y="2139493"/>
            <a:ext cx="7308182" cy="3600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00000"/>
              </a:lnSpc>
              <a:spcBef>
                <a:spcPct val="0"/>
              </a:spcBef>
              <a:spcAft>
                <a:spcPts val="2400"/>
              </a:spcAft>
            </a:pPr>
            <a:r>
              <a:rPr kumimoji="0" lang="en-US" altLang="en-US" b="0" i="0" u="none" strike="noStrike" cap="none" normalizeH="0" baseline="0" dirty="0">
                <a:ln>
                  <a:noFill/>
                </a:ln>
                <a:effectLst/>
                <a:latin typeface="Arial"/>
                <a:cs typeface="Arial"/>
              </a:rPr>
              <a:t>Giving flows from </a:t>
            </a:r>
            <a:r>
              <a:rPr kumimoji="0" lang="en-US" altLang="en-US" b="1" i="0" u="none" strike="noStrike" cap="none" normalizeH="0" baseline="0" dirty="0">
                <a:ln>
                  <a:noFill/>
                </a:ln>
                <a:effectLst/>
                <a:latin typeface="Arial"/>
                <a:cs typeface="Arial"/>
              </a:rPr>
              <a:t>faith and values</a:t>
            </a:r>
            <a:r>
              <a:rPr kumimoji="0" lang="en-US" altLang="en-US" b="0" i="0" u="none" strike="noStrike" cap="none" normalizeH="0" baseline="0" dirty="0">
                <a:ln>
                  <a:noFill/>
                </a:ln>
                <a:effectLst/>
                <a:latin typeface="Arial"/>
                <a:cs typeface="Arial"/>
              </a:rPr>
              <a:t>, not </a:t>
            </a:r>
            <a:br>
              <a:rPr lang="en-US" altLang="en-US" dirty="0">
                <a:latin typeface="Arial"/>
                <a:cs typeface="Arial"/>
              </a:rPr>
            </a:br>
            <a:r>
              <a:rPr kumimoji="0" lang="en-US" altLang="en-US" b="0" i="0" u="none" strike="noStrike" cap="none" normalizeH="0" baseline="0" dirty="0">
                <a:ln>
                  <a:noFill/>
                </a:ln>
                <a:effectLst/>
                <a:latin typeface="Arial"/>
                <a:cs typeface="Arial"/>
              </a:rPr>
              <a:t>just budgets</a:t>
            </a:r>
          </a:p>
          <a:p>
            <a:pPr eaLnBrk="0" fontAlgn="base" hangingPunct="0">
              <a:lnSpc>
                <a:spcPct val="100000"/>
              </a:lnSpc>
              <a:spcBef>
                <a:spcPct val="0"/>
              </a:spcBef>
              <a:spcAft>
                <a:spcPts val="2400"/>
              </a:spcAft>
            </a:pPr>
            <a:r>
              <a:rPr kumimoji="0" lang="en-US" altLang="en-US" b="0" i="0" u="none" strike="noStrike" cap="none" normalizeH="0" baseline="0" dirty="0">
                <a:ln>
                  <a:noFill/>
                </a:ln>
                <a:solidFill>
                  <a:schemeClr val="tx1"/>
                </a:solidFill>
                <a:effectLst/>
                <a:latin typeface="Arial" panose="020B0604020202020204" pitchFamily="34" charset="0"/>
              </a:rPr>
              <a:t>Generosity = </a:t>
            </a:r>
            <a:r>
              <a:rPr kumimoji="0" lang="en-US" altLang="en-US" b="1" i="0" u="none" strike="noStrike" cap="none" normalizeH="0" baseline="0" dirty="0">
                <a:ln>
                  <a:noFill/>
                </a:ln>
                <a:solidFill>
                  <a:schemeClr val="tx1"/>
                </a:solidFill>
                <a:effectLst/>
                <a:latin typeface="Arial" panose="020B0604020202020204" pitchFamily="34" charset="0"/>
              </a:rPr>
              <a:t>spiritual practice</a:t>
            </a:r>
            <a:r>
              <a:rPr kumimoji="0" lang="en-US" altLang="en-US" b="0" i="0" u="none" strike="noStrike" cap="none" normalizeH="0" baseline="0" dirty="0">
                <a:ln>
                  <a:noFill/>
                </a:ln>
                <a:solidFill>
                  <a:schemeClr val="tx1"/>
                </a:solidFill>
                <a:effectLst/>
                <a:latin typeface="Arial" panose="020B0604020202020204" pitchFamily="34" charset="0"/>
              </a:rPr>
              <a:t>, not a financial transaction</a:t>
            </a:r>
          </a:p>
          <a:p>
            <a:pPr eaLnBrk="0" fontAlgn="base" hangingPunct="0">
              <a:lnSpc>
                <a:spcPct val="100000"/>
              </a:lnSpc>
              <a:spcBef>
                <a:spcPct val="0"/>
              </a:spcBef>
              <a:spcAft>
                <a:spcPts val="2400"/>
              </a:spcAft>
            </a:pPr>
            <a:r>
              <a:rPr kumimoji="0" lang="en-US" altLang="en-US" b="0" i="0" u="none" strike="noStrike" cap="none" normalizeH="0" baseline="0" dirty="0">
                <a:ln>
                  <a:noFill/>
                </a:ln>
                <a:solidFill>
                  <a:schemeClr val="tx1"/>
                </a:solidFill>
                <a:effectLst/>
                <a:latin typeface="Arial" panose="020B0604020202020204" pitchFamily="34" charset="0"/>
              </a:rPr>
              <a:t>Donors = </a:t>
            </a:r>
            <a:r>
              <a:rPr kumimoji="0" lang="en-US" altLang="en-US" b="1" i="0" u="none" strike="noStrike" cap="none" normalizeH="0" baseline="0" dirty="0">
                <a:ln>
                  <a:noFill/>
                </a:ln>
                <a:solidFill>
                  <a:schemeClr val="tx1"/>
                </a:solidFill>
                <a:effectLst/>
                <a:latin typeface="Arial" panose="020B0604020202020204" pitchFamily="34" charset="0"/>
              </a:rPr>
              <a:t>co-laborers with God</a:t>
            </a:r>
            <a:r>
              <a:rPr kumimoji="0" lang="en-US" altLang="en-US" b="0" i="0" u="none" strike="noStrike" cap="none" normalizeH="0" baseline="0" dirty="0">
                <a:ln>
                  <a:noFill/>
                </a:ln>
                <a:solidFill>
                  <a:schemeClr val="tx1"/>
                </a:solidFill>
                <a:effectLst/>
                <a:latin typeface="Arial" panose="020B0604020202020204" pitchFamily="34" charset="0"/>
              </a:rPr>
              <a:t> in mission</a:t>
            </a:r>
          </a:p>
          <a:p>
            <a:pPr eaLnBrk="0" fontAlgn="base" hangingPunct="0">
              <a:lnSpc>
                <a:spcPct val="100000"/>
              </a:lnSpc>
              <a:spcBef>
                <a:spcPct val="0"/>
              </a:spcBef>
              <a:spcAft>
                <a:spcPts val="2400"/>
              </a:spcAft>
            </a:pPr>
            <a:r>
              <a:rPr kumimoji="0" lang="en-US" altLang="en-US" b="0" i="1" u="none" strike="noStrike" cap="none" normalizeH="0" baseline="0" dirty="0">
                <a:ln>
                  <a:noFill/>
                </a:ln>
                <a:solidFill>
                  <a:schemeClr val="bg2"/>
                </a:solidFill>
                <a:effectLst/>
                <a:latin typeface="Arial" panose="020B0604020202020204" pitchFamily="34" charset="0"/>
              </a:rPr>
              <a:t>Our role = invite, listen, inspire</a:t>
            </a:r>
          </a:p>
        </p:txBody>
      </p:sp>
      <p:sp>
        <p:nvSpPr>
          <p:cNvPr id="3" name="Title 2">
            <a:extLst>
              <a:ext uri="{FF2B5EF4-FFF2-40B4-BE49-F238E27FC236}">
                <a16:creationId xmlns:a16="http://schemas.microsoft.com/office/drawing/2014/main" id="{60F8B63E-8B56-F6A0-1E18-F01BFF85A846}"/>
              </a:ext>
            </a:extLst>
          </p:cNvPr>
          <p:cNvSpPr>
            <a:spLocks noGrp="1"/>
          </p:cNvSpPr>
          <p:nvPr>
            <p:ph type="title"/>
          </p:nvPr>
        </p:nvSpPr>
        <p:spPr>
          <a:xfrm>
            <a:off x="340561" y="705124"/>
            <a:ext cx="11029616" cy="1218926"/>
          </a:xfrm>
        </p:spPr>
        <p:txBody>
          <a:bodyPr/>
          <a:lstStyle/>
          <a:p>
            <a:r>
              <a:rPr lang="en-US" dirty="0"/>
              <a:t>The Theology of Generosity</a:t>
            </a:r>
          </a:p>
        </p:txBody>
      </p:sp>
      <p:pic>
        <p:nvPicPr>
          <p:cNvPr id="5" name="Picture 4">
            <a:extLst>
              <a:ext uri="{FF2B5EF4-FFF2-40B4-BE49-F238E27FC236}">
                <a16:creationId xmlns:a16="http://schemas.microsoft.com/office/drawing/2014/main" id="{65622381-6FDD-6D23-EE5A-0B27D0E1354D}"/>
              </a:ext>
            </a:extLst>
          </p:cNvPr>
          <p:cNvPicPr>
            <a:picLocks noChangeAspect="1"/>
          </p:cNvPicPr>
          <p:nvPr/>
        </p:nvPicPr>
        <p:blipFill>
          <a:blip r:embed="rId3"/>
          <a:srcRect l="910" t="-238" r="48906" b="5460"/>
          <a:stretch>
            <a:fillRect/>
          </a:stretch>
        </p:blipFill>
        <p:spPr>
          <a:xfrm>
            <a:off x="7788777" y="789443"/>
            <a:ext cx="3922629" cy="4951036"/>
          </a:xfrm>
          <a:prstGeom prst="rect">
            <a:avLst/>
          </a:prstGeom>
        </p:spPr>
      </p:pic>
      <p:sp>
        <p:nvSpPr>
          <p:cNvPr id="6" name="TextBox 5">
            <a:extLst>
              <a:ext uri="{FF2B5EF4-FFF2-40B4-BE49-F238E27FC236}">
                <a16:creationId xmlns:a16="http://schemas.microsoft.com/office/drawing/2014/main" id="{037E77BA-AE0D-2FB1-BA36-E988F1251F5F}"/>
              </a:ext>
            </a:extLst>
          </p:cNvPr>
          <p:cNvSpPr txBox="1"/>
          <p:nvPr/>
        </p:nvSpPr>
        <p:spPr>
          <a:xfrm>
            <a:off x="7788776" y="5740479"/>
            <a:ext cx="3922629" cy="646331"/>
          </a:xfrm>
          <a:prstGeom prst="rect">
            <a:avLst/>
          </a:prstGeom>
          <a:solidFill>
            <a:schemeClr val="accent4">
              <a:lumMod val="20000"/>
              <a:lumOff val="80000"/>
            </a:schemeClr>
          </a:solidFill>
        </p:spPr>
        <p:txBody>
          <a:bodyPr wrap="square">
            <a:spAutoFit/>
          </a:bodyPr>
          <a:lstStyle/>
          <a:p>
            <a:pPr algn="ctr"/>
            <a:r>
              <a:rPr lang="en-US" i="1" dirty="0">
                <a:solidFill>
                  <a:schemeClr val="tx2"/>
                </a:solidFill>
                <a:latin typeface="Amasis MT Pro" panose="020F0502020204030204" pitchFamily="18" charset="0"/>
              </a:rPr>
              <a:t>“Where your treasure is, there your heart will be also” (Luke 12:34).</a:t>
            </a:r>
          </a:p>
        </p:txBody>
      </p:sp>
    </p:spTree>
    <p:extLst>
      <p:ext uri="{BB962C8B-B14F-4D97-AF65-F5344CB8AC3E}">
        <p14:creationId xmlns:p14="http://schemas.microsoft.com/office/powerpoint/2010/main" val="2235219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3BAB884-84A4-14AD-4314-DBFF09D6A9E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8256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78A89-1D04-0A0E-2F2F-6FBA5A54B47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B74105-96DB-9EF1-62F0-8247650CF72E}"/>
              </a:ext>
            </a:extLst>
          </p:cNvPr>
          <p:cNvSpPr>
            <a:spLocks noGrp="1"/>
          </p:cNvSpPr>
          <p:nvPr>
            <p:ph idx="1"/>
          </p:nvPr>
        </p:nvSpPr>
        <p:spPr>
          <a:xfrm>
            <a:off x="1473200" y="2214563"/>
            <a:ext cx="8001000" cy="4457916"/>
          </a:xfrm>
        </p:spPr>
        <p:txBody>
          <a:bodyPr>
            <a:normAutofit/>
          </a:bodyPr>
          <a:lstStyle/>
          <a:p>
            <a:pPr eaLnBrk="0" fontAlgn="base" hangingPunct="0">
              <a:lnSpc>
                <a:spcPct val="150000"/>
              </a:lnSpc>
              <a:spcBef>
                <a:spcPct val="0"/>
              </a:spcBef>
              <a:spcAft>
                <a:spcPts val="2400"/>
              </a:spcAft>
            </a:pPr>
            <a:r>
              <a:rPr lang="en-US" altLang="en-US" b="1" dirty="0">
                <a:latin typeface="Arial" panose="020B0604020202020204" pitchFamily="34" charset="0"/>
              </a:rPr>
              <a:t>Giving USA 2025: individual giving ↑ 8.2% </a:t>
            </a:r>
          </a:p>
          <a:p>
            <a:pPr eaLnBrk="0" fontAlgn="base" hangingPunct="0">
              <a:lnSpc>
                <a:spcPct val="150000"/>
              </a:lnSpc>
              <a:spcBef>
                <a:spcPct val="0"/>
              </a:spcBef>
              <a:spcAft>
                <a:spcPts val="2400"/>
              </a:spcAft>
            </a:pPr>
            <a:r>
              <a:rPr lang="en-US" altLang="en-US" b="1" dirty="0">
                <a:latin typeface="Arial" panose="020B0604020202020204" pitchFamily="34" charset="0"/>
              </a:rPr>
              <a:t>Religious giving ↓, values-driven causes ↑</a:t>
            </a:r>
          </a:p>
          <a:p>
            <a:pPr eaLnBrk="0" fontAlgn="base" hangingPunct="0">
              <a:lnSpc>
                <a:spcPct val="150000"/>
              </a:lnSpc>
              <a:spcBef>
                <a:spcPct val="0"/>
              </a:spcBef>
              <a:spcAft>
                <a:spcPts val="2400"/>
              </a:spcAft>
            </a:pPr>
            <a:endParaRPr lang="en-US" b="1" i="1" dirty="0">
              <a:solidFill>
                <a:schemeClr val="bg2"/>
              </a:solidFill>
              <a:latin typeface="Arial" panose="020B0604020202020204" pitchFamily="34" charset="0"/>
            </a:endParaRPr>
          </a:p>
          <a:p>
            <a:pPr marL="0" indent="0" algn="ctr" eaLnBrk="0" fontAlgn="base" hangingPunct="0">
              <a:spcBef>
                <a:spcPct val="0"/>
              </a:spcBef>
              <a:spcAft>
                <a:spcPct val="0"/>
              </a:spcAft>
              <a:buNone/>
            </a:pPr>
            <a:r>
              <a:rPr lang="en-US" i="1" dirty="0">
                <a:solidFill>
                  <a:schemeClr val="bg2"/>
                </a:solidFill>
              </a:rPr>
              <a:t>Signal: Donors redirecting faith through</a:t>
            </a:r>
          </a:p>
          <a:p>
            <a:pPr marL="0" indent="0" algn="ctr" eaLnBrk="0" fontAlgn="base" hangingPunct="0">
              <a:spcBef>
                <a:spcPct val="0"/>
              </a:spcBef>
              <a:spcAft>
                <a:spcPct val="0"/>
              </a:spcAft>
              <a:buNone/>
            </a:pPr>
            <a:r>
              <a:rPr lang="en-US" i="1" dirty="0">
                <a:solidFill>
                  <a:schemeClr val="bg2"/>
                </a:solidFill>
              </a:rPr>
              <a:t> values-driven philanthropy</a:t>
            </a:r>
          </a:p>
          <a:p>
            <a:pPr eaLnBrk="0" fontAlgn="base" hangingPunct="0">
              <a:lnSpc>
                <a:spcPct val="150000"/>
              </a:lnSpc>
              <a:spcBef>
                <a:spcPct val="0"/>
              </a:spcBef>
              <a:spcAft>
                <a:spcPts val="2400"/>
              </a:spcAft>
            </a:pPr>
            <a:endParaRPr lang="en-US" i="1" dirty="0">
              <a:solidFill>
                <a:schemeClr val="bg2"/>
              </a:solidFill>
            </a:endParaRPr>
          </a:p>
        </p:txBody>
      </p:sp>
      <p:sp>
        <p:nvSpPr>
          <p:cNvPr id="2" name="Title 1">
            <a:extLst>
              <a:ext uri="{FF2B5EF4-FFF2-40B4-BE49-F238E27FC236}">
                <a16:creationId xmlns:a16="http://schemas.microsoft.com/office/drawing/2014/main" id="{8B02E624-8136-702C-F596-46EA3E655128}"/>
              </a:ext>
            </a:extLst>
          </p:cNvPr>
          <p:cNvSpPr>
            <a:spLocks noGrp="1"/>
          </p:cNvSpPr>
          <p:nvPr>
            <p:ph type="title"/>
          </p:nvPr>
        </p:nvSpPr>
        <p:spPr/>
        <p:txBody>
          <a:bodyPr>
            <a:normAutofit/>
          </a:bodyPr>
          <a:lstStyle/>
          <a:p>
            <a:r>
              <a:rPr lang="en-US" dirty="0"/>
              <a:t>Faith + Data Connection</a:t>
            </a:r>
          </a:p>
        </p:txBody>
      </p:sp>
      <p:sp>
        <p:nvSpPr>
          <p:cNvPr id="5" name="Oval 4">
            <a:extLst>
              <a:ext uri="{FF2B5EF4-FFF2-40B4-BE49-F238E27FC236}">
                <a16:creationId xmlns:a16="http://schemas.microsoft.com/office/drawing/2014/main" id="{CA9A1AE8-1593-5A14-7D00-62212B759DFE}"/>
              </a:ext>
            </a:extLst>
          </p:cNvPr>
          <p:cNvSpPr/>
          <p:nvPr/>
        </p:nvSpPr>
        <p:spPr>
          <a:xfrm>
            <a:off x="9648190" y="2214563"/>
            <a:ext cx="2141220" cy="1219199"/>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05AC19A7-DB3E-6140-0A77-39A92D28CA6D}"/>
              </a:ext>
            </a:extLst>
          </p:cNvPr>
          <p:cNvSpPr txBox="1"/>
          <p:nvPr/>
        </p:nvSpPr>
        <p:spPr>
          <a:xfrm>
            <a:off x="10052050" y="2505076"/>
            <a:ext cx="1333500" cy="584775"/>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600" dirty="0">
                <a:solidFill>
                  <a:schemeClr val="tx1"/>
                </a:solidFill>
              </a:rPr>
              <a:t>+ DAFs</a:t>
            </a:r>
          </a:p>
          <a:p>
            <a:pPr algn="ctr"/>
            <a:r>
              <a:rPr lang="en-US" sz="1600" dirty="0">
                <a:solidFill>
                  <a:schemeClr val="tx1"/>
                </a:solidFill>
              </a:rPr>
              <a:t>+Bequests</a:t>
            </a:r>
          </a:p>
        </p:txBody>
      </p:sp>
    </p:spTree>
    <p:extLst>
      <p:ext uri="{BB962C8B-B14F-4D97-AF65-F5344CB8AC3E}">
        <p14:creationId xmlns:p14="http://schemas.microsoft.com/office/powerpoint/2010/main" val="2266137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p:cTn id="14"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3" end="3"/>
                                            </p:txEl>
                                          </p:spTgt>
                                        </p:tgtEl>
                                      </p:cBhvr>
                                    </p:animEffect>
                                  </p:childTnLst>
                                </p:cTn>
                              </p:par>
                              <p:par>
                                <p:cTn id="18" presetID="31"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 calcmode="lin" valueType="num">
                                      <p:cBhvr>
                                        <p:cTn id="20"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ew Religion Images – Browse 414,392 Stock Photos, Vectors, and Video |  Adobe Stock">
            <a:extLst>
              <a:ext uri="{FF2B5EF4-FFF2-40B4-BE49-F238E27FC236}">
                <a16:creationId xmlns:a16="http://schemas.microsoft.com/office/drawing/2014/main" id="{B7E0B445-BFE9-FC2A-C4A6-4575BA958B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7528" y="2949808"/>
            <a:ext cx="6229387" cy="348768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575B144-209A-4950-84D2-0B2E01232C0E}"/>
              </a:ext>
            </a:extLst>
          </p:cNvPr>
          <p:cNvSpPr txBox="1"/>
          <p:nvPr/>
        </p:nvSpPr>
        <p:spPr>
          <a:xfrm>
            <a:off x="400050" y="684349"/>
            <a:ext cx="11329988" cy="1969770"/>
          </a:xfrm>
          <a:prstGeom prst="rect">
            <a:avLst/>
          </a:prstGeom>
          <a:noFill/>
        </p:spPr>
        <p:txBody>
          <a:bodyPr wrap="square">
            <a:spAutoFit/>
          </a:bodyPr>
          <a:lstStyle/>
          <a:p>
            <a:pPr algn="ctr">
              <a:spcAft>
                <a:spcPts val="1200"/>
              </a:spcAft>
            </a:pPr>
            <a:r>
              <a:rPr lang="en-US" sz="2800" b="1" dirty="0"/>
              <a:t>Decline in Religious Giving</a:t>
            </a:r>
          </a:p>
          <a:p>
            <a:pPr algn="ctr">
              <a:spcAft>
                <a:spcPts val="1200"/>
              </a:spcAft>
            </a:pPr>
            <a:r>
              <a:rPr lang="en-US" sz="2800" dirty="0"/>
              <a:t>Although still a significant slice of the pie, religious giving declined by </a:t>
            </a:r>
            <a:r>
              <a:rPr lang="en-US" sz="2800" b="1" dirty="0"/>
              <a:t>1%</a:t>
            </a:r>
            <a:r>
              <a:rPr lang="en-US" sz="2800" dirty="0"/>
              <a:t> in real terms, highlighting a long-term downward trend —from 56% in the mid-1980s to just 25% over the past five years.</a:t>
            </a:r>
          </a:p>
        </p:txBody>
      </p:sp>
    </p:spTree>
    <p:extLst>
      <p:ext uri="{BB962C8B-B14F-4D97-AF65-F5344CB8AC3E}">
        <p14:creationId xmlns:p14="http://schemas.microsoft.com/office/powerpoint/2010/main" val="1768350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315" y="700709"/>
            <a:ext cx="11241506" cy="1325563"/>
          </a:xfrm>
        </p:spPr>
        <p:txBody>
          <a:bodyPr>
            <a:normAutofit/>
          </a:bodyPr>
          <a:lstStyle/>
          <a:p>
            <a:r>
              <a:rPr lang="en-US" dirty="0"/>
              <a:t>What Makes a Gift “Major”?</a:t>
            </a:r>
          </a:p>
        </p:txBody>
      </p:sp>
      <p:sp>
        <p:nvSpPr>
          <p:cNvPr id="3" name="Content Placeholder 2"/>
          <p:cNvSpPr>
            <a:spLocks noGrp="1"/>
          </p:cNvSpPr>
          <p:nvPr>
            <p:ph idx="1"/>
          </p:nvPr>
        </p:nvSpPr>
        <p:spPr>
          <a:xfrm>
            <a:off x="838200" y="1818525"/>
            <a:ext cx="10515600" cy="3866658"/>
          </a:xfrm>
          <a:ln>
            <a:solidFill>
              <a:schemeClr val="accent2"/>
            </a:solidFill>
          </a:ln>
        </p:spPr>
        <p:txBody>
          <a:bodyPr vert="horz" lIns="91440" tIns="45720" rIns="91440" bIns="45720" rtlCol="0" anchor="t">
            <a:normAutofit lnSpcReduction="10000"/>
          </a:bodyPr>
          <a:lstStyle/>
          <a:p>
            <a:pPr marL="109728" indent="0">
              <a:buNone/>
            </a:pPr>
            <a:endParaRPr lang="en-US" sz="1600" dirty="0"/>
          </a:p>
          <a:p>
            <a:pPr marL="109220" indent="0" algn="ctr">
              <a:buNone/>
            </a:pPr>
            <a:r>
              <a:rPr lang="en-US" dirty="0"/>
              <a:t>Major gifts are the</a:t>
            </a:r>
            <a:r>
              <a:rPr lang="en-US" b="1" dirty="0"/>
              <a:t> largest donations that a </a:t>
            </a:r>
            <a:br>
              <a:rPr lang="en-US" b="1" dirty="0"/>
            </a:br>
            <a:r>
              <a:rPr lang="en-US" b="1"/>
              <a:t>nonprofit </a:t>
            </a:r>
            <a:r>
              <a:rPr lang="en-US" b="1" dirty="0"/>
              <a:t>receives</a:t>
            </a:r>
            <a:r>
              <a:rPr lang="en-US" dirty="0"/>
              <a:t>. </a:t>
            </a:r>
            <a:endParaRPr lang="en-US" dirty="0">
              <a:ea typeface="Open Sans"/>
              <a:cs typeface="Open Sans"/>
            </a:endParaRPr>
          </a:p>
          <a:p>
            <a:pPr marL="109728" indent="0" algn="ctr">
              <a:buNone/>
            </a:pPr>
            <a:endParaRPr lang="en-US" dirty="0"/>
          </a:p>
          <a:p>
            <a:pPr marL="109728" indent="0" algn="ctr">
              <a:buNone/>
            </a:pPr>
            <a:r>
              <a:rPr lang="en-US" i="1" dirty="0">
                <a:solidFill>
                  <a:schemeClr val="accent6"/>
                </a:solidFill>
              </a:rPr>
              <a:t>Define major gifts by transformational impact, not just dollars.</a:t>
            </a:r>
          </a:p>
          <a:p>
            <a:pPr marL="109728" indent="0" algn="ctr">
              <a:buNone/>
            </a:pPr>
            <a:endParaRPr lang="en-US" dirty="0"/>
          </a:p>
          <a:p>
            <a:pPr marL="109728" indent="0" algn="ctr">
              <a:buNone/>
            </a:pPr>
            <a:r>
              <a:rPr lang="en-US" dirty="0"/>
              <a:t>A major giving program focuses on building relationships with a portfolio of prospects who have the </a:t>
            </a:r>
            <a:r>
              <a:rPr lang="en-US" u="sng" dirty="0"/>
              <a:t>capacity</a:t>
            </a:r>
            <a:r>
              <a:rPr lang="en-US" dirty="0"/>
              <a:t> and </a:t>
            </a:r>
            <a:r>
              <a:rPr lang="en-US" u="sng" dirty="0"/>
              <a:t>inclination</a:t>
            </a:r>
            <a:r>
              <a:rPr lang="en-US" dirty="0"/>
              <a:t> to make a major gift.</a:t>
            </a:r>
          </a:p>
          <a:p>
            <a:pPr marL="109728" indent="0" algn="just">
              <a:buNone/>
            </a:pPr>
            <a:endParaRPr lang="en-US" dirty="0"/>
          </a:p>
          <a:p>
            <a:pPr marL="109728" indent="0">
              <a:buNone/>
            </a:pPr>
            <a:endParaRPr lang="en-US" dirty="0"/>
          </a:p>
        </p:txBody>
      </p:sp>
    </p:spTree>
    <p:extLst>
      <p:ext uri="{BB962C8B-B14F-4D97-AF65-F5344CB8AC3E}">
        <p14:creationId xmlns:p14="http://schemas.microsoft.com/office/powerpoint/2010/main" val="4194261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eme1">
  <a:themeElements>
    <a:clrScheme name="Custom 1">
      <a:dk1>
        <a:srgbClr val="006633"/>
      </a:dk1>
      <a:lt1>
        <a:sysClr val="window" lastClr="FFFFFF"/>
      </a:lt1>
      <a:dk2>
        <a:srgbClr val="3D3D3D"/>
      </a:dk2>
      <a:lt2>
        <a:srgbClr val="003366"/>
      </a:lt2>
      <a:accent1>
        <a:srgbClr val="003366"/>
      </a:accent1>
      <a:accent2>
        <a:srgbClr val="3D3D3D"/>
      </a:accent2>
      <a:accent3>
        <a:srgbClr val="663300"/>
      </a:accent3>
      <a:accent4>
        <a:srgbClr val="3D3D3D"/>
      </a:accent4>
      <a:accent5>
        <a:srgbClr val="5B9BD5"/>
      </a:accent5>
      <a:accent6>
        <a:srgbClr val="70AD47"/>
      </a:accent6>
      <a:hlink>
        <a:srgbClr val="0563C1"/>
      </a:hlink>
      <a:folHlink>
        <a:srgbClr val="954F72"/>
      </a:folHlink>
    </a:clrScheme>
    <a:fontScheme name="Custom 1">
      <a:majorFont>
        <a:latin typeface="Playfair Display"/>
        <a:ea typeface=""/>
        <a:cs typeface=""/>
      </a:majorFont>
      <a:minorFont>
        <a:latin typeface="Open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1E16A52D-A401-4690-99A3-4C0A2022EB77}" vid="{713F1B02-C0FF-43DA-96DF-FE7F028E1514}"/>
    </a:ext>
  </a:extLst>
</a:theme>
</file>

<file path=ppt/theme/theme2.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D203AC2C176D945BB57FD613CD76F44" ma:contentTypeVersion="15" ma:contentTypeDescription="Create a new document." ma:contentTypeScope="" ma:versionID="7c28ae12dec59efff1852c19fe9ee10f">
  <xsd:schema xmlns:xsd="http://www.w3.org/2001/XMLSchema" xmlns:xs="http://www.w3.org/2001/XMLSchema" xmlns:p="http://schemas.microsoft.com/office/2006/metadata/properties" xmlns:ns2="bab6e117-48b4-483b-8b15-51f2d219e836" xmlns:ns3="05deaae1-2cfc-40aa-9eeb-331c1b924451" targetNamespace="http://schemas.microsoft.com/office/2006/metadata/properties" ma:root="true" ma:fieldsID="8d1936e5c9136efe93ebfb2b9f073d65" ns2:_="" ns3:_="">
    <xsd:import namespace="bab6e117-48b4-483b-8b15-51f2d219e836"/>
    <xsd:import namespace="05deaae1-2cfc-40aa-9eeb-331c1b92445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bjectDetectorVersion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b6e117-48b4-483b-8b15-51f2d219e8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cd924c1-5f23-4f50-835c-ee5cc989aae4"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5deaae1-2cfc-40aa-9eeb-331c1b92445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30c1ac8-b466-42e7-84d6-04eae6690555}" ma:internalName="TaxCatchAll" ma:showField="CatchAllData" ma:web="05deaae1-2cfc-40aa-9eeb-331c1b924451">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05deaae1-2cfc-40aa-9eeb-331c1b924451" xsi:nil="true"/>
    <lcf76f155ced4ddcb4097134ff3c332f xmlns="bab6e117-48b4-483b-8b15-51f2d219e83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4F715F2-0573-41C7-8CCA-E493F7E76FED}">
  <ds:schemaRefs>
    <ds:schemaRef ds:uri="http://schemas.microsoft.com/sharepoint/v3/contenttype/forms"/>
  </ds:schemaRefs>
</ds:datastoreItem>
</file>

<file path=customXml/itemProps2.xml><?xml version="1.0" encoding="utf-8"?>
<ds:datastoreItem xmlns:ds="http://schemas.openxmlformats.org/officeDocument/2006/customXml" ds:itemID="{BFF23805-93A9-434E-B0D6-88723E7B7D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b6e117-48b4-483b-8b15-51f2d219e836"/>
    <ds:schemaRef ds:uri="05deaae1-2cfc-40aa-9eeb-331c1b9244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AF94D93-DCCB-4CE8-A278-96408D9FA654}">
  <ds:schemaRefs>
    <ds:schemaRef ds:uri="http://schemas.microsoft.com/office/2006/metadata/properties"/>
    <ds:schemaRef ds:uri="http://schemas.microsoft.com/office/infopath/2007/PartnerControls"/>
    <ds:schemaRef ds:uri="05deaae1-2cfc-40aa-9eeb-331c1b924451"/>
    <ds:schemaRef ds:uri="bab6e117-48b4-483b-8b15-51f2d219e836"/>
  </ds:schemaRefs>
</ds:datastoreItem>
</file>

<file path=docProps/app.xml><?xml version="1.0" encoding="utf-8"?>
<Properties xmlns="http://schemas.openxmlformats.org/officeDocument/2006/extended-properties" xmlns:vt="http://schemas.openxmlformats.org/officeDocument/2006/docPropsVTypes">
  <Template>Theme1</Template>
  <TotalTime>17302</TotalTime>
  <Words>6262</Words>
  <Application>Microsoft Office PowerPoint</Application>
  <PresentationFormat>Widescreen</PresentationFormat>
  <Paragraphs>475</Paragraphs>
  <Slides>27</Slides>
  <Notes>27</Notes>
  <HiddenSlides>0</HiddenSlides>
  <MMClips>2</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Theme1</vt:lpstr>
      <vt:lpstr>Leigh Ann Jacobson, CFRE Jacobson Group Consulting  Everence Development Conference September 24, 2025, 3-4:15 p.m.</vt:lpstr>
      <vt:lpstr>Hi there! </vt:lpstr>
      <vt:lpstr>The ministry of major gifts:  Building relationships that cultivate generosity “Inspiring donors to invest with heart, purpose, and faith.”</vt:lpstr>
      <vt:lpstr>Session Objectives</vt:lpstr>
      <vt:lpstr>The Theology of Generosity</vt:lpstr>
      <vt:lpstr>PowerPoint Presentation</vt:lpstr>
      <vt:lpstr>Faith + Data Connection</vt:lpstr>
      <vt:lpstr>PowerPoint Presentation</vt:lpstr>
      <vt:lpstr>What Makes a Gift “Major”?</vt:lpstr>
      <vt:lpstr>Building Your Major Gifts Strategy</vt:lpstr>
      <vt:lpstr>Discipline and stewardship are spiritual practices— faithfulness in the small things leads to abundance.</vt:lpstr>
      <vt:lpstr>Why Values Alignment Unlocks Major Gifts</vt:lpstr>
      <vt:lpstr>Transactional vs. Transformational Giving </vt:lpstr>
      <vt:lpstr>PowerPoint Presentation</vt:lpstr>
      <vt:lpstr>Case for Support: Storytelling</vt:lpstr>
      <vt:lpstr>PowerPoint Presentation</vt:lpstr>
      <vt:lpstr>Major Gifts Model </vt:lpstr>
      <vt:lpstr>Metrics with Meaning</vt:lpstr>
      <vt:lpstr>The Rule of 3: Strategic Relationships</vt:lpstr>
      <vt:lpstr>Hope is Not a Strategy</vt:lpstr>
      <vt:lpstr>Evaluating with Stewardship Lens</vt:lpstr>
      <vt:lpstr>Who is a major gift prospect?</vt:lpstr>
      <vt:lpstr>PowerPoint Presentation</vt:lpstr>
      <vt:lpstr>Virtual Coaching Offer </vt:lpstr>
      <vt:lpstr>Questions and Feedback</vt:lpstr>
      <vt:lpstr>See me at my other session!</vt:lpstr>
      <vt:lpstr>Let’s connect!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Training Presentation</dc:title>
  <dc:creator>Leigh Ann Jacobson</dc:creator>
  <cp:lastModifiedBy>Jacobson, Leigh Ann</cp:lastModifiedBy>
  <cp:revision>1311</cp:revision>
  <cp:lastPrinted>2024-11-07T00:26:51Z</cp:lastPrinted>
  <dcterms:created xsi:type="dcterms:W3CDTF">2022-06-28T00:42:05Z</dcterms:created>
  <dcterms:modified xsi:type="dcterms:W3CDTF">2025-09-15T17:39:04Z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0x010100DD203AC2C176D945BB57FD613CD76F44</vt:lpwstr>
  </property>
  <property fmtid="{D5CDD505-2E9C-101B-9397-08002B2CF9AE}" pid="3" name="MediaServiceImageTags">
    <vt:lpwstr/>
  </property>
</Properties>
</file>