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ms-powerpoint.presentation.macroEnabled.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slideMasters/slideMaster1.xml" ContentType="application/vnd.openxmlformats-officedocument.presentationml.slideMaster+xml"/>
  <Override PartName="/ppt/charts/style1.xml" ContentType="application/vnd.ms-office.chartstyle+xml"/>
  <Override PartName="/ppt/charts/chart1.xml" ContentType="application/vnd.openxmlformats-officedocument.drawingml.chart+xml"/>
  <Override PartName="/ppt/charts/colors1.xml" ContentType="application/vnd.ms-office.chartcolorstyl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6"/>
  </p:notesMasterIdLst>
  <p:sldIdLst>
    <p:sldId id="256" r:id="rId2"/>
    <p:sldId id="276" r:id="rId3"/>
    <p:sldId id="277" r:id="rId4"/>
    <p:sldId id="278" r:id="rId5"/>
    <p:sldId id="260" r:id="rId6"/>
    <p:sldId id="258" r:id="rId7"/>
    <p:sldId id="279" r:id="rId8"/>
    <p:sldId id="282" r:id="rId9"/>
    <p:sldId id="281" r:id="rId10"/>
    <p:sldId id="283" r:id="rId11"/>
    <p:sldId id="280" r:id="rId12"/>
    <p:sldId id="284" r:id="rId13"/>
    <p:sldId id="285" r:id="rId14"/>
    <p:sldId id="286"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1765" autoAdjust="0"/>
  </p:normalViewPr>
  <p:slideViewPr>
    <p:cSldViewPr snapToGrid="0">
      <p:cViewPr varScale="1">
        <p:scale>
          <a:sx n="76" d="100"/>
          <a:sy n="76" d="100"/>
        </p:scale>
        <p:origin x="10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customXml" Target="../customXml/item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a:t>General Donations</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col"/>
        <c:grouping val="clustered"/>
        <c:varyColors val="0"/>
        <c:ser>
          <c:idx val="0"/>
          <c:order val="0"/>
          <c:spPr>
            <a:solidFill>
              <a:schemeClr val="accent1"/>
            </a:solidFill>
            <a:ln>
              <a:noFill/>
            </a:ln>
            <a:effectLst/>
          </c:spPr>
          <c:invertIfNegative val="0"/>
          <c:cat>
            <c:strRef>
              <c:f>Sheet1!$E$31:$N$31</c:f>
              <c:strCache>
                <c:ptCount val="10"/>
                <c:pt idx="0">
                  <c:v>FY 16</c:v>
                </c:pt>
                <c:pt idx="1">
                  <c:v>FY 17</c:v>
                </c:pt>
                <c:pt idx="2">
                  <c:v>FY 18</c:v>
                </c:pt>
                <c:pt idx="3">
                  <c:v>FY 19</c:v>
                </c:pt>
                <c:pt idx="4">
                  <c:v>FY 20</c:v>
                </c:pt>
                <c:pt idx="5">
                  <c:v>FY 21</c:v>
                </c:pt>
                <c:pt idx="6">
                  <c:v>FY 22</c:v>
                </c:pt>
                <c:pt idx="7">
                  <c:v>FY 23</c:v>
                </c:pt>
                <c:pt idx="8">
                  <c:v>FY 24</c:v>
                </c:pt>
                <c:pt idx="9">
                  <c:v>FY 25</c:v>
                </c:pt>
              </c:strCache>
            </c:strRef>
          </c:cat>
          <c:val>
            <c:numRef>
              <c:f>Sheet1!$E$32:$N$32</c:f>
              <c:numCache>
                <c:formatCode>_("$"* #,##0_);_("$"* \(#,##0\);_("$"* "-"??_);_(@_)</c:formatCode>
                <c:ptCount val="10"/>
                <c:pt idx="0">
                  <c:v>166863</c:v>
                </c:pt>
                <c:pt idx="1">
                  <c:v>195929</c:v>
                </c:pt>
                <c:pt idx="2">
                  <c:v>153682</c:v>
                </c:pt>
                <c:pt idx="3">
                  <c:v>158307</c:v>
                </c:pt>
                <c:pt idx="4">
                  <c:v>219438</c:v>
                </c:pt>
                <c:pt idx="5">
                  <c:v>294785</c:v>
                </c:pt>
                <c:pt idx="6">
                  <c:v>272023.64</c:v>
                </c:pt>
                <c:pt idx="7">
                  <c:v>460168.26</c:v>
                </c:pt>
                <c:pt idx="8">
                  <c:v>378684.4</c:v>
                </c:pt>
                <c:pt idx="9">
                  <c:v>583958.24</c:v>
                </c:pt>
              </c:numCache>
            </c:numRef>
          </c:val>
          <c:extLst>
            <c:ext xmlns:c16="http://schemas.microsoft.com/office/drawing/2014/chart" uri="{C3380CC4-5D6E-409C-BE32-E72D297353CC}">
              <c16:uniqueId val="{00000000-D425-4E10-AE42-83C2418A6ABC}"/>
            </c:ext>
          </c:extLst>
        </c:ser>
        <c:dLbls>
          <c:showLegendKey val="0"/>
          <c:showVal val="0"/>
          <c:showCatName val="0"/>
          <c:showSerName val="0"/>
          <c:showPercent val="0"/>
          <c:showBubbleSize val="0"/>
        </c:dLbls>
        <c:gapWidth val="219"/>
        <c:overlap val="-27"/>
        <c:axId val="816924335"/>
        <c:axId val="816925295"/>
      </c:barChart>
      <c:catAx>
        <c:axId val="81692433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16925295"/>
        <c:crosses val="autoZero"/>
        <c:auto val="1"/>
        <c:lblAlgn val="ctr"/>
        <c:lblOffset val="100"/>
        <c:noMultiLvlLbl val="0"/>
      </c:catAx>
      <c:valAx>
        <c:axId val="816925295"/>
        <c:scaling>
          <c:orientation val="minMax"/>
        </c:scaling>
        <c:delete val="0"/>
        <c:axPos val="l"/>
        <c:majorGridlines>
          <c:spPr>
            <a:ln w="9525" cap="flat" cmpd="sng" algn="ctr">
              <a:solidFill>
                <a:schemeClr val="tx1">
                  <a:lumMod val="15000"/>
                  <a:lumOff val="85000"/>
                </a:schemeClr>
              </a:solidFill>
              <a:round/>
            </a:ln>
            <a:effectLst/>
          </c:spPr>
        </c:majorGridlines>
        <c:numFmt formatCode="_(&quot;$&quot;* #,##0_);_(&quot;$&quot;* \(#,##0\);_(&quot;$&quot;* &quot;-&quot;??_);_(@_)"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816924335"/>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solidFill>
      <a:schemeClr val="bg1"/>
    </a:soli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00E80BA-E68E-401F-8725-79F9005B82DD}" type="datetimeFigureOut">
              <a:rPr lang="en-US" smtClean="0"/>
              <a:t>9/3/2025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0481503-D6CE-4DF8-88BF-6E5FAD894B6A}" type="slidenum">
              <a:rPr lang="en-US" smtClean="0"/>
              <a:t>‹#›</a:t>
            </a:fld>
            <a:endParaRPr lang="en-US"/>
          </a:p>
        </p:txBody>
      </p:sp>
    </p:spTree>
    <p:extLst>
      <p:ext uri="{BB962C8B-B14F-4D97-AF65-F5344CB8AC3E}">
        <p14:creationId xmlns:p14="http://schemas.microsoft.com/office/powerpoint/2010/main" val="503827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1200" b="1" i="0" kern="1200" dirty="0">
                <a:solidFill>
                  <a:schemeClr val="tx1"/>
                </a:solidFill>
                <a:effectLst/>
                <a:latin typeface="+mn-lt"/>
                <a:ea typeface="+mn-ea"/>
                <a:cs typeface="+mn-cs"/>
              </a:rPr>
              <a:t>Campaign plus: planned giving from scratch</a:t>
            </a:r>
          </a:p>
          <a:p>
            <a:pPr fontAlgn="base"/>
            <a:r>
              <a:rPr lang="en-US" sz="1200" b="1" i="0" kern="1200" dirty="0">
                <a:solidFill>
                  <a:schemeClr val="tx1"/>
                </a:solidFill>
                <a:effectLst/>
                <a:latin typeface="+mn-lt"/>
                <a:ea typeface="+mn-ea"/>
                <a:cs typeface="+mn-cs"/>
              </a:rPr>
              <a:t>Mitch Stutzman, Director of Development and Partner Engagement, Menno Media</a:t>
            </a:r>
            <a:endParaRPr lang="en-US" sz="1200" b="0" i="0" kern="1200" dirty="0">
              <a:solidFill>
                <a:schemeClr val="tx1"/>
              </a:solidFill>
              <a:effectLst/>
              <a:latin typeface="+mn-lt"/>
              <a:ea typeface="+mn-ea"/>
              <a:cs typeface="+mn-cs"/>
            </a:endParaRPr>
          </a:p>
          <a:p>
            <a:pPr fontAlgn="base"/>
            <a:r>
              <a:rPr lang="en-US" sz="1200" b="0" i="0" kern="1200" dirty="0">
                <a:solidFill>
                  <a:schemeClr val="tx1"/>
                </a:solidFill>
                <a:effectLst/>
                <a:latin typeface="+mn-lt"/>
                <a:ea typeface="+mn-ea"/>
                <a:cs typeface="+mn-cs"/>
              </a:rPr>
              <a:t>Nonprofits with a small staff can find it hard to prioritize their energy around planned giving programs when annual operating dollars and capital projects are also a need. Join this session to discover how one organization started from scratch to build a successful planned giving and endowment program while completing their largest capital campaign. In this case study, follow the journey of building a strategy that led to taking in the largest gift they have ever received and inspiring a new vision for the future.</a:t>
            </a:r>
          </a:p>
          <a:p>
            <a:endParaRPr lang="en-US" dirty="0"/>
          </a:p>
        </p:txBody>
      </p:sp>
      <p:sp>
        <p:nvSpPr>
          <p:cNvPr id="4" name="Slide Number Placeholder 3"/>
          <p:cNvSpPr>
            <a:spLocks noGrp="1"/>
          </p:cNvSpPr>
          <p:nvPr>
            <p:ph type="sldNum" sz="quarter" idx="5"/>
          </p:nvPr>
        </p:nvSpPr>
        <p:spPr/>
        <p:txBody>
          <a:bodyPr/>
          <a:lstStyle/>
          <a:p>
            <a:fld id="{80481503-D6CE-4DF8-88BF-6E5FAD894B6A}" type="slidenum">
              <a:rPr lang="en-US" smtClean="0"/>
              <a:t>1</a:t>
            </a:fld>
            <a:endParaRPr lang="en-US"/>
          </a:p>
        </p:txBody>
      </p:sp>
    </p:spTree>
    <p:extLst>
      <p:ext uri="{BB962C8B-B14F-4D97-AF65-F5344CB8AC3E}">
        <p14:creationId xmlns:p14="http://schemas.microsoft.com/office/powerpoint/2010/main" val="33382153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Who is MennoMedia?</a:t>
            </a:r>
          </a:p>
          <a:p>
            <a:endParaRPr lang="en-US" dirty="0"/>
          </a:p>
          <a:p>
            <a:r>
              <a:rPr lang="en-US" dirty="0"/>
              <a:t>MennoMedia is in the business of faith formation. We do that through the development and distribution of books, curricula, and periodicals that are aimed at enriching Christian faith from an anabaptist perspective.  </a:t>
            </a:r>
          </a:p>
          <a:p>
            <a:endParaRPr lang="en-US" dirty="0"/>
          </a:p>
          <a:p>
            <a:r>
              <a:rPr lang="en-US" dirty="0"/>
              <a:t>Let's start by asking why you are here. I have come prepared to talk about some things, but we want to make this experience as meaningful as possible for you and make sure your questions are answered. What are you bringing with you? </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D5A8868-D366-4BEB-B298-161BC00193C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52064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First, some quick history:</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MennoMedia and its predecessor organizations have been publishing since 1908. We are an agency of Mennonite Church Canada and Mennonite Church USA but serve much more broadly than that. For example, nearly 30 denominational groups purchase Shine children's curriculum for use in their congregations (some not even anabaptist).  </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In 2001, there was a massive reworking of our structure and operations</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In its heyday, there were more than 200 employees working out of the publishing house in Scottdale, Pennsylvania. Running presses, developing and distributing content, and serving the needs of the church at that time. </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In 1908, the church felt the need to come together, walk alongside each other, articulate what it is we believe, strengthen its mission through communication with its far-flung constituents and they felt they could do that best through the production and distribution of print material like curriculum and books. </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The church has different needs now and the publishing industry has changed dramatically. To be as effective as possible we have shifted our model. We look very different now.   </a:t>
            </a: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A9F7A350-3D2E-4A17-AD2A-18760C6C956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7433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Now let’s fast forward:</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MennoMedia today is a dynamic group of approximately 20 employees. A small staff with a huge mission! We are spread out across North America and collaborate across that distance to continue to develop and publish books under our Herald Press imprint, produce Sunday School Curriculum for all ages, circulate daily devotionals to enrich people's everyday faith journey, support congregational leaders through resources in Leader magazine, and tackle big special projects like the Voices Together worship and song collection and the Anabaptism at 500 initiative. </a:t>
            </a:r>
          </a:p>
          <a:p>
            <a:pPr marL="342900" marR="0" lvl="0" indent="-342900">
              <a:lnSpc>
                <a:spcPct val="107000"/>
              </a:lnSpc>
              <a:spcBef>
                <a:spcPts val="0"/>
              </a:spcBef>
              <a:spcAft>
                <a:spcPts val="0"/>
              </a:spcAft>
              <a:buFont typeface="Symbol" panose="05050102010706020507" pitchFamily="18" charset="2"/>
              <a:buChar char=""/>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Our mission is to </a:t>
            </a:r>
            <a:r>
              <a:rPr lang="en-US" sz="2800" b="0" i="0" dirty="0">
                <a:solidFill>
                  <a:srgbClr val="444444"/>
                </a:solidFill>
                <a:effectLst/>
                <a:highlight>
                  <a:srgbClr val="FFFFFF"/>
                </a:highlight>
                <a:latin typeface="Linotype"/>
              </a:rPr>
              <a:t>engage faith communities and individuals in going deeper with thoughtful Anabaptist resources to enrich Christian faith in a complex world.</a:t>
            </a:r>
          </a:p>
          <a:p>
            <a:pPr marL="342900" marR="0" lvl="0" indent="-342900">
              <a:lnSpc>
                <a:spcPct val="107000"/>
              </a:lnSpc>
              <a:spcBef>
                <a:spcPts val="0"/>
              </a:spcBef>
              <a:spcAft>
                <a:spcPts val="0"/>
              </a:spcAft>
              <a:buFont typeface="Symbol" panose="05050102010706020507" pitchFamily="18" charset="2"/>
              <a:buChar char=""/>
            </a:pPr>
            <a:r>
              <a:rPr lang="en-US" sz="2800" b="0" i="0" kern="100" dirty="0">
                <a:solidFill>
                  <a:srgbClr val="444444"/>
                </a:solidFill>
                <a:effectLst/>
                <a:highlight>
                  <a:srgbClr val="FFFFFF"/>
                </a:highlight>
                <a:latin typeface="Linotype"/>
                <a:ea typeface="Calibri" panose="020F0502020204030204" pitchFamily="34" charset="0"/>
                <a:cs typeface="Times New Roman" panose="02020603050405020304" pitchFamily="18" charset="0"/>
              </a:rPr>
              <a:t>We are sustained through the generous charitable support of donor dollars that give us capacity to continue to dream and research and continue to bring forward what the church is asking for. </a:t>
            </a:r>
          </a:p>
          <a:p>
            <a:pPr marL="342900" marR="0" lvl="0" indent="-342900">
              <a:lnSpc>
                <a:spcPct val="107000"/>
              </a:lnSpc>
              <a:spcBef>
                <a:spcPts val="0"/>
              </a:spcBef>
              <a:spcAft>
                <a:spcPts val="0"/>
              </a:spcAft>
              <a:buFont typeface="Symbol" panose="05050102010706020507" pitchFamily="18" charset="2"/>
              <a:buChar char=""/>
            </a:pPr>
            <a:endParaRPr lang="en-US" sz="2800" b="0" i="0" kern="100" dirty="0">
              <a:solidFill>
                <a:srgbClr val="444444"/>
              </a:solidFill>
              <a:effectLst/>
              <a:highlight>
                <a:srgbClr val="FFFFFF"/>
              </a:highlight>
              <a:latin typeface="Linotype"/>
              <a:ea typeface="Calibri" panose="020F0502020204030204" pitchFamily="34" charset="0"/>
              <a:cs typeface="Times New Roman" panose="02020603050405020304" pitchFamily="18" charset="0"/>
            </a:endParaRPr>
          </a:p>
          <a:p>
            <a:pPr marL="0" marR="0" lvl="0" indent="0">
              <a:lnSpc>
                <a:spcPct val="107000"/>
              </a:lnSpc>
              <a:spcBef>
                <a:spcPts val="0"/>
              </a:spcBef>
              <a:spcAft>
                <a:spcPts val="0"/>
              </a:spcAft>
              <a:buFont typeface="Symbol" panose="05050102010706020507" pitchFamily="18" charset="2"/>
              <a:buNone/>
            </a:pPr>
            <a:r>
              <a:rPr lang="en-US" sz="2800" b="0" i="0" kern="100" dirty="0">
                <a:solidFill>
                  <a:srgbClr val="444444"/>
                </a:solidFill>
                <a:effectLst/>
                <a:highlight>
                  <a:srgbClr val="FFFFFF"/>
                </a:highlight>
                <a:latin typeface="Linotype"/>
                <a:ea typeface="Calibri" panose="020F0502020204030204" pitchFamily="34" charset="0"/>
                <a:cs typeface="Times New Roman" panose="02020603050405020304" pitchFamily="18" charset="0"/>
              </a:rPr>
              <a:t>But that church that we are resourcing is changing fast.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D5A8868-D366-4BEB-B298-161BC00193C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041455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For most of our history the publishing house did not engage in charitable work. The local church purchased Sunday school curriculum, members bought books published by our publishing imprint, we ran successful local bookstores across the country, etc. Revenue from sales alone sustained operations. However, as we entered a more contemporary context, ecommerce increased access to materials </a:t>
            </a:r>
          </a:p>
          <a:p>
            <a:endParaRPr lang="en-US" dirty="0"/>
          </a:p>
        </p:txBody>
      </p:sp>
      <p:sp>
        <p:nvSpPr>
          <p:cNvPr id="4" name="Slide Number Placeholder 3"/>
          <p:cNvSpPr>
            <a:spLocks noGrp="1"/>
          </p:cNvSpPr>
          <p:nvPr>
            <p:ph type="sldNum" sz="quarter" idx="5"/>
          </p:nvPr>
        </p:nvSpPr>
        <p:spPr/>
        <p:txBody>
          <a:bodyPr/>
          <a:lstStyle/>
          <a:p>
            <a:fld id="{80481503-D6CE-4DF8-88BF-6E5FAD894B6A}" type="slidenum">
              <a:rPr lang="en-US" smtClean="0"/>
              <a:t>5</a:t>
            </a:fld>
            <a:endParaRPr lang="en-US"/>
          </a:p>
        </p:txBody>
      </p:sp>
    </p:spTree>
    <p:extLst>
      <p:ext uri="{BB962C8B-B14F-4D97-AF65-F5344CB8AC3E}">
        <p14:creationId xmlns:p14="http://schemas.microsoft.com/office/powerpoint/2010/main" val="12083975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81503-D6CE-4DF8-88BF-6E5FAD894B6A}" type="slidenum">
              <a:rPr lang="en-US" smtClean="0"/>
              <a:t>7</a:t>
            </a:fld>
            <a:endParaRPr lang="en-US"/>
          </a:p>
        </p:txBody>
      </p:sp>
    </p:spTree>
    <p:extLst>
      <p:ext uri="{BB962C8B-B14F-4D97-AF65-F5344CB8AC3E}">
        <p14:creationId xmlns:p14="http://schemas.microsoft.com/office/powerpoint/2010/main" val="11426174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year was 2020; MennoMedia had just completed a large project assembling a hymn and worship resource called “voices together”</a:t>
            </a:r>
          </a:p>
          <a:p>
            <a:endParaRPr lang="en-US" dirty="0"/>
          </a:p>
          <a:p>
            <a:endParaRPr lang="en-US" dirty="0"/>
          </a:p>
        </p:txBody>
      </p:sp>
      <p:sp>
        <p:nvSpPr>
          <p:cNvPr id="4" name="Slide Number Placeholder 3"/>
          <p:cNvSpPr>
            <a:spLocks noGrp="1"/>
          </p:cNvSpPr>
          <p:nvPr>
            <p:ph type="sldNum" sz="quarter" idx="5"/>
          </p:nvPr>
        </p:nvSpPr>
        <p:spPr/>
        <p:txBody>
          <a:bodyPr/>
          <a:lstStyle/>
          <a:p>
            <a:fld id="{80481503-D6CE-4DF8-88BF-6E5FAD894B6A}" type="slidenum">
              <a:rPr lang="en-US" smtClean="0"/>
              <a:t>8</a:t>
            </a:fld>
            <a:endParaRPr lang="en-US"/>
          </a:p>
        </p:txBody>
      </p:sp>
    </p:spTree>
    <p:extLst>
      <p:ext uri="{BB962C8B-B14F-4D97-AF65-F5344CB8AC3E}">
        <p14:creationId xmlns:p14="http://schemas.microsoft.com/office/powerpoint/2010/main" val="11106225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0481503-D6CE-4DF8-88BF-6E5FAD894B6A}" type="slidenum">
              <a:rPr lang="en-US" smtClean="0"/>
              <a:t>10</a:t>
            </a:fld>
            <a:endParaRPr lang="en-US"/>
          </a:p>
        </p:txBody>
      </p:sp>
    </p:spTree>
    <p:extLst>
      <p:ext uri="{BB962C8B-B14F-4D97-AF65-F5344CB8AC3E}">
        <p14:creationId xmlns:p14="http://schemas.microsoft.com/office/powerpoint/2010/main" val="5223948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9/3/2025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jp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FA32F1-DD67-695D-ACC8-3B2657365BC1}"/>
              </a:ext>
            </a:extLst>
          </p:cNvPr>
          <p:cNvSpPr>
            <a:spLocks noGrp="1"/>
          </p:cNvSpPr>
          <p:nvPr>
            <p:ph type="ctrTitle"/>
          </p:nvPr>
        </p:nvSpPr>
        <p:spPr>
          <a:xfrm>
            <a:off x="501446" y="2404534"/>
            <a:ext cx="8772558" cy="1646302"/>
          </a:xfrm>
        </p:spPr>
        <p:txBody>
          <a:bodyPr/>
          <a:lstStyle/>
          <a:p>
            <a:r>
              <a:rPr lang="en-US" dirty="0"/>
              <a:t>Campaign Plus: </a:t>
            </a:r>
            <a:br>
              <a:rPr lang="en-US" dirty="0"/>
            </a:br>
            <a:r>
              <a:rPr lang="en-US" dirty="0"/>
              <a:t>Planned giving from scratch</a:t>
            </a:r>
          </a:p>
        </p:txBody>
      </p:sp>
      <p:sp>
        <p:nvSpPr>
          <p:cNvPr id="3" name="Subtitle 2">
            <a:extLst>
              <a:ext uri="{FF2B5EF4-FFF2-40B4-BE49-F238E27FC236}">
                <a16:creationId xmlns:a16="http://schemas.microsoft.com/office/drawing/2014/main" id="{2BC9B6F9-65BB-0CBB-9BC8-66B222242FB6}"/>
              </a:ext>
            </a:extLst>
          </p:cNvPr>
          <p:cNvSpPr>
            <a:spLocks noGrp="1"/>
          </p:cNvSpPr>
          <p:nvPr>
            <p:ph type="subTitle" idx="1"/>
          </p:nvPr>
        </p:nvSpPr>
        <p:spPr/>
        <p:txBody>
          <a:bodyPr>
            <a:normAutofit fontScale="85000" lnSpcReduction="20000"/>
          </a:bodyPr>
          <a:lstStyle/>
          <a:p>
            <a:r>
              <a:rPr lang="en-US" sz="3000" dirty="0"/>
              <a:t>Mitch Stutzman</a:t>
            </a:r>
          </a:p>
          <a:p>
            <a:r>
              <a:rPr lang="en-US" dirty="0"/>
              <a:t>Director of Development and Partner Engagement</a:t>
            </a:r>
          </a:p>
          <a:p>
            <a:r>
              <a:rPr lang="en-US" dirty="0"/>
              <a:t>MennoMedia</a:t>
            </a:r>
          </a:p>
        </p:txBody>
      </p:sp>
    </p:spTree>
    <p:extLst>
      <p:ext uri="{BB962C8B-B14F-4D97-AF65-F5344CB8AC3E}">
        <p14:creationId xmlns:p14="http://schemas.microsoft.com/office/powerpoint/2010/main" val="3035471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444ACE8-B55C-3AA4-91C2-1A13F0C3A5D7}"/>
              </a:ext>
            </a:extLst>
          </p:cNvPr>
          <p:cNvPicPr>
            <a:picLocks noChangeAspect="1"/>
          </p:cNvPicPr>
          <p:nvPr/>
        </p:nvPicPr>
        <p:blipFill>
          <a:blip r:embed="rId3"/>
          <a:stretch>
            <a:fillRect/>
          </a:stretch>
        </p:blipFill>
        <p:spPr>
          <a:xfrm>
            <a:off x="1830001" y="173572"/>
            <a:ext cx="5217345" cy="3146338"/>
          </a:xfrm>
          <a:prstGeom prst="rect">
            <a:avLst/>
          </a:prstGeom>
        </p:spPr>
      </p:pic>
      <p:pic>
        <p:nvPicPr>
          <p:cNvPr id="5" name="Picture 4">
            <a:extLst>
              <a:ext uri="{FF2B5EF4-FFF2-40B4-BE49-F238E27FC236}">
                <a16:creationId xmlns:a16="http://schemas.microsoft.com/office/drawing/2014/main" id="{98E6A242-4E98-F83A-668D-EDF4B2B5ABC3}"/>
              </a:ext>
            </a:extLst>
          </p:cNvPr>
          <p:cNvPicPr>
            <a:picLocks noChangeAspect="1"/>
          </p:cNvPicPr>
          <p:nvPr/>
        </p:nvPicPr>
        <p:blipFill>
          <a:blip r:embed="rId4"/>
          <a:stretch>
            <a:fillRect/>
          </a:stretch>
        </p:blipFill>
        <p:spPr>
          <a:xfrm>
            <a:off x="659916" y="3319910"/>
            <a:ext cx="8225466" cy="3538090"/>
          </a:xfrm>
          <a:prstGeom prst="rect">
            <a:avLst/>
          </a:prstGeom>
        </p:spPr>
      </p:pic>
    </p:spTree>
    <p:extLst>
      <p:ext uri="{BB962C8B-B14F-4D97-AF65-F5344CB8AC3E}">
        <p14:creationId xmlns:p14="http://schemas.microsoft.com/office/powerpoint/2010/main" val="546601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DFA8C-5ABE-250B-B7FF-36D6E1DD3F45}"/>
              </a:ext>
            </a:extLst>
          </p:cNvPr>
          <p:cNvSpPr>
            <a:spLocks noGrp="1"/>
          </p:cNvSpPr>
          <p:nvPr>
            <p:ph type="title"/>
          </p:nvPr>
        </p:nvSpPr>
        <p:spPr/>
        <p:txBody>
          <a:bodyPr/>
          <a:lstStyle/>
          <a:p>
            <a:r>
              <a:rPr lang="en-US" dirty="0"/>
              <a:t>Historical Context</a:t>
            </a:r>
          </a:p>
        </p:txBody>
      </p:sp>
      <p:pic>
        <p:nvPicPr>
          <p:cNvPr id="7" name="Picture 6" descr="A building with a fire escape&#10;&#10;Description automatically generated">
            <a:extLst>
              <a:ext uri="{FF2B5EF4-FFF2-40B4-BE49-F238E27FC236}">
                <a16:creationId xmlns:a16="http://schemas.microsoft.com/office/drawing/2014/main" id="{9F5CADC4-AA23-BEC3-64BE-2045A7A2DD00}"/>
              </a:ext>
            </a:extLst>
          </p:cNvPr>
          <p:cNvPicPr>
            <a:picLocks noChangeAspect="1"/>
          </p:cNvPicPr>
          <p:nvPr/>
        </p:nvPicPr>
        <p:blipFill>
          <a:blip r:embed="rId3"/>
          <a:stretch>
            <a:fillRect/>
          </a:stretch>
        </p:blipFill>
        <p:spPr>
          <a:xfrm>
            <a:off x="677334" y="1270000"/>
            <a:ext cx="4835828" cy="3286373"/>
          </a:xfrm>
          <a:prstGeom prst="rect">
            <a:avLst/>
          </a:prstGeom>
        </p:spPr>
      </p:pic>
      <p:pic>
        <p:nvPicPr>
          <p:cNvPr id="3" name="Picture 2">
            <a:extLst>
              <a:ext uri="{FF2B5EF4-FFF2-40B4-BE49-F238E27FC236}">
                <a16:creationId xmlns:a16="http://schemas.microsoft.com/office/drawing/2014/main" id="{315DFADA-E028-1F0C-8B84-C178CA87BD8C}"/>
              </a:ext>
            </a:extLst>
          </p:cNvPr>
          <p:cNvPicPr>
            <a:picLocks noChangeAspect="1"/>
          </p:cNvPicPr>
          <p:nvPr/>
        </p:nvPicPr>
        <p:blipFill>
          <a:blip r:embed="rId4"/>
          <a:stretch>
            <a:fillRect/>
          </a:stretch>
        </p:blipFill>
        <p:spPr>
          <a:xfrm>
            <a:off x="5711825" y="2252662"/>
            <a:ext cx="5238750" cy="4257675"/>
          </a:xfrm>
          <a:prstGeom prst="rect">
            <a:avLst/>
          </a:prstGeom>
        </p:spPr>
      </p:pic>
    </p:spTree>
    <p:extLst>
      <p:ext uri="{BB962C8B-B14F-4D97-AF65-F5344CB8AC3E}">
        <p14:creationId xmlns:p14="http://schemas.microsoft.com/office/powerpoint/2010/main" val="40599362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48605-EBFB-181C-2CC8-CB1AC3540776}"/>
              </a:ext>
            </a:extLst>
          </p:cNvPr>
          <p:cNvSpPr>
            <a:spLocks noGrp="1"/>
          </p:cNvSpPr>
          <p:nvPr>
            <p:ph type="title"/>
          </p:nvPr>
        </p:nvSpPr>
        <p:spPr/>
        <p:txBody>
          <a:bodyPr/>
          <a:lstStyle/>
          <a:p>
            <a:r>
              <a:rPr lang="en-US" dirty="0"/>
              <a:t>MennoMedia Today</a:t>
            </a:r>
          </a:p>
        </p:txBody>
      </p:sp>
      <p:pic>
        <p:nvPicPr>
          <p:cNvPr id="4" name="Picture 3">
            <a:extLst>
              <a:ext uri="{FF2B5EF4-FFF2-40B4-BE49-F238E27FC236}">
                <a16:creationId xmlns:a16="http://schemas.microsoft.com/office/drawing/2014/main" id="{69EA292B-C598-39D0-47F8-A7586886AA44}"/>
              </a:ext>
            </a:extLst>
          </p:cNvPr>
          <p:cNvPicPr>
            <a:picLocks noChangeAspect="1"/>
          </p:cNvPicPr>
          <p:nvPr/>
        </p:nvPicPr>
        <p:blipFill>
          <a:blip r:embed="rId3"/>
          <a:stretch>
            <a:fillRect/>
          </a:stretch>
        </p:blipFill>
        <p:spPr>
          <a:xfrm>
            <a:off x="391462" y="4050614"/>
            <a:ext cx="5391192" cy="2316216"/>
          </a:xfrm>
          <a:prstGeom prst="rect">
            <a:avLst/>
          </a:prstGeom>
        </p:spPr>
      </p:pic>
      <p:pic>
        <p:nvPicPr>
          <p:cNvPr id="8" name="Picture 7">
            <a:extLst>
              <a:ext uri="{FF2B5EF4-FFF2-40B4-BE49-F238E27FC236}">
                <a16:creationId xmlns:a16="http://schemas.microsoft.com/office/drawing/2014/main" id="{F78D9DD8-A525-9C0C-6FBC-189E4C464DA4}"/>
              </a:ext>
            </a:extLst>
          </p:cNvPr>
          <p:cNvPicPr>
            <a:picLocks noChangeAspect="1"/>
          </p:cNvPicPr>
          <p:nvPr/>
        </p:nvPicPr>
        <p:blipFill>
          <a:blip r:embed="rId4"/>
          <a:stretch>
            <a:fillRect/>
          </a:stretch>
        </p:blipFill>
        <p:spPr>
          <a:xfrm>
            <a:off x="872146" y="1365287"/>
            <a:ext cx="4508441" cy="2685327"/>
          </a:xfrm>
          <a:prstGeom prst="rect">
            <a:avLst/>
          </a:prstGeom>
        </p:spPr>
      </p:pic>
      <p:pic>
        <p:nvPicPr>
          <p:cNvPr id="5" name="Picture 4" descr="A building with a picnic table and a garden&#10;&#10;Description automatically generated">
            <a:extLst>
              <a:ext uri="{FF2B5EF4-FFF2-40B4-BE49-F238E27FC236}">
                <a16:creationId xmlns:a16="http://schemas.microsoft.com/office/drawing/2014/main" id="{DD9EF0F2-C649-D452-7082-776A2A4C432F}"/>
              </a:ext>
            </a:extLst>
          </p:cNvPr>
          <p:cNvPicPr>
            <a:picLocks noChangeAspect="1"/>
          </p:cNvPicPr>
          <p:nvPr/>
        </p:nvPicPr>
        <p:blipFill>
          <a:blip r:embed="rId5"/>
          <a:stretch>
            <a:fillRect/>
          </a:stretch>
        </p:blipFill>
        <p:spPr>
          <a:xfrm>
            <a:off x="6096000" y="1390710"/>
            <a:ext cx="5223854" cy="3917890"/>
          </a:xfrm>
          <a:prstGeom prst="rect">
            <a:avLst/>
          </a:prstGeom>
        </p:spPr>
      </p:pic>
    </p:spTree>
    <p:extLst>
      <p:ext uri="{BB962C8B-B14F-4D97-AF65-F5344CB8AC3E}">
        <p14:creationId xmlns:p14="http://schemas.microsoft.com/office/powerpoint/2010/main" val="40153309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D61BBEE-C3B8-4149-DC64-D293B982679C}"/>
              </a:ext>
            </a:extLst>
          </p:cNvPr>
          <p:cNvPicPr>
            <a:picLocks noGrp="1" noChangeAspect="1"/>
          </p:cNvPicPr>
          <p:nvPr>
            <p:ph idx="1"/>
          </p:nvPr>
        </p:nvPicPr>
        <p:blipFill>
          <a:blip r:embed="rId3"/>
          <a:stretch>
            <a:fillRect/>
          </a:stretch>
        </p:blipFill>
        <p:spPr>
          <a:xfrm>
            <a:off x="287448" y="719920"/>
            <a:ext cx="11617103" cy="5060808"/>
          </a:xfrm>
          <a:prstGeom prst="rect">
            <a:avLst/>
          </a:prstGeom>
        </p:spPr>
      </p:pic>
    </p:spTree>
    <p:extLst>
      <p:ext uri="{BB962C8B-B14F-4D97-AF65-F5344CB8AC3E}">
        <p14:creationId xmlns:p14="http://schemas.microsoft.com/office/powerpoint/2010/main" val="8061717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a:extLst>
              <a:ext uri="{FF2B5EF4-FFF2-40B4-BE49-F238E27FC236}">
                <a16:creationId xmlns:a16="http://schemas.microsoft.com/office/drawing/2014/main" id="{746A4A28-0E1B-03E1-8958-190247C3B531}"/>
              </a:ext>
            </a:extLst>
          </p:cNvPr>
          <p:cNvGraphicFramePr>
            <a:graphicFrameLocks noGrp="1"/>
          </p:cNvGraphicFramePr>
          <p:nvPr>
            <p:ph idx="1"/>
          </p:nvPr>
        </p:nvGraphicFramePr>
        <p:xfrm>
          <a:off x="0" y="604345"/>
          <a:ext cx="12192000" cy="564930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1546792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A2987BDC-9B97-3D8E-49DB-1C4D6893EC33}"/>
              </a:ext>
            </a:extLst>
          </p:cNvPr>
          <p:cNvPicPr>
            <a:picLocks noGrp="1" noChangeAspect="1"/>
          </p:cNvPicPr>
          <p:nvPr>
            <p:ph idx="1"/>
          </p:nvPr>
        </p:nvPicPr>
        <p:blipFill>
          <a:blip r:embed="rId3"/>
          <a:stretch>
            <a:fillRect/>
          </a:stretch>
        </p:blipFill>
        <p:spPr>
          <a:xfrm>
            <a:off x="755904" y="0"/>
            <a:ext cx="7559040" cy="6887707"/>
          </a:xfrm>
          <a:prstGeom prst="rect">
            <a:avLst/>
          </a:prstGeom>
        </p:spPr>
      </p:pic>
    </p:spTree>
    <p:extLst>
      <p:ext uri="{BB962C8B-B14F-4D97-AF65-F5344CB8AC3E}">
        <p14:creationId xmlns:p14="http://schemas.microsoft.com/office/powerpoint/2010/main" val="2607625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99AA80E0-059D-56B3-201F-4A620E7EFB6E}"/>
              </a:ext>
            </a:extLst>
          </p:cNvPr>
          <p:cNvPicPr>
            <a:picLocks noGrp="1" noChangeAspect="1"/>
          </p:cNvPicPr>
          <p:nvPr>
            <p:ph idx="1"/>
          </p:nvPr>
        </p:nvPicPr>
        <p:blipFill>
          <a:blip r:embed="rId3"/>
          <a:stretch>
            <a:fillRect/>
          </a:stretch>
        </p:blipFill>
        <p:spPr>
          <a:xfrm>
            <a:off x="799783" y="2285691"/>
            <a:ext cx="8596312" cy="2286618"/>
          </a:xfrm>
          <a:prstGeom prst="rect">
            <a:avLst/>
          </a:prstGeom>
        </p:spPr>
      </p:pic>
    </p:spTree>
    <p:extLst>
      <p:ext uri="{BB962C8B-B14F-4D97-AF65-F5344CB8AC3E}">
        <p14:creationId xmlns:p14="http://schemas.microsoft.com/office/powerpoint/2010/main" val="30301132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20E64-31B4-43D1-1C7F-6B35AA7144DD}"/>
              </a:ext>
            </a:extLst>
          </p:cNvPr>
          <p:cNvSpPr>
            <a:spLocks noGrp="1"/>
          </p:cNvSpPr>
          <p:nvPr>
            <p:ph type="title"/>
          </p:nvPr>
        </p:nvSpPr>
        <p:spPr/>
        <p:txBody>
          <a:bodyPr/>
          <a:lstStyle/>
          <a:p>
            <a:r>
              <a:rPr lang="en-US" dirty="0"/>
              <a:t>Adopting Documents	</a:t>
            </a:r>
          </a:p>
        </p:txBody>
      </p:sp>
      <p:sp>
        <p:nvSpPr>
          <p:cNvPr id="3" name="Content Placeholder 2">
            <a:extLst>
              <a:ext uri="{FF2B5EF4-FFF2-40B4-BE49-F238E27FC236}">
                <a16:creationId xmlns:a16="http://schemas.microsoft.com/office/drawing/2014/main" id="{93594D96-9ABC-991B-BE35-8CD4DC3A1D32}"/>
              </a:ext>
            </a:extLst>
          </p:cNvPr>
          <p:cNvSpPr>
            <a:spLocks noGrp="1"/>
          </p:cNvSpPr>
          <p:nvPr>
            <p:ph idx="1"/>
          </p:nvPr>
        </p:nvSpPr>
        <p:spPr/>
        <p:txBody>
          <a:bodyPr>
            <a:normAutofit/>
          </a:bodyPr>
          <a:lstStyle/>
          <a:p>
            <a:r>
              <a:rPr lang="en-US" sz="3200" dirty="0"/>
              <a:t>Gift Acceptance Policy</a:t>
            </a:r>
          </a:p>
          <a:p>
            <a:r>
              <a:rPr lang="en-US" sz="3200" dirty="0"/>
              <a:t>Endowment Policy</a:t>
            </a:r>
          </a:p>
          <a:p>
            <a:pPr lvl="1"/>
            <a:r>
              <a:rPr lang="en-US" sz="2800" dirty="0"/>
              <a:t>Build the bucket first</a:t>
            </a:r>
          </a:p>
          <a:p>
            <a:pPr lvl="1"/>
            <a:r>
              <a:rPr lang="en-US" sz="2800" dirty="0"/>
              <a:t>Fund it later</a:t>
            </a:r>
          </a:p>
          <a:p>
            <a:pPr lvl="1"/>
            <a:endParaRPr lang="en-US" sz="2800" dirty="0"/>
          </a:p>
        </p:txBody>
      </p:sp>
    </p:spTree>
    <p:extLst>
      <p:ext uri="{BB962C8B-B14F-4D97-AF65-F5344CB8AC3E}">
        <p14:creationId xmlns:p14="http://schemas.microsoft.com/office/powerpoint/2010/main" val="3498582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01C0A-E9C8-2390-80CE-81F41AB6211F}"/>
              </a:ext>
            </a:extLst>
          </p:cNvPr>
          <p:cNvSpPr>
            <a:spLocks noGrp="1"/>
          </p:cNvSpPr>
          <p:nvPr>
            <p:ph type="title"/>
          </p:nvPr>
        </p:nvSpPr>
        <p:spPr/>
        <p:txBody>
          <a:bodyPr/>
          <a:lstStyle/>
          <a:p>
            <a:r>
              <a:rPr lang="en-US" dirty="0"/>
              <a:t>Supporting effort	</a:t>
            </a:r>
          </a:p>
        </p:txBody>
      </p:sp>
      <p:sp>
        <p:nvSpPr>
          <p:cNvPr id="3" name="Content Placeholder 2">
            <a:extLst>
              <a:ext uri="{FF2B5EF4-FFF2-40B4-BE49-F238E27FC236}">
                <a16:creationId xmlns:a16="http://schemas.microsoft.com/office/drawing/2014/main" id="{EB3B0BA7-B7E6-303F-9373-F80899E39C70}"/>
              </a:ext>
            </a:extLst>
          </p:cNvPr>
          <p:cNvSpPr>
            <a:spLocks noGrp="1"/>
          </p:cNvSpPr>
          <p:nvPr>
            <p:ph idx="1"/>
          </p:nvPr>
        </p:nvSpPr>
        <p:spPr/>
        <p:txBody>
          <a:bodyPr>
            <a:normAutofit/>
          </a:bodyPr>
          <a:lstStyle/>
          <a:p>
            <a:r>
              <a:rPr lang="en-US" sz="2800" dirty="0"/>
              <a:t>Planned giving sections to our website</a:t>
            </a:r>
          </a:p>
          <a:p>
            <a:r>
              <a:rPr lang="en-US" sz="2800" dirty="0"/>
              <a:t>Planned giving and bequest language to our donor communications</a:t>
            </a:r>
          </a:p>
          <a:p>
            <a:r>
              <a:rPr lang="en-US" sz="2800" dirty="0"/>
              <a:t>Planned giving focused communications</a:t>
            </a:r>
          </a:p>
          <a:p>
            <a:r>
              <a:rPr lang="en-US" sz="2800" dirty="0"/>
              <a:t>Planned giving input and education from Everence for our donor base</a:t>
            </a:r>
          </a:p>
        </p:txBody>
      </p:sp>
    </p:spTree>
    <p:extLst>
      <p:ext uri="{BB962C8B-B14F-4D97-AF65-F5344CB8AC3E}">
        <p14:creationId xmlns:p14="http://schemas.microsoft.com/office/powerpoint/2010/main" val="34883358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8358EE59-D21C-0308-F595-E446B9D6E3F0}"/>
              </a:ext>
            </a:extLst>
          </p:cNvPr>
          <p:cNvPicPr>
            <a:picLocks noGrp="1" noChangeAspect="1"/>
          </p:cNvPicPr>
          <p:nvPr>
            <p:ph idx="1"/>
          </p:nvPr>
        </p:nvPicPr>
        <p:blipFill>
          <a:blip r:embed="rId2"/>
          <a:stretch>
            <a:fillRect/>
          </a:stretch>
        </p:blipFill>
        <p:spPr>
          <a:xfrm>
            <a:off x="853440" y="163382"/>
            <a:ext cx="7644384" cy="6531236"/>
          </a:xfrm>
          <a:prstGeom prst="rect">
            <a:avLst/>
          </a:prstGeom>
        </p:spPr>
      </p:pic>
    </p:spTree>
    <p:extLst>
      <p:ext uri="{BB962C8B-B14F-4D97-AF65-F5344CB8AC3E}">
        <p14:creationId xmlns:p14="http://schemas.microsoft.com/office/powerpoint/2010/main" val="2098002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5DD36-A17A-14B0-0D9C-C9D02E2615C3}"/>
              </a:ext>
            </a:extLst>
          </p:cNvPr>
          <p:cNvSpPr>
            <a:spLocks noGrp="1"/>
          </p:cNvSpPr>
          <p:nvPr>
            <p:ph type="title"/>
          </p:nvPr>
        </p:nvSpPr>
        <p:spPr/>
        <p:txBody>
          <a:bodyPr/>
          <a:lstStyle/>
          <a:p>
            <a:r>
              <a:rPr lang="en-US" dirty="0"/>
              <a:t>Successes	</a:t>
            </a:r>
          </a:p>
        </p:txBody>
      </p:sp>
      <p:sp>
        <p:nvSpPr>
          <p:cNvPr id="3" name="Content Placeholder 2">
            <a:extLst>
              <a:ext uri="{FF2B5EF4-FFF2-40B4-BE49-F238E27FC236}">
                <a16:creationId xmlns:a16="http://schemas.microsoft.com/office/drawing/2014/main" id="{1CCD5391-160F-9272-D264-3C10CCCAD22D}"/>
              </a:ext>
            </a:extLst>
          </p:cNvPr>
          <p:cNvSpPr>
            <a:spLocks noGrp="1"/>
          </p:cNvSpPr>
          <p:nvPr>
            <p:ph idx="1"/>
          </p:nvPr>
        </p:nvSpPr>
        <p:spPr/>
        <p:txBody>
          <a:bodyPr/>
          <a:lstStyle/>
          <a:p>
            <a:r>
              <a:rPr lang="en-US" dirty="0"/>
              <a:t>Completion of our most ambitious capital campaign</a:t>
            </a:r>
          </a:p>
          <a:p>
            <a:r>
              <a:rPr lang="en-US" dirty="0"/>
              <a:t>Adoption of foundational documents to support our charitable operations</a:t>
            </a:r>
          </a:p>
          <a:p>
            <a:r>
              <a:rPr lang="en-US" dirty="0"/>
              <a:t>Creation of endowment structures</a:t>
            </a:r>
          </a:p>
          <a:p>
            <a:r>
              <a:rPr lang="en-US" dirty="0"/>
              <a:t>Successful funding of our endowment vehicle</a:t>
            </a:r>
          </a:p>
          <a:p>
            <a:r>
              <a:rPr lang="en-US" dirty="0"/>
              <a:t>Increase in general operating dollars</a:t>
            </a:r>
          </a:p>
        </p:txBody>
      </p:sp>
    </p:spTree>
    <p:extLst>
      <p:ext uri="{BB962C8B-B14F-4D97-AF65-F5344CB8AC3E}">
        <p14:creationId xmlns:p14="http://schemas.microsoft.com/office/powerpoint/2010/main" val="32959381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352C139-47C9-B251-E605-87511073A8F5}"/>
              </a:ext>
            </a:extLst>
          </p:cNvPr>
          <p:cNvSpPr>
            <a:spLocks noGrp="1"/>
          </p:cNvSpPr>
          <p:nvPr>
            <p:ph type="title"/>
          </p:nvPr>
        </p:nvSpPr>
        <p:spPr>
          <a:xfrm>
            <a:off x="677335" y="1837267"/>
            <a:ext cx="8596668" cy="1826581"/>
          </a:xfrm>
        </p:spPr>
        <p:txBody>
          <a:bodyPr>
            <a:normAutofit/>
          </a:bodyPr>
          <a:lstStyle/>
          <a:p>
            <a:r>
              <a:rPr lang="en-US" sz="8000" dirty="0"/>
              <a:t>Questions?</a:t>
            </a:r>
          </a:p>
        </p:txBody>
      </p:sp>
      <p:sp>
        <p:nvSpPr>
          <p:cNvPr id="5" name="Text Placeholder 4">
            <a:extLst>
              <a:ext uri="{FF2B5EF4-FFF2-40B4-BE49-F238E27FC236}">
                <a16:creationId xmlns:a16="http://schemas.microsoft.com/office/drawing/2014/main" id="{F9DD5E97-607F-1411-D01E-7204704EF5D0}"/>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16028348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81C50-9ADE-621F-FC0C-FB49250F8804}"/>
              </a:ext>
            </a:extLst>
          </p:cNvPr>
          <p:cNvSpPr>
            <a:spLocks noGrp="1"/>
          </p:cNvSpPr>
          <p:nvPr>
            <p:ph type="title"/>
          </p:nvPr>
        </p:nvSpPr>
        <p:spPr>
          <a:xfrm>
            <a:off x="677335" y="808567"/>
            <a:ext cx="8596668" cy="1826581"/>
          </a:xfrm>
        </p:spPr>
        <p:txBody>
          <a:bodyPr>
            <a:normAutofit/>
          </a:bodyPr>
          <a:lstStyle/>
          <a:p>
            <a:r>
              <a:rPr lang="en-US" sz="7200" dirty="0"/>
              <a:t>Thank you!</a:t>
            </a:r>
          </a:p>
        </p:txBody>
      </p:sp>
      <p:sp>
        <p:nvSpPr>
          <p:cNvPr id="3" name="Text Placeholder 2">
            <a:extLst>
              <a:ext uri="{FF2B5EF4-FFF2-40B4-BE49-F238E27FC236}">
                <a16:creationId xmlns:a16="http://schemas.microsoft.com/office/drawing/2014/main" id="{29AF19E9-7C72-7E47-D631-60955BBC3E25}"/>
              </a:ext>
            </a:extLst>
          </p:cNvPr>
          <p:cNvSpPr>
            <a:spLocks noGrp="1"/>
          </p:cNvSpPr>
          <p:nvPr>
            <p:ph type="body" idx="1"/>
          </p:nvPr>
        </p:nvSpPr>
        <p:spPr>
          <a:xfrm>
            <a:off x="677335" y="2889148"/>
            <a:ext cx="8596668" cy="2863952"/>
          </a:xfrm>
        </p:spPr>
        <p:txBody>
          <a:bodyPr>
            <a:normAutofit/>
          </a:bodyPr>
          <a:lstStyle/>
          <a:p>
            <a:r>
              <a:rPr lang="en-US" sz="2800" dirty="0"/>
              <a:t>Mitch Stutzman, CGPA, MACL</a:t>
            </a:r>
          </a:p>
          <a:p>
            <a:r>
              <a:rPr lang="en-US" sz="2800" dirty="0"/>
              <a:t>Director of development and partner engagement</a:t>
            </a:r>
          </a:p>
          <a:p>
            <a:r>
              <a:rPr lang="en-US" sz="2800" dirty="0"/>
              <a:t>MennoMedia</a:t>
            </a:r>
          </a:p>
          <a:p>
            <a:r>
              <a:rPr lang="en-US" sz="2800" dirty="0"/>
              <a:t>MitchS@MennoMedia.org</a:t>
            </a:r>
          </a:p>
        </p:txBody>
      </p:sp>
    </p:spTree>
    <p:extLst>
      <p:ext uri="{BB962C8B-B14F-4D97-AF65-F5344CB8AC3E}">
        <p14:creationId xmlns:p14="http://schemas.microsoft.com/office/powerpoint/2010/main" val="2963382322"/>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D203AC2C176D945BB57FD613CD76F44" ma:contentTypeVersion="15" ma:contentTypeDescription="Create a new document." ma:contentTypeScope="" ma:versionID="7c28ae12dec59efff1852c19fe9ee10f">
  <xsd:schema xmlns:xsd="http://www.w3.org/2001/XMLSchema" xmlns:xs="http://www.w3.org/2001/XMLSchema" xmlns:p="http://schemas.microsoft.com/office/2006/metadata/properties" xmlns:ns2="bab6e117-48b4-483b-8b15-51f2d219e836" xmlns:ns3="05deaae1-2cfc-40aa-9eeb-331c1b924451" targetNamespace="http://schemas.microsoft.com/office/2006/metadata/properties" ma:root="true" ma:fieldsID="8d1936e5c9136efe93ebfb2b9f073d65" ns2:_="" ns3:_="">
    <xsd:import namespace="bab6e117-48b4-483b-8b15-51f2d219e836"/>
    <xsd:import namespace="05deaae1-2cfc-40aa-9eeb-331c1b924451"/>
    <xsd:element name="properties">
      <xsd:complexType>
        <xsd:sequence>
          <xsd:element name="documentManagement">
            <xsd:complexType>
              <xsd:all>
                <xsd:element ref="ns2:MediaServiceMetadata" minOccurs="0"/>
                <xsd:element ref="ns2:MediaServiceFastMetadata" minOccurs="0"/>
                <xsd:element ref="ns2:lcf76f155ced4ddcb4097134ff3c332f" minOccurs="0"/>
                <xsd:element ref="ns3:TaxCatchAll" minOccurs="0"/>
                <xsd:element ref="ns2:MediaServiceDateTaken" minOccurs="0"/>
                <xsd:element ref="ns2:MediaServiceObjectDetectorVersions" minOccurs="0"/>
                <xsd:element ref="ns2:MediaServiceGenerationTime" minOccurs="0"/>
                <xsd:element ref="ns2:MediaServiceEventHashCode" minOccurs="0"/>
                <xsd:element ref="ns2:MediaServiceLocation" minOccurs="0"/>
                <xsd:element ref="ns2:MediaServiceOCR" minOccurs="0"/>
                <xsd:element ref="ns2:MediaLengthInSecond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b6e117-48b4-483b-8b15-51f2d219e8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1" nillable="true" ma:taxonomy="true" ma:internalName="lcf76f155ced4ddcb4097134ff3c332f" ma:taxonomyFieldName="MediaServiceImageTags" ma:displayName="Image Tags" ma:readOnly="false" ma:fieldId="{5cf76f15-5ced-4ddc-b409-7134ff3c332f}" ma:taxonomyMulti="true" ma:sspId="dcd924c1-5f23-4f50-835c-ee5cc989aae4" ma:termSetId="09814cd3-568e-fe90-9814-8d621ff8fb84" ma:anchorId="fba54fb3-c3e1-fe81-a776-ca4b69148c4d" ma:open="true" ma:isKeyword="false">
      <xsd:complexType>
        <xsd:sequence>
          <xsd:element ref="pc:Terms" minOccurs="0" maxOccurs="1"/>
        </xsd:sequence>
      </xsd:complex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MediaLengthInSeconds" ma:hidden="true"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5deaae1-2cfc-40aa-9eeb-331c1b924451" elementFormDefault="qualified">
    <xsd:import namespace="http://schemas.microsoft.com/office/2006/documentManagement/types"/>
    <xsd:import namespace="http://schemas.microsoft.com/office/infopath/2007/PartnerControls"/>
    <xsd:element name="TaxCatchAll" ma:index="12" nillable="true" ma:displayName="Taxonomy Catch All Column" ma:hidden="true" ma:list="{f30c1ac8-b466-42e7-84d6-04eae6690555}" ma:internalName="TaxCatchAll" ma:showField="CatchAllData" ma:web="05deaae1-2cfc-40aa-9eeb-331c1b924451">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05deaae1-2cfc-40aa-9eeb-331c1b924451" xsi:nil="true"/>
    <lcf76f155ced4ddcb4097134ff3c332f xmlns="bab6e117-48b4-483b-8b15-51f2d219e83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24047C6-7968-4639-BC4B-F22F2F31D154}"/>
</file>

<file path=customXml/itemProps2.xml><?xml version="1.0" encoding="utf-8"?>
<ds:datastoreItem xmlns:ds="http://schemas.openxmlformats.org/officeDocument/2006/customXml" ds:itemID="{F67D00DA-5A7F-4B08-9034-E54A70A7E29E}"/>
</file>

<file path=customXml/itemProps3.xml><?xml version="1.0" encoding="utf-8"?>
<ds:datastoreItem xmlns:ds="http://schemas.openxmlformats.org/officeDocument/2006/customXml" ds:itemID="{DD2F0592-03E1-4505-B7B5-8C32727D21EC}"/>
</file>

<file path=docProps/app.xml><?xml version="1.0" encoding="utf-8"?>
<Properties xmlns="http://schemas.openxmlformats.org/officeDocument/2006/extended-properties" xmlns:vt="http://schemas.openxmlformats.org/officeDocument/2006/docPropsVTypes">
  <Template>Facet</Template>
  <TotalTime>12533</TotalTime>
  <Words>781</Words>
  <Application>Microsoft Office PowerPoint</Application>
  <PresentationFormat>Widescreen</PresentationFormat>
  <Paragraphs>59</Paragraphs>
  <Slides>14</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Aptos</vt:lpstr>
      <vt:lpstr>Arial</vt:lpstr>
      <vt:lpstr>Calibri</vt:lpstr>
      <vt:lpstr>Linotype</vt:lpstr>
      <vt:lpstr>Symbol</vt:lpstr>
      <vt:lpstr>Trebuchet MS</vt:lpstr>
      <vt:lpstr>Wingdings 3</vt:lpstr>
      <vt:lpstr>Facet</vt:lpstr>
      <vt:lpstr>Campaign Plus:  Planned giving from scratch</vt:lpstr>
      <vt:lpstr>PowerPoint Presentation</vt:lpstr>
      <vt:lpstr>Historical Context</vt:lpstr>
      <vt:lpstr>MennoMedia Today</vt:lpstr>
      <vt:lpstr>PowerPoint Presentation</vt:lpstr>
      <vt:lpstr>PowerPoint Presentation</vt:lpstr>
      <vt:lpstr>PowerPoint Presentation</vt:lpstr>
      <vt:lpstr>PowerPoint Presentation</vt:lpstr>
      <vt:lpstr>Adopting Documents </vt:lpstr>
      <vt:lpstr>Supporting effort </vt:lpstr>
      <vt:lpstr>PowerPoint Presentation</vt:lpstr>
      <vt:lpstr>Successes </vt:lpstr>
      <vt:lpstr>Questions?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Mitch Stutzman</dc:creator>
  <cp:lastModifiedBy>Mitch Stutzman</cp:lastModifiedBy>
  <cp:revision>6</cp:revision>
  <dcterms:created xsi:type="dcterms:W3CDTF">2025-07-15T18:31:18Z</dcterms:created>
  <dcterms:modified xsi:type="dcterms:W3CDTF">2025-09-08T21:59:34Z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0x010100DD203AC2C176D945BB57FD613CD76F44</vt:lpwstr>
  </property>
</Properties>
</file>