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22"/>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x="14630400" cy="8229600"/>
  <p:notesSz cx="8229600" cy="14630400"/>
  <p:embeddedFontLst>
    <p:embeddedFont>
      <p:font typeface="Libre Baskerville" panose="02000000000000000000" pitchFamily="2" charset="0"/>
      <p:regular r:id="rId23"/>
      <p:bold r:id="rId24"/>
      <p:italic r:id="rId25"/>
    </p:embeddedFont>
    <p:embeddedFont>
      <p:font typeface="Open Sans" panose="020B0606030504020204"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0" roundtripDataSignature="AMtx7mgmPA28GQKDNlRzevYtnwFqENLBR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9C6D681-DB07-AB13-AAE5-E1342BE03F6E}" v="2" dt="2025-09-19T12:50:15.229"/>
    <p1510:client id="{C624775A-E149-F56B-4B12-023311BD799F}" v="42" dt="2025-09-18T15:44:25.0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15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4.fntdata"/><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3.fntdata"/><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2.fntdata"/><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1.fntdata"/><Relationship Id="rId28" Type="http://schemas.openxmlformats.org/officeDocument/2006/relationships/font" Target="fonts/font6.fntdata"/><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font" Target="fonts/font5.fntdata"/><Relationship Id="rId30" Type="http://customschemas.google.com/relationships/presentationmetadata" Target="metadata"/><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e Greaser" userId="S::caroline.greaser@everence.com::4768c633-ff99-48e7-9544-3ccb1f793b52" providerId="AD" clId="Web-{B9C6D681-DB07-AB13-AAE5-E1342BE03F6E}"/>
    <pc:docChg chg="modSld">
      <pc:chgData name="Caroline Greaser" userId="S::caroline.greaser@everence.com::4768c633-ff99-48e7-9544-3ccb1f793b52" providerId="AD" clId="Web-{B9C6D681-DB07-AB13-AAE5-E1342BE03F6E}" dt="2025-09-19T12:50:15.229" v="1" actId="1076"/>
      <pc:docMkLst>
        <pc:docMk/>
      </pc:docMkLst>
      <pc:sldChg chg="modSp">
        <pc:chgData name="Caroline Greaser" userId="S::caroline.greaser@everence.com::4768c633-ff99-48e7-9544-3ccb1f793b52" providerId="AD" clId="Web-{B9C6D681-DB07-AB13-AAE5-E1342BE03F6E}" dt="2025-09-19T12:49:03.979" v="0" actId="1076"/>
        <pc:sldMkLst>
          <pc:docMk/>
          <pc:sldMk cId="0" sldId="263"/>
        </pc:sldMkLst>
        <pc:spChg chg="mod">
          <ac:chgData name="Caroline Greaser" userId="S::caroline.greaser@everence.com::4768c633-ff99-48e7-9544-3ccb1f793b52" providerId="AD" clId="Web-{B9C6D681-DB07-AB13-AAE5-E1342BE03F6E}" dt="2025-09-19T12:49:03.979" v="0" actId="1076"/>
          <ac:spMkLst>
            <pc:docMk/>
            <pc:sldMk cId="0" sldId="263"/>
            <ac:spMk id="160" creationId="{00000000-0000-0000-0000-000000000000}"/>
          </ac:spMkLst>
        </pc:spChg>
      </pc:sldChg>
      <pc:sldChg chg="modSp">
        <pc:chgData name="Caroline Greaser" userId="S::caroline.greaser@everence.com::4768c633-ff99-48e7-9544-3ccb1f793b52" providerId="AD" clId="Web-{B9C6D681-DB07-AB13-AAE5-E1342BE03F6E}" dt="2025-09-19T12:50:15.229" v="1" actId="1076"/>
        <pc:sldMkLst>
          <pc:docMk/>
          <pc:sldMk cId="0" sldId="270"/>
        </pc:sldMkLst>
        <pc:spChg chg="mod">
          <ac:chgData name="Caroline Greaser" userId="S::caroline.greaser@everence.com::4768c633-ff99-48e7-9544-3ccb1f793b52" providerId="AD" clId="Web-{B9C6D681-DB07-AB13-AAE5-E1342BE03F6E}" dt="2025-09-19T12:50:15.229" v="1" actId="1076"/>
          <ac:spMkLst>
            <pc:docMk/>
            <pc:sldMk cId="0" sldId="270"/>
            <ac:spMk id="308" creationId="{00000000-0000-0000-0000-000000000000}"/>
          </ac:spMkLst>
        </pc:spChg>
      </pc:sldChg>
    </pc:docChg>
  </pc:docChgLst>
  <pc:docChgLst>
    <pc:chgData name="Caroline Greaser" userId="S::caroline.greaser@everence.com::4768c633-ff99-48e7-9544-3ccb1f793b52" providerId="AD" clId="Web-{C624775A-E149-F56B-4B12-023311BD799F}"/>
    <pc:docChg chg="modSld">
      <pc:chgData name="Caroline Greaser" userId="S::caroline.greaser@everence.com::4768c633-ff99-48e7-9544-3ccb1f793b52" providerId="AD" clId="Web-{C624775A-E149-F56B-4B12-023311BD799F}" dt="2025-09-18T15:44:23.948" v="32" actId="20577"/>
      <pc:docMkLst>
        <pc:docMk/>
      </pc:docMkLst>
      <pc:sldChg chg="modSp">
        <pc:chgData name="Caroline Greaser" userId="S::caroline.greaser@everence.com::4768c633-ff99-48e7-9544-3ccb1f793b52" providerId="AD" clId="Web-{C624775A-E149-F56B-4B12-023311BD799F}" dt="2025-09-18T15:40:23.128" v="8" actId="1076"/>
        <pc:sldMkLst>
          <pc:docMk/>
          <pc:sldMk cId="0" sldId="256"/>
        </pc:sldMkLst>
        <pc:spChg chg="mod">
          <ac:chgData name="Caroline Greaser" userId="S::caroline.greaser@everence.com::4768c633-ff99-48e7-9544-3ccb1f793b52" providerId="AD" clId="Web-{C624775A-E149-F56B-4B12-023311BD799F}" dt="2025-09-18T15:40:23.128" v="8" actId="1076"/>
          <ac:spMkLst>
            <pc:docMk/>
            <pc:sldMk cId="0" sldId="256"/>
            <ac:spMk id="61" creationId="{00000000-0000-0000-0000-000000000000}"/>
          </ac:spMkLst>
        </pc:spChg>
      </pc:sldChg>
      <pc:sldChg chg="modSp">
        <pc:chgData name="Caroline Greaser" userId="S::caroline.greaser@everence.com::4768c633-ff99-48e7-9544-3ccb1f793b52" providerId="AD" clId="Web-{C624775A-E149-F56B-4B12-023311BD799F}" dt="2025-09-18T15:42:09.960" v="10" actId="1076"/>
        <pc:sldMkLst>
          <pc:docMk/>
          <pc:sldMk cId="0" sldId="259"/>
        </pc:sldMkLst>
        <pc:picChg chg="mod">
          <ac:chgData name="Caroline Greaser" userId="S::caroline.greaser@everence.com::4768c633-ff99-48e7-9544-3ccb1f793b52" providerId="AD" clId="Web-{C624775A-E149-F56B-4B12-023311BD799F}" dt="2025-09-18T15:42:09.960" v="10" actId="1076"/>
          <ac:picMkLst>
            <pc:docMk/>
            <pc:sldMk cId="0" sldId="259"/>
            <ac:picMk id="97" creationId="{00000000-0000-0000-0000-000000000000}"/>
          </ac:picMkLst>
        </pc:picChg>
      </pc:sldChg>
      <pc:sldChg chg="modSp">
        <pc:chgData name="Caroline Greaser" userId="S::caroline.greaser@everence.com::4768c633-ff99-48e7-9544-3ccb1f793b52" providerId="AD" clId="Web-{C624775A-E149-F56B-4B12-023311BD799F}" dt="2025-09-18T15:42:33.258" v="12" actId="20577"/>
        <pc:sldMkLst>
          <pc:docMk/>
          <pc:sldMk cId="0" sldId="266"/>
        </pc:sldMkLst>
        <pc:spChg chg="mod">
          <ac:chgData name="Caroline Greaser" userId="S::caroline.greaser@everence.com::4768c633-ff99-48e7-9544-3ccb1f793b52" providerId="AD" clId="Web-{C624775A-E149-F56B-4B12-023311BD799F}" dt="2025-09-18T15:42:33.258" v="12" actId="20577"/>
          <ac:spMkLst>
            <pc:docMk/>
            <pc:sldMk cId="0" sldId="266"/>
            <ac:spMk id="213" creationId="{00000000-0000-0000-0000-000000000000}"/>
          </ac:spMkLst>
        </pc:spChg>
      </pc:sldChg>
      <pc:sldChg chg="modSp">
        <pc:chgData name="Caroline Greaser" userId="S::caroline.greaser@everence.com::4768c633-ff99-48e7-9544-3ccb1f793b52" providerId="AD" clId="Web-{C624775A-E149-F56B-4B12-023311BD799F}" dt="2025-09-18T15:44:08.026" v="28" actId="20577"/>
        <pc:sldMkLst>
          <pc:docMk/>
          <pc:sldMk cId="0" sldId="267"/>
        </pc:sldMkLst>
        <pc:spChg chg="mod">
          <ac:chgData name="Caroline Greaser" userId="S::caroline.greaser@everence.com::4768c633-ff99-48e7-9544-3ccb1f793b52" providerId="AD" clId="Web-{C624775A-E149-F56B-4B12-023311BD799F}" dt="2025-09-18T15:42:55.274" v="15" actId="20577"/>
          <ac:spMkLst>
            <pc:docMk/>
            <pc:sldMk cId="0" sldId="267"/>
            <ac:spMk id="222" creationId="{00000000-0000-0000-0000-000000000000}"/>
          </ac:spMkLst>
        </pc:spChg>
        <pc:spChg chg="mod">
          <ac:chgData name="Caroline Greaser" userId="S::caroline.greaser@everence.com::4768c633-ff99-48e7-9544-3ccb1f793b52" providerId="AD" clId="Web-{C624775A-E149-F56B-4B12-023311BD799F}" dt="2025-09-18T15:43:59.307" v="24" actId="20577"/>
          <ac:spMkLst>
            <pc:docMk/>
            <pc:sldMk cId="0" sldId="267"/>
            <ac:spMk id="228" creationId="{00000000-0000-0000-0000-000000000000}"/>
          </ac:spMkLst>
        </pc:spChg>
        <pc:spChg chg="mod">
          <ac:chgData name="Caroline Greaser" userId="S::caroline.greaser@everence.com::4768c633-ff99-48e7-9544-3ccb1f793b52" providerId="AD" clId="Web-{C624775A-E149-F56B-4B12-023311BD799F}" dt="2025-09-18T15:44:05.417" v="27" actId="20577"/>
          <ac:spMkLst>
            <pc:docMk/>
            <pc:sldMk cId="0" sldId="267"/>
            <ac:spMk id="234" creationId="{00000000-0000-0000-0000-000000000000}"/>
          </ac:spMkLst>
        </pc:spChg>
        <pc:spChg chg="mod">
          <ac:chgData name="Caroline Greaser" userId="S::caroline.greaser@everence.com::4768c633-ff99-48e7-9544-3ccb1f793b52" providerId="AD" clId="Web-{C624775A-E149-F56B-4B12-023311BD799F}" dt="2025-09-18T15:44:08.026" v="28" actId="20577"/>
          <ac:spMkLst>
            <pc:docMk/>
            <pc:sldMk cId="0" sldId="267"/>
            <ac:spMk id="240" creationId="{00000000-0000-0000-0000-000000000000}"/>
          </ac:spMkLst>
        </pc:spChg>
        <pc:picChg chg="mod">
          <ac:chgData name="Caroline Greaser" userId="S::caroline.greaser@everence.com::4768c633-ff99-48e7-9544-3ccb1f793b52" providerId="AD" clId="Web-{C624775A-E149-F56B-4B12-023311BD799F}" dt="2025-09-18T15:43:18.837" v="16" actId="14100"/>
          <ac:picMkLst>
            <pc:docMk/>
            <pc:sldMk cId="0" sldId="267"/>
            <ac:picMk id="224" creationId="{00000000-0000-0000-0000-000000000000}"/>
          </ac:picMkLst>
        </pc:picChg>
        <pc:picChg chg="mod">
          <ac:chgData name="Caroline Greaser" userId="S::caroline.greaser@everence.com::4768c633-ff99-48e7-9544-3ccb1f793b52" providerId="AD" clId="Web-{C624775A-E149-F56B-4B12-023311BD799F}" dt="2025-09-18T15:43:22.259" v="17" actId="14100"/>
          <ac:picMkLst>
            <pc:docMk/>
            <pc:sldMk cId="0" sldId="267"/>
            <ac:picMk id="230" creationId="{00000000-0000-0000-0000-000000000000}"/>
          </ac:picMkLst>
        </pc:picChg>
        <pc:picChg chg="mod">
          <ac:chgData name="Caroline Greaser" userId="S::caroline.greaser@everence.com::4768c633-ff99-48e7-9544-3ccb1f793b52" providerId="AD" clId="Web-{C624775A-E149-F56B-4B12-023311BD799F}" dt="2025-09-18T15:43:28.838" v="18" actId="14100"/>
          <ac:picMkLst>
            <pc:docMk/>
            <pc:sldMk cId="0" sldId="267"/>
            <ac:picMk id="236" creationId="{00000000-0000-0000-0000-000000000000}"/>
          </ac:picMkLst>
        </pc:picChg>
        <pc:picChg chg="mod">
          <ac:chgData name="Caroline Greaser" userId="S::caroline.greaser@everence.com::4768c633-ff99-48e7-9544-3ccb1f793b52" providerId="AD" clId="Web-{C624775A-E149-F56B-4B12-023311BD799F}" dt="2025-09-18T15:43:35.213" v="19" actId="14100"/>
          <ac:picMkLst>
            <pc:docMk/>
            <pc:sldMk cId="0" sldId="267"/>
            <ac:picMk id="242" creationId="{00000000-0000-0000-0000-000000000000}"/>
          </ac:picMkLst>
        </pc:picChg>
        <pc:picChg chg="mod">
          <ac:chgData name="Caroline Greaser" userId="S::caroline.greaser@everence.com::4768c633-ff99-48e7-9544-3ccb1f793b52" providerId="AD" clId="Web-{C624775A-E149-F56B-4B12-023311BD799F}" dt="2025-09-18T15:43:39.494" v="20" actId="14100"/>
          <ac:picMkLst>
            <pc:docMk/>
            <pc:sldMk cId="0" sldId="267"/>
            <ac:picMk id="248" creationId="{00000000-0000-0000-0000-000000000000}"/>
          </ac:picMkLst>
        </pc:picChg>
      </pc:sldChg>
      <pc:sldChg chg="modSp">
        <pc:chgData name="Caroline Greaser" userId="S::caroline.greaser@everence.com::4768c633-ff99-48e7-9544-3ccb1f793b52" providerId="AD" clId="Web-{C624775A-E149-F56B-4B12-023311BD799F}" dt="2025-09-18T15:44:23.948" v="32" actId="20577"/>
        <pc:sldMkLst>
          <pc:docMk/>
          <pc:sldMk cId="0" sldId="268"/>
        </pc:sldMkLst>
        <pc:spChg chg="mod">
          <ac:chgData name="Caroline Greaser" userId="S::caroline.greaser@everence.com::4768c633-ff99-48e7-9544-3ccb1f793b52" providerId="AD" clId="Web-{C624775A-E149-F56B-4B12-023311BD799F}" dt="2025-09-18T15:44:16.964" v="29" actId="20577"/>
          <ac:spMkLst>
            <pc:docMk/>
            <pc:sldMk cId="0" sldId="268"/>
            <ac:spMk id="269" creationId="{00000000-0000-0000-0000-000000000000}"/>
          </ac:spMkLst>
        </pc:spChg>
        <pc:spChg chg="mod">
          <ac:chgData name="Caroline Greaser" userId="S::caroline.greaser@everence.com::4768c633-ff99-48e7-9544-3ccb1f793b52" providerId="AD" clId="Web-{C624775A-E149-F56B-4B12-023311BD799F}" dt="2025-09-18T15:44:23.948" v="32" actId="20577"/>
          <ac:spMkLst>
            <pc:docMk/>
            <pc:sldMk cId="0" sldId="268"/>
            <ac:spMk id="274" creationId="{00000000-0000-0000-0000-000000000000}"/>
          </ac:spMkLst>
        </pc:spChg>
        <pc:spChg chg="mod">
          <ac:chgData name="Caroline Greaser" userId="S::caroline.greaser@everence.com::4768c633-ff99-48e7-9544-3ccb1f793b52" providerId="AD" clId="Web-{C624775A-E149-F56B-4B12-023311BD799F}" dt="2025-09-18T15:44:20.089" v="30" actId="20577"/>
          <ac:spMkLst>
            <pc:docMk/>
            <pc:sldMk cId="0" sldId="268"/>
            <ac:spMk id="27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371850" y="1097275"/>
            <a:ext cx="5486650" cy="54864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822950" y="6949425"/>
            <a:ext cx="6583675" cy="6583675"/>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1: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7" name="Google Shape;57;p1: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58" name="Google Shape;58;p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1</a:t>
            </a:fld>
            <a:endParaRPr sz="1800">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0: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84" name="Google Shape;184;p10: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85" name="Google Shape;185;p10: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10</a:t>
            </a:fld>
            <a:endParaRPr sz="1800">
              <a:solidFill>
                <a:schemeClr val="dk1"/>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1: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00" name="Google Shape;200;p11: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201" name="Google Shape;201;p1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11</a:t>
            </a:fld>
            <a:endParaRPr sz="1800">
              <a:solidFill>
                <a:schemeClr val="dk1"/>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2: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19" name="Google Shape;219;p12: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220" name="Google Shape;220;p12: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12</a:t>
            </a:fld>
            <a:endParaRPr sz="1800">
              <a:solidFill>
                <a:schemeClr val="dk1"/>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3: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55" name="Google Shape;255;p13: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256" name="Google Shape;256;p13: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13</a:t>
            </a:fld>
            <a:endParaRPr sz="1800">
              <a:solidFill>
                <a:schemeClr val="dk1"/>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4: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82" name="Google Shape;282;p14: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283" name="Google Shape;283;p14: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14</a:t>
            </a:fld>
            <a:endParaRPr sz="1800">
              <a:solidFill>
                <a:schemeClr val="dk1"/>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p15: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91" name="Google Shape;291;p15: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292" name="Google Shape;292;p15: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15</a:t>
            </a:fld>
            <a:endParaRPr sz="1800">
              <a:solidFill>
                <a:schemeClr val="dk1"/>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16: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11" name="Google Shape;311;p16: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312" name="Google Shape;312;p16: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16</a:t>
            </a:fld>
            <a:endParaRPr sz="1800">
              <a:solidFill>
                <a:schemeClr val="dk1"/>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17:notes"/>
          <p:cNvSpPr txBox="1">
            <a:spLocks noGrp="1"/>
          </p:cNvSpPr>
          <p:nvPr>
            <p:ph type="body" idx="1"/>
          </p:nvPr>
        </p:nvSpPr>
        <p:spPr>
          <a:xfrm>
            <a:off x="822950" y="6949425"/>
            <a:ext cx="6583675" cy="65836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0" name="Google Shape;320;p17:notes"/>
          <p:cNvSpPr>
            <a:spLocks noGrp="1" noRot="1" noChangeAspect="1"/>
          </p:cNvSpPr>
          <p:nvPr>
            <p:ph type="sldImg" idx="2"/>
          </p:nvPr>
        </p:nvSpPr>
        <p:spPr>
          <a:xfrm>
            <a:off x="1371850" y="1097275"/>
            <a:ext cx="5486650" cy="54864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2: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67" name="Google Shape;67;p2: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68" name="Google Shape;68;p2: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2</a:t>
            </a:fld>
            <a:endParaRPr sz="1800">
              <a:solidFill>
                <a:schemeClr val="dk1"/>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3: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0" name="Google Shape;80;p3: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81" name="Google Shape;81;p3: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3</a:t>
            </a:fld>
            <a:endParaRPr sz="1800">
              <a:solidFill>
                <a:schemeClr val="dk1"/>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4: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9" name="Google Shape;89;p4: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90" name="Google Shape;90;p4: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4</a:t>
            </a:fld>
            <a:endParaRPr sz="1800">
              <a:solidFill>
                <a:schemeClr val="dk1"/>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5: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3" name="Google Shape;103;p5: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04" name="Google Shape;104;p5: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5</a:t>
            </a:fld>
            <a:endParaRPr sz="1800">
              <a:solidFill>
                <a:schemeClr val="dk1"/>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6: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11" name="Google Shape;111;p6: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12" name="Google Shape;112;p6: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6</a:t>
            </a:fld>
            <a:endParaRPr sz="1800">
              <a:solidFill>
                <a:schemeClr val="dk1"/>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7: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41" name="Google Shape;141;p7: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42" name="Google Shape;142;p7: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7</a:t>
            </a:fld>
            <a:endParaRPr sz="1800">
              <a:solidFill>
                <a:schemeClr val="dk1"/>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8: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52" name="Google Shape;152;p8: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53" name="Google Shape;153;p8: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8</a:t>
            </a:fld>
            <a:endParaRPr sz="1800">
              <a:solidFill>
                <a:schemeClr val="dk1"/>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9:notes"/>
          <p:cNvSpPr>
            <a:spLocks noGrp="1" noRot="1" noChangeAspect="1"/>
          </p:cNvSpPr>
          <p:nvPr>
            <p:ph type="sldImg" idx="2"/>
          </p:nvPr>
        </p:nvSpPr>
        <p:spPr>
          <a:xfrm>
            <a:off x="0" y="0"/>
            <a:ext cx="3000000" cy="3000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63" name="Google Shape;163;p9: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a:solidFill>
                <a:schemeClr val="dk1"/>
              </a:solidFill>
              <a:latin typeface="Arial"/>
              <a:ea typeface="Arial"/>
              <a:cs typeface="Arial"/>
              <a:sym typeface="Arial"/>
            </a:endParaRPr>
          </a:p>
        </p:txBody>
      </p:sp>
      <p:sp>
        <p:nvSpPr>
          <p:cNvPr id="164" name="Google Shape;164;p9: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US" sz="1800">
                <a:solidFill>
                  <a:schemeClr val="dk1"/>
                </a:solidFill>
                <a:latin typeface="Arial"/>
                <a:ea typeface="Arial"/>
                <a:cs typeface="Arial"/>
                <a:sym typeface="Arial"/>
              </a:rPr>
              <a:t>9</a:t>
            </a:fld>
            <a:endParaRPr sz="1800">
              <a:solidFill>
                <a:schemeClr val="dk1"/>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lide 1 master">
  <p:cSld name="Slide 1 master">
    <p:bg>
      <p:bgPr>
        <a:solidFill>
          <a:srgbClr val="000000"/>
        </a:solidFill>
        <a:effectLst/>
      </p:bgPr>
    </p:bg>
    <p:spTree>
      <p:nvGrpSpPr>
        <p:cNvPr id="1" name="Shape 6"/>
        <p:cNvGrpSpPr/>
        <p:nvPr/>
      </p:nvGrpSpPr>
      <p:grpSpPr>
        <a:xfrm>
          <a:off x="0" y="0"/>
          <a:ext cx="0" cy="0"/>
          <a:chOff x="0" y="0"/>
          <a:chExt cx="0" cy="0"/>
        </a:xfrm>
      </p:grpSpPr>
      <p:sp>
        <p:nvSpPr>
          <p:cNvPr id="7" name="Google Shape;7;p19"/>
          <p:cNvSpPr/>
          <p:nvPr/>
        </p:nvSpPr>
        <p:spPr>
          <a:xfrm>
            <a:off x="0" y="0"/>
            <a:ext cx="14630400" cy="8229600"/>
          </a:xfrm>
          <a:prstGeom prst="rect">
            <a:avLst/>
          </a:prstGeom>
          <a:solidFill>
            <a:srgbClr val="F4F0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8" name="Google Shape;8;p19"/>
          <p:cNvSpPr/>
          <p:nvPr/>
        </p:nvSpPr>
        <p:spPr>
          <a:xfrm>
            <a:off x="0" y="0"/>
            <a:ext cx="14630400" cy="8229600"/>
          </a:xfrm>
          <a:prstGeom prst="rect">
            <a:avLst/>
          </a:prstGeom>
          <a:solidFill>
            <a:srgbClr val="FBFA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lide 10 master">
  <p:cSld name="Slide 10 master">
    <p:bg>
      <p:bgPr>
        <a:solidFill>
          <a:srgbClr val="000000"/>
        </a:solidFill>
        <a:effectLst/>
      </p:bgPr>
    </p:bg>
    <p:spTree>
      <p:nvGrpSpPr>
        <p:cNvPr id="1" name="Shape 33"/>
        <p:cNvGrpSpPr/>
        <p:nvPr/>
      </p:nvGrpSpPr>
      <p:grpSpPr>
        <a:xfrm>
          <a:off x="0" y="0"/>
          <a:ext cx="0" cy="0"/>
          <a:chOff x="0" y="0"/>
          <a:chExt cx="0" cy="0"/>
        </a:xfrm>
      </p:grpSpPr>
      <p:sp>
        <p:nvSpPr>
          <p:cNvPr id="34" name="Google Shape;34;p28"/>
          <p:cNvSpPr/>
          <p:nvPr/>
        </p:nvSpPr>
        <p:spPr>
          <a:xfrm>
            <a:off x="0" y="0"/>
            <a:ext cx="14630400" cy="8229600"/>
          </a:xfrm>
          <a:prstGeom prst="rect">
            <a:avLst/>
          </a:prstGeom>
          <a:solidFill>
            <a:srgbClr val="F4F0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5" name="Google Shape;35;p28"/>
          <p:cNvSpPr/>
          <p:nvPr/>
        </p:nvSpPr>
        <p:spPr>
          <a:xfrm>
            <a:off x="0" y="0"/>
            <a:ext cx="14630400" cy="8229600"/>
          </a:xfrm>
          <a:prstGeom prst="rect">
            <a:avLst/>
          </a:prstGeom>
          <a:solidFill>
            <a:srgbClr val="FBFA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lide 11 master">
  <p:cSld name="Slide 11 master">
    <p:bg>
      <p:bgPr>
        <a:solidFill>
          <a:srgbClr val="000000"/>
        </a:solidFill>
        <a:effectLst/>
      </p:bgPr>
    </p:bg>
    <p:spTree>
      <p:nvGrpSpPr>
        <p:cNvPr id="1" name="Shape 36"/>
        <p:cNvGrpSpPr/>
        <p:nvPr/>
      </p:nvGrpSpPr>
      <p:grpSpPr>
        <a:xfrm>
          <a:off x="0" y="0"/>
          <a:ext cx="0" cy="0"/>
          <a:chOff x="0" y="0"/>
          <a:chExt cx="0" cy="0"/>
        </a:xfrm>
      </p:grpSpPr>
      <p:sp>
        <p:nvSpPr>
          <p:cNvPr id="37" name="Google Shape;37;p29"/>
          <p:cNvSpPr/>
          <p:nvPr/>
        </p:nvSpPr>
        <p:spPr>
          <a:xfrm>
            <a:off x="0" y="0"/>
            <a:ext cx="14630400" cy="8229600"/>
          </a:xfrm>
          <a:prstGeom prst="rect">
            <a:avLst/>
          </a:prstGeom>
          <a:solidFill>
            <a:srgbClr val="F4F0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 name="Google Shape;38;p29"/>
          <p:cNvSpPr/>
          <p:nvPr/>
        </p:nvSpPr>
        <p:spPr>
          <a:xfrm>
            <a:off x="0" y="0"/>
            <a:ext cx="14630400" cy="8229600"/>
          </a:xfrm>
          <a:prstGeom prst="rect">
            <a:avLst/>
          </a:prstGeom>
          <a:solidFill>
            <a:srgbClr val="FBFA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lide 12 master">
  <p:cSld name="Slide 12 master">
    <p:bg>
      <p:bgPr>
        <a:solidFill>
          <a:srgbClr val="000000"/>
        </a:solidFill>
        <a:effectLst/>
      </p:bgPr>
    </p:bg>
    <p:spTree>
      <p:nvGrpSpPr>
        <p:cNvPr id="1" name="Shape 39"/>
        <p:cNvGrpSpPr/>
        <p:nvPr/>
      </p:nvGrpSpPr>
      <p:grpSpPr>
        <a:xfrm>
          <a:off x="0" y="0"/>
          <a:ext cx="0" cy="0"/>
          <a:chOff x="0" y="0"/>
          <a:chExt cx="0" cy="0"/>
        </a:xfrm>
      </p:grpSpPr>
      <p:sp>
        <p:nvSpPr>
          <p:cNvPr id="40" name="Google Shape;40;p30"/>
          <p:cNvSpPr/>
          <p:nvPr/>
        </p:nvSpPr>
        <p:spPr>
          <a:xfrm>
            <a:off x="0" y="0"/>
            <a:ext cx="14630400" cy="8229600"/>
          </a:xfrm>
          <a:prstGeom prst="rect">
            <a:avLst/>
          </a:prstGeom>
          <a:solidFill>
            <a:srgbClr val="F4F0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 name="Google Shape;41;p30"/>
          <p:cNvSpPr/>
          <p:nvPr/>
        </p:nvSpPr>
        <p:spPr>
          <a:xfrm>
            <a:off x="0" y="0"/>
            <a:ext cx="14630400" cy="8229600"/>
          </a:xfrm>
          <a:prstGeom prst="rect">
            <a:avLst/>
          </a:prstGeom>
          <a:solidFill>
            <a:srgbClr val="FBFA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lide 13 master">
  <p:cSld name="Slide 13 master">
    <p:bg>
      <p:bgPr>
        <a:solidFill>
          <a:srgbClr val="000000"/>
        </a:solidFill>
        <a:effectLst/>
      </p:bgPr>
    </p:bg>
    <p:spTree>
      <p:nvGrpSpPr>
        <p:cNvPr id="1" name="Shape 42"/>
        <p:cNvGrpSpPr/>
        <p:nvPr/>
      </p:nvGrpSpPr>
      <p:grpSpPr>
        <a:xfrm>
          <a:off x="0" y="0"/>
          <a:ext cx="0" cy="0"/>
          <a:chOff x="0" y="0"/>
          <a:chExt cx="0" cy="0"/>
        </a:xfrm>
      </p:grpSpPr>
      <p:sp>
        <p:nvSpPr>
          <p:cNvPr id="43" name="Google Shape;43;p31"/>
          <p:cNvSpPr/>
          <p:nvPr/>
        </p:nvSpPr>
        <p:spPr>
          <a:xfrm>
            <a:off x="0" y="0"/>
            <a:ext cx="14630400" cy="8229600"/>
          </a:xfrm>
          <a:prstGeom prst="rect">
            <a:avLst/>
          </a:prstGeom>
          <a:solidFill>
            <a:srgbClr val="F4F0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4" name="Google Shape;44;p31"/>
          <p:cNvSpPr/>
          <p:nvPr/>
        </p:nvSpPr>
        <p:spPr>
          <a:xfrm>
            <a:off x="0" y="0"/>
            <a:ext cx="14630400" cy="8229600"/>
          </a:xfrm>
          <a:prstGeom prst="rect">
            <a:avLst/>
          </a:prstGeom>
          <a:solidFill>
            <a:srgbClr val="FBFA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lide 14 master">
  <p:cSld name="Slide 14 master">
    <p:bg>
      <p:bgPr>
        <a:solidFill>
          <a:srgbClr val="000000"/>
        </a:solidFill>
        <a:effectLst/>
      </p:bgPr>
    </p:bg>
    <p:spTree>
      <p:nvGrpSpPr>
        <p:cNvPr id="1" name="Shape 45"/>
        <p:cNvGrpSpPr/>
        <p:nvPr/>
      </p:nvGrpSpPr>
      <p:grpSpPr>
        <a:xfrm>
          <a:off x="0" y="0"/>
          <a:ext cx="0" cy="0"/>
          <a:chOff x="0" y="0"/>
          <a:chExt cx="0" cy="0"/>
        </a:xfrm>
      </p:grpSpPr>
      <p:sp>
        <p:nvSpPr>
          <p:cNvPr id="46" name="Google Shape;46;p32"/>
          <p:cNvSpPr/>
          <p:nvPr/>
        </p:nvSpPr>
        <p:spPr>
          <a:xfrm>
            <a:off x="0" y="0"/>
            <a:ext cx="14630400" cy="8229600"/>
          </a:xfrm>
          <a:prstGeom prst="rect">
            <a:avLst/>
          </a:prstGeom>
          <a:solidFill>
            <a:srgbClr val="F4F0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 name="Google Shape;47;p32"/>
          <p:cNvSpPr/>
          <p:nvPr/>
        </p:nvSpPr>
        <p:spPr>
          <a:xfrm>
            <a:off x="0" y="0"/>
            <a:ext cx="14630400" cy="8229600"/>
          </a:xfrm>
          <a:prstGeom prst="rect">
            <a:avLst/>
          </a:prstGeom>
          <a:solidFill>
            <a:srgbClr val="FBFA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lide 15 master">
  <p:cSld name="Slide 15 master">
    <p:bg>
      <p:bgPr>
        <a:solidFill>
          <a:srgbClr val="000000"/>
        </a:solidFill>
        <a:effectLst/>
      </p:bgPr>
    </p:bg>
    <p:spTree>
      <p:nvGrpSpPr>
        <p:cNvPr id="1" name="Shape 48"/>
        <p:cNvGrpSpPr/>
        <p:nvPr/>
      </p:nvGrpSpPr>
      <p:grpSpPr>
        <a:xfrm>
          <a:off x="0" y="0"/>
          <a:ext cx="0" cy="0"/>
          <a:chOff x="0" y="0"/>
          <a:chExt cx="0" cy="0"/>
        </a:xfrm>
      </p:grpSpPr>
      <p:sp>
        <p:nvSpPr>
          <p:cNvPr id="49" name="Google Shape;49;p33"/>
          <p:cNvSpPr/>
          <p:nvPr/>
        </p:nvSpPr>
        <p:spPr>
          <a:xfrm>
            <a:off x="0" y="0"/>
            <a:ext cx="14630400" cy="8229600"/>
          </a:xfrm>
          <a:prstGeom prst="rect">
            <a:avLst/>
          </a:prstGeom>
          <a:solidFill>
            <a:srgbClr val="F4F0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0" name="Google Shape;50;p33"/>
          <p:cNvSpPr/>
          <p:nvPr/>
        </p:nvSpPr>
        <p:spPr>
          <a:xfrm>
            <a:off x="0" y="0"/>
            <a:ext cx="14630400" cy="8229600"/>
          </a:xfrm>
          <a:prstGeom prst="rect">
            <a:avLst/>
          </a:prstGeom>
          <a:solidFill>
            <a:srgbClr val="FBFA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lide 16 master">
  <p:cSld name="Slide 16 master">
    <p:bg>
      <p:bgPr>
        <a:solidFill>
          <a:srgbClr val="000000"/>
        </a:solidFill>
        <a:effectLst/>
      </p:bgPr>
    </p:bg>
    <p:spTree>
      <p:nvGrpSpPr>
        <p:cNvPr id="1" name="Shape 51"/>
        <p:cNvGrpSpPr/>
        <p:nvPr/>
      </p:nvGrpSpPr>
      <p:grpSpPr>
        <a:xfrm>
          <a:off x="0" y="0"/>
          <a:ext cx="0" cy="0"/>
          <a:chOff x="0" y="0"/>
          <a:chExt cx="0" cy="0"/>
        </a:xfrm>
      </p:grpSpPr>
      <p:sp>
        <p:nvSpPr>
          <p:cNvPr id="52" name="Google Shape;52;p34"/>
          <p:cNvSpPr/>
          <p:nvPr/>
        </p:nvSpPr>
        <p:spPr>
          <a:xfrm>
            <a:off x="0" y="0"/>
            <a:ext cx="14630400" cy="8229600"/>
          </a:xfrm>
          <a:prstGeom prst="rect">
            <a:avLst/>
          </a:prstGeom>
          <a:solidFill>
            <a:srgbClr val="F4F0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53" name="Google Shape;53;p34"/>
          <p:cNvSpPr/>
          <p:nvPr/>
        </p:nvSpPr>
        <p:spPr>
          <a:xfrm>
            <a:off x="0" y="0"/>
            <a:ext cx="14630400" cy="8229600"/>
          </a:xfrm>
          <a:prstGeom prst="rect">
            <a:avLst/>
          </a:prstGeom>
          <a:solidFill>
            <a:srgbClr val="FBFA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54"/>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lide 2 master">
  <p:cSld name="Slide 2 master">
    <p:bg>
      <p:bgPr>
        <a:solidFill>
          <a:srgbClr val="000000"/>
        </a:solidFill>
        <a:effectLst/>
      </p:bgPr>
    </p:bg>
    <p:spTree>
      <p:nvGrpSpPr>
        <p:cNvPr id="1" name="Shape 9"/>
        <p:cNvGrpSpPr/>
        <p:nvPr/>
      </p:nvGrpSpPr>
      <p:grpSpPr>
        <a:xfrm>
          <a:off x="0" y="0"/>
          <a:ext cx="0" cy="0"/>
          <a:chOff x="0" y="0"/>
          <a:chExt cx="0" cy="0"/>
        </a:xfrm>
      </p:grpSpPr>
      <p:sp>
        <p:nvSpPr>
          <p:cNvPr id="10" name="Google Shape;10;p20"/>
          <p:cNvSpPr/>
          <p:nvPr/>
        </p:nvSpPr>
        <p:spPr>
          <a:xfrm>
            <a:off x="0" y="0"/>
            <a:ext cx="14630400" cy="8229600"/>
          </a:xfrm>
          <a:prstGeom prst="rect">
            <a:avLst/>
          </a:prstGeom>
          <a:solidFill>
            <a:srgbClr val="F4F0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 name="Google Shape;11;p20"/>
          <p:cNvSpPr/>
          <p:nvPr/>
        </p:nvSpPr>
        <p:spPr>
          <a:xfrm>
            <a:off x="0" y="0"/>
            <a:ext cx="14630400" cy="8229600"/>
          </a:xfrm>
          <a:prstGeom prst="rect">
            <a:avLst/>
          </a:prstGeom>
          <a:solidFill>
            <a:srgbClr val="FBFA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lide 3 master">
  <p:cSld name="Slide 3 master">
    <p:bg>
      <p:bgPr>
        <a:solidFill>
          <a:srgbClr val="000000"/>
        </a:solidFill>
        <a:effectLst/>
      </p:bgPr>
    </p:bg>
    <p:spTree>
      <p:nvGrpSpPr>
        <p:cNvPr id="1" name="Shape 12"/>
        <p:cNvGrpSpPr/>
        <p:nvPr/>
      </p:nvGrpSpPr>
      <p:grpSpPr>
        <a:xfrm>
          <a:off x="0" y="0"/>
          <a:ext cx="0" cy="0"/>
          <a:chOff x="0" y="0"/>
          <a:chExt cx="0" cy="0"/>
        </a:xfrm>
      </p:grpSpPr>
      <p:sp>
        <p:nvSpPr>
          <p:cNvPr id="13" name="Google Shape;13;p21"/>
          <p:cNvSpPr/>
          <p:nvPr/>
        </p:nvSpPr>
        <p:spPr>
          <a:xfrm>
            <a:off x="0" y="0"/>
            <a:ext cx="14630400" cy="8229600"/>
          </a:xfrm>
          <a:prstGeom prst="rect">
            <a:avLst/>
          </a:prstGeom>
          <a:solidFill>
            <a:srgbClr val="F4F0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 name="Google Shape;14;p21"/>
          <p:cNvSpPr/>
          <p:nvPr/>
        </p:nvSpPr>
        <p:spPr>
          <a:xfrm>
            <a:off x="0" y="0"/>
            <a:ext cx="14630400" cy="8229600"/>
          </a:xfrm>
          <a:prstGeom prst="rect">
            <a:avLst/>
          </a:prstGeom>
          <a:solidFill>
            <a:srgbClr val="FBFA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lide 4 master">
  <p:cSld name="Slide 4 master">
    <p:bg>
      <p:bgPr>
        <a:solidFill>
          <a:srgbClr val="000000"/>
        </a:solidFill>
        <a:effectLst/>
      </p:bgPr>
    </p:bg>
    <p:spTree>
      <p:nvGrpSpPr>
        <p:cNvPr id="1" name="Shape 15"/>
        <p:cNvGrpSpPr/>
        <p:nvPr/>
      </p:nvGrpSpPr>
      <p:grpSpPr>
        <a:xfrm>
          <a:off x="0" y="0"/>
          <a:ext cx="0" cy="0"/>
          <a:chOff x="0" y="0"/>
          <a:chExt cx="0" cy="0"/>
        </a:xfrm>
      </p:grpSpPr>
      <p:sp>
        <p:nvSpPr>
          <p:cNvPr id="16" name="Google Shape;16;p22"/>
          <p:cNvSpPr/>
          <p:nvPr/>
        </p:nvSpPr>
        <p:spPr>
          <a:xfrm>
            <a:off x="0" y="0"/>
            <a:ext cx="14630400" cy="8229600"/>
          </a:xfrm>
          <a:prstGeom prst="rect">
            <a:avLst/>
          </a:prstGeom>
          <a:solidFill>
            <a:srgbClr val="F4F0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 name="Google Shape;17;p22"/>
          <p:cNvSpPr/>
          <p:nvPr/>
        </p:nvSpPr>
        <p:spPr>
          <a:xfrm>
            <a:off x="0" y="0"/>
            <a:ext cx="14630400" cy="8229600"/>
          </a:xfrm>
          <a:prstGeom prst="rect">
            <a:avLst/>
          </a:prstGeom>
          <a:solidFill>
            <a:srgbClr val="FBFA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lide 5 master">
  <p:cSld name="Slide 5 master">
    <p:bg>
      <p:bgPr>
        <a:solidFill>
          <a:srgbClr val="000000"/>
        </a:solidFill>
        <a:effectLst/>
      </p:bgPr>
    </p:bg>
    <p:spTree>
      <p:nvGrpSpPr>
        <p:cNvPr id="1" name="Shape 18"/>
        <p:cNvGrpSpPr/>
        <p:nvPr/>
      </p:nvGrpSpPr>
      <p:grpSpPr>
        <a:xfrm>
          <a:off x="0" y="0"/>
          <a:ext cx="0" cy="0"/>
          <a:chOff x="0" y="0"/>
          <a:chExt cx="0" cy="0"/>
        </a:xfrm>
      </p:grpSpPr>
      <p:sp>
        <p:nvSpPr>
          <p:cNvPr id="19" name="Google Shape;19;p23"/>
          <p:cNvSpPr/>
          <p:nvPr/>
        </p:nvSpPr>
        <p:spPr>
          <a:xfrm>
            <a:off x="0" y="0"/>
            <a:ext cx="14630400" cy="8229600"/>
          </a:xfrm>
          <a:prstGeom prst="rect">
            <a:avLst/>
          </a:prstGeom>
          <a:solidFill>
            <a:srgbClr val="F4F0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0" name="Google Shape;20;p23"/>
          <p:cNvSpPr/>
          <p:nvPr/>
        </p:nvSpPr>
        <p:spPr>
          <a:xfrm>
            <a:off x="0" y="0"/>
            <a:ext cx="14630400" cy="8229600"/>
          </a:xfrm>
          <a:prstGeom prst="rect">
            <a:avLst/>
          </a:prstGeom>
          <a:solidFill>
            <a:srgbClr val="FBFA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lide 6 master">
  <p:cSld name="Slide 6 master">
    <p:bg>
      <p:bgPr>
        <a:solidFill>
          <a:srgbClr val="000000"/>
        </a:solidFill>
        <a:effectLst/>
      </p:bgPr>
    </p:bg>
    <p:spTree>
      <p:nvGrpSpPr>
        <p:cNvPr id="1" name="Shape 21"/>
        <p:cNvGrpSpPr/>
        <p:nvPr/>
      </p:nvGrpSpPr>
      <p:grpSpPr>
        <a:xfrm>
          <a:off x="0" y="0"/>
          <a:ext cx="0" cy="0"/>
          <a:chOff x="0" y="0"/>
          <a:chExt cx="0" cy="0"/>
        </a:xfrm>
      </p:grpSpPr>
      <p:sp>
        <p:nvSpPr>
          <p:cNvPr id="22" name="Google Shape;22;p24"/>
          <p:cNvSpPr/>
          <p:nvPr/>
        </p:nvSpPr>
        <p:spPr>
          <a:xfrm>
            <a:off x="0" y="0"/>
            <a:ext cx="14630400" cy="8229600"/>
          </a:xfrm>
          <a:prstGeom prst="rect">
            <a:avLst/>
          </a:prstGeom>
          <a:solidFill>
            <a:srgbClr val="F4F0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 name="Google Shape;23;p24"/>
          <p:cNvSpPr/>
          <p:nvPr/>
        </p:nvSpPr>
        <p:spPr>
          <a:xfrm>
            <a:off x="0" y="0"/>
            <a:ext cx="14630400" cy="8229600"/>
          </a:xfrm>
          <a:prstGeom prst="rect">
            <a:avLst/>
          </a:prstGeom>
          <a:solidFill>
            <a:srgbClr val="FBFA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lide 7 master">
  <p:cSld name="Slide 7 master">
    <p:bg>
      <p:bgPr>
        <a:solidFill>
          <a:srgbClr val="000000"/>
        </a:solidFill>
        <a:effectLst/>
      </p:bgPr>
    </p:bg>
    <p:spTree>
      <p:nvGrpSpPr>
        <p:cNvPr id="1" name="Shape 24"/>
        <p:cNvGrpSpPr/>
        <p:nvPr/>
      </p:nvGrpSpPr>
      <p:grpSpPr>
        <a:xfrm>
          <a:off x="0" y="0"/>
          <a:ext cx="0" cy="0"/>
          <a:chOff x="0" y="0"/>
          <a:chExt cx="0" cy="0"/>
        </a:xfrm>
      </p:grpSpPr>
      <p:sp>
        <p:nvSpPr>
          <p:cNvPr id="25" name="Google Shape;25;p25"/>
          <p:cNvSpPr/>
          <p:nvPr/>
        </p:nvSpPr>
        <p:spPr>
          <a:xfrm>
            <a:off x="0" y="0"/>
            <a:ext cx="14630400" cy="8229600"/>
          </a:xfrm>
          <a:prstGeom prst="rect">
            <a:avLst/>
          </a:prstGeom>
          <a:solidFill>
            <a:srgbClr val="F4F0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 name="Google Shape;26;p25"/>
          <p:cNvSpPr/>
          <p:nvPr/>
        </p:nvSpPr>
        <p:spPr>
          <a:xfrm>
            <a:off x="0" y="0"/>
            <a:ext cx="14630400" cy="8229600"/>
          </a:xfrm>
          <a:prstGeom prst="rect">
            <a:avLst/>
          </a:prstGeom>
          <a:solidFill>
            <a:srgbClr val="FBFA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lide 8 master">
  <p:cSld name="Slide 8 master">
    <p:bg>
      <p:bgPr>
        <a:solidFill>
          <a:srgbClr val="000000"/>
        </a:solidFill>
        <a:effectLst/>
      </p:bgPr>
    </p:bg>
    <p:spTree>
      <p:nvGrpSpPr>
        <p:cNvPr id="1" name="Shape 27"/>
        <p:cNvGrpSpPr/>
        <p:nvPr/>
      </p:nvGrpSpPr>
      <p:grpSpPr>
        <a:xfrm>
          <a:off x="0" y="0"/>
          <a:ext cx="0" cy="0"/>
          <a:chOff x="0" y="0"/>
          <a:chExt cx="0" cy="0"/>
        </a:xfrm>
      </p:grpSpPr>
      <p:sp>
        <p:nvSpPr>
          <p:cNvPr id="28" name="Google Shape;28;p26"/>
          <p:cNvSpPr/>
          <p:nvPr/>
        </p:nvSpPr>
        <p:spPr>
          <a:xfrm>
            <a:off x="0" y="0"/>
            <a:ext cx="14630400" cy="8229600"/>
          </a:xfrm>
          <a:prstGeom prst="rect">
            <a:avLst/>
          </a:prstGeom>
          <a:solidFill>
            <a:srgbClr val="F4F0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 name="Google Shape;29;p26"/>
          <p:cNvSpPr/>
          <p:nvPr/>
        </p:nvSpPr>
        <p:spPr>
          <a:xfrm>
            <a:off x="0" y="0"/>
            <a:ext cx="14630400" cy="8229600"/>
          </a:xfrm>
          <a:prstGeom prst="rect">
            <a:avLst/>
          </a:prstGeom>
          <a:solidFill>
            <a:srgbClr val="FBFA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lide 9 master">
  <p:cSld name="Slide 9 master">
    <p:bg>
      <p:bgPr>
        <a:solidFill>
          <a:srgbClr val="000000"/>
        </a:solidFill>
        <a:effectLst/>
      </p:bgPr>
    </p:bg>
    <p:spTree>
      <p:nvGrpSpPr>
        <p:cNvPr id="1" name="Shape 30"/>
        <p:cNvGrpSpPr/>
        <p:nvPr/>
      </p:nvGrpSpPr>
      <p:grpSpPr>
        <a:xfrm>
          <a:off x="0" y="0"/>
          <a:ext cx="0" cy="0"/>
          <a:chOff x="0" y="0"/>
          <a:chExt cx="0" cy="0"/>
        </a:xfrm>
      </p:grpSpPr>
      <p:sp>
        <p:nvSpPr>
          <p:cNvPr id="31" name="Google Shape;31;p27"/>
          <p:cNvSpPr/>
          <p:nvPr/>
        </p:nvSpPr>
        <p:spPr>
          <a:xfrm>
            <a:off x="0" y="0"/>
            <a:ext cx="14630400" cy="8229600"/>
          </a:xfrm>
          <a:prstGeom prst="rect">
            <a:avLst/>
          </a:prstGeom>
          <a:solidFill>
            <a:srgbClr val="F4F0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2" name="Google Shape;32;p27"/>
          <p:cNvSpPr/>
          <p:nvPr/>
        </p:nvSpPr>
        <p:spPr>
          <a:xfrm>
            <a:off x="0" y="0"/>
            <a:ext cx="14630400" cy="8229600"/>
          </a:xfrm>
          <a:prstGeom prst="rect">
            <a:avLst/>
          </a:prstGeom>
          <a:solidFill>
            <a:srgbClr val="FBFA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2.xml"/><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33.pn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14.xml"/><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openxmlformats.org/officeDocument/2006/relationships/image" Target="../media/image4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pic>
        <p:nvPicPr>
          <p:cNvPr id="60" name="Google Shape;60;p1" descr="preencoded.png"/>
          <p:cNvPicPr preferRelativeResize="0"/>
          <p:nvPr/>
        </p:nvPicPr>
        <p:blipFill rotWithShape="1">
          <a:blip r:embed="rId3">
            <a:alphaModFix/>
          </a:blip>
          <a:srcRect/>
          <a:stretch/>
        </p:blipFill>
        <p:spPr>
          <a:xfrm>
            <a:off x="0" y="0"/>
            <a:ext cx="5486400" cy="8229600"/>
          </a:xfrm>
          <a:prstGeom prst="rect">
            <a:avLst/>
          </a:prstGeom>
          <a:noFill/>
          <a:ln>
            <a:noFill/>
          </a:ln>
        </p:spPr>
      </p:pic>
      <p:sp>
        <p:nvSpPr>
          <p:cNvPr id="61" name="Google Shape;61;p1"/>
          <p:cNvSpPr/>
          <p:nvPr/>
        </p:nvSpPr>
        <p:spPr>
          <a:xfrm>
            <a:off x="6280190" y="911567"/>
            <a:ext cx="7556421" cy="2835116"/>
          </a:xfrm>
          <a:prstGeom prst="rect">
            <a:avLst/>
          </a:prstGeom>
          <a:noFill/>
          <a:ln>
            <a:noFill/>
          </a:ln>
        </p:spPr>
        <p:txBody>
          <a:bodyPr spcFirstLastPara="1" wrap="square" lIns="0" tIns="0" rIns="0" bIns="0" anchor="t" anchorCtr="0">
            <a:noAutofit/>
          </a:bodyPr>
          <a:lstStyle/>
          <a:p>
            <a:pPr>
              <a:lnSpc>
                <a:spcPct val="124719"/>
              </a:lnSpc>
              <a:buClr>
                <a:srgbClr val="403CCF"/>
              </a:buClr>
              <a:buSzPts val="4450"/>
              <a:buFont typeface="Libre Baskerville"/>
            </a:pPr>
            <a:r>
              <a:rPr lang="en-US" sz="4450" b="1" dirty="0">
                <a:solidFill>
                  <a:srgbClr val="403CCF"/>
                </a:solidFill>
                <a:latin typeface="Libre Baskerville"/>
                <a:ea typeface="Libre Baskerville"/>
                <a:cs typeface="Libre Baskerville"/>
                <a:sym typeface="Libre Baskerville"/>
              </a:rPr>
              <a:t>Bridging the Gap: Aligning Board and </a:t>
            </a:r>
            <a:br>
              <a:rPr lang="en-US" sz="4450" b="1" dirty="0">
                <a:solidFill>
                  <a:srgbClr val="403CCF"/>
                </a:solidFill>
                <a:latin typeface="Libre Baskerville"/>
                <a:ea typeface="Libre Baskerville"/>
                <a:cs typeface="Libre Baskerville"/>
                <a:sym typeface="Libre Baskerville"/>
              </a:rPr>
            </a:br>
            <a:r>
              <a:rPr lang="en-US" sz="4450" b="1" dirty="0">
                <a:solidFill>
                  <a:srgbClr val="403CCF"/>
                </a:solidFill>
                <a:latin typeface="Libre Baskerville"/>
                <a:ea typeface="Libre Baskerville"/>
                <a:cs typeface="Libre Baskerville"/>
                <a:sym typeface="Libre Baskerville"/>
              </a:rPr>
              <a:t>CEO Strategy for Fundraising Success</a:t>
            </a:r>
            <a:endParaRPr lang="en-US" sz="4450" b="1" dirty="0">
              <a:solidFill>
                <a:schemeClr val="dk1"/>
              </a:solidFill>
              <a:latin typeface="Calibri"/>
              <a:ea typeface="Calibri"/>
              <a:cs typeface="Calibri"/>
            </a:endParaRPr>
          </a:p>
        </p:txBody>
      </p:sp>
      <p:sp>
        <p:nvSpPr>
          <p:cNvPr id="62" name="Google Shape;62;p1"/>
          <p:cNvSpPr/>
          <p:nvPr/>
        </p:nvSpPr>
        <p:spPr>
          <a:xfrm>
            <a:off x="6280200" y="4268618"/>
            <a:ext cx="8139000" cy="3091200"/>
          </a:xfrm>
          <a:prstGeom prst="rect">
            <a:avLst/>
          </a:prstGeom>
          <a:noFill/>
          <a:ln>
            <a:noFill/>
          </a:ln>
        </p:spPr>
        <p:txBody>
          <a:bodyPr spcFirstLastPara="1" wrap="square" lIns="0" tIns="0" rIns="0" bIns="0" anchor="t" anchorCtr="0">
            <a:noAutofit/>
          </a:bodyPr>
          <a:lstStyle/>
          <a:p>
            <a:pPr marL="0" marR="0" lvl="0" indent="0" algn="l" rtl="0">
              <a:lnSpc>
                <a:spcPct val="124528"/>
              </a:lnSpc>
              <a:spcBef>
                <a:spcPts val="0"/>
              </a:spcBef>
              <a:spcAft>
                <a:spcPts val="0"/>
              </a:spcAft>
              <a:buClr>
                <a:srgbClr val="403CCF"/>
              </a:buClr>
              <a:buSzPts val="2650"/>
              <a:buFont typeface="Libre Baskerville"/>
              <a:buNone/>
            </a:pPr>
            <a:endParaRPr sz="2650">
              <a:solidFill>
                <a:srgbClr val="403CCF"/>
              </a:solidFill>
              <a:latin typeface="Libre Baskerville"/>
              <a:ea typeface="Libre Baskerville"/>
              <a:cs typeface="Libre Baskerville"/>
              <a:sym typeface="Libre Baskerville"/>
            </a:endParaRPr>
          </a:p>
          <a:p>
            <a:pPr marL="0" marR="0" lvl="0" indent="0" algn="l" rtl="0">
              <a:lnSpc>
                <a:spcPct val="124528"/>
              </a:lnSpc>
              <a:spcBef>
                <a:spcPts val="0"/>
              </a:spcBef>
              <a:spcAft>
                <a:spcPts val="0"/>
              </a:spcAft>
              <a:buClr>
                <a:srgbClr val="403CCF"/>
              </a:buClr>
              <a:buSzPts val="2650"/>
              <a:buFont typeface="Libre Baskerville"/>
              <a:buNone/>
            </a:pPr>
            <a:r>
              <a:rPr lang="en-US" sz="3050" b="1">
                <a:solidFill>
                  <a:srgbClr val="403CCF"/>
                </a:solidFill>
                <a:latin typeface="Libre Baskerville"/>
                <a:ea typeface="Libre Baskerville"/>
                <a:cs typeface="Libre Baskerville"/>
                <a:sym typeface="Libre Baskerville"/>
              </a:rPr>
              <a:t>Manuel Nuñez &amp; Susan Huxman</a:t>
            </a:r>
            <a:endParaRPr sz="2650">
              <a:solidFill>
                <a:schemeClr val="dk1"/>
              </a:solidFill>
              <a:latin typeface="Libre Baskerville"/>
              <a:ea typeface="Libre Baskerville"/>
              <a:cs typeface="Libre Baskerville"/>
              <a:sym typeface="Libre Baskerville"/>
            </a:endParaRPr>
          </a:p>
          <a:p>
            <a:pPr marL="0" marR="0" lvl="0" indent="0" algn="l" rtl="0">
              <a:lnSpc>
                <a:spcPct val="124528"/>
              </a:lnSpc>
              <a:spcBef>
                <a:spcPts val="0"/>
              </a:spcBef>
              <a:spcAft>
                <a:spcPts val="0"/>
              </a:spcAft>
              <a:buClr>
                <a:srgbClr val="403CCF"/>
              </a:buClr>
              <a:buSzPts val="2650"/>
              <a:buFont typeface="Libre Baskerville"/>
              <a:buNone/>
            </a:pPr>
            <a:r>
              <a:rPr lang="en-US" sz="2650">
                <a:solidFill>
                  <a:schemeClr val="dk1"/>
                </a:solidFill>
                <a:latin typeface="Libre Baskerville"/>
                <a:ea typeface="Libre Baskerville"/>
                <a:cs typeface="Libre Baskerville"/>
                <a:sym typeface="Libre Baskerville"/>
              </a:rPr>
              <a:t>Everence Development Conference</a:t>
            </a:r>
            <a:endParaRPr sz="2650">
              <a:solidFill>
                <a:schemeClr val="dk1"/>
              </a:solidFill>
              <a:latin typeface="Libre Baskerville"/>
              <a:ea typeface="Libre Baskerville"/>
              <a:cs typeface="Libre Baskerville"/>
              <a:sym typeface="Libre Baskerville"/>
            </a:endParaRPr>
          </a:p>
          <a:p>
            <a:pPr marL="0" marR="0" lvl="0" indent="0" algn="l" rtl="0">
              <a:lnSpc>
                <a:spcPct val="124528"/>
              </a:lnSpc>
              <a:spcBef>
                <a:spcPts val="0"/>
              </a:spcBef>
              <a:spcAft>
                <a:spcPts val="0"/>
              </a:spcAft>
              <a:buClr>
                <a:srgbClr val="403CCF"/>
              </a:buClr>
              <a:buSzPts val="2650"/>
              <a:buFont typeface="Libre Baskerville"/>
              <a:buNone/>
            </a:pPr>
            <a:endParaRPr sz="2650">
              <a:solidFill>
                <a:schemeClr val="dk1"/>
              </a:solidFill>
              <a:latin typeface="Libre Baskerville"/>
              <a:ea typeface="Libre Baskerville"/>
              <a:cs typeface="Libre Baskerville"/>
              <a:sym typeface="Libre Baskerville"/>
            </a:endParaRPr>
          </a:p>
          <a:p>
            <a:pPr marL="0" marR="0" lvl="0" indent="0" algn="l" rtl="0">
              <a:lnSpc>
                <a:spcPct val="124528"/>
              </a:lnSpc>
              <a:spcBef>
                <a:spcPts val="0"/>
              </a:spcBef>
              <a:spcAft>
                <a:spcPts val="0"/>
              </a:spcAft>
              <a:buClr>
                <a:srgbClr val="403CCF"/>
              </a:buClr>
              <a:buSzPts val="2650"/>
              <a:buFont typeface="Libre Baskerville"/>
              <a:buNone/>
            </a:pPr>
            <a:endParaRPr sz="2650">
              <a:solidFill>
                <a:schemeClr val="dk1"/>
              </a:solidFill>
              <a:latin typeface="Libre Baskerville"/>
              <a:ea typeface="Libre Baskerville"/>
              <a:cs typeface="Libre Baskerville"/>
              <a:sym typeface="Libre Baskerville"/>
            </a:endParaRPr>
          </a:p>
        </p:txBody>
      </p:sp>
      <p:sp>
        <p:nvSpPr>
          <p:cNvPr id="63" name="Google Shape;63;p1"/>
          <p:cNvSpPr/>
          <p:nvPr/>
        </p:nvSpPr>
        <p:spPr>
          <a:xfrm>
            <a:off x="6189290" y="6133110"/>
            <a:ext cx="7556400" cy="363000"/>
          </a:xfrm>
          <a:prstGeom prst="rect">
            <a:avLst/>
          </a:prstGeom>
          <a:noFill/>
          <a:ln>
            <a:noFill/>
          </a:ln>
        </p:spPr>
        <p:txBody>
          <a:bodyPr spcFirstLastPara="1" wrap="square" lIns="0" tIns="0" rIns="0" bIns="0" anchor="t" anchorCtr="0">
            <a:noAutofit/>
          </a:bodyPr>
          <a:lstStyle/>
          <a:p>
            <a:pPr marL="0" marR="0" lvl="0" indent="0" algn="l" rtl="0">
              <a:lnSpc>
                <a:spcPct val="158333"/>
              </a:lnSpc>
              <a:spcBef>
                <a:spcPts val="0"/>
              </a:spcBef>
              <a:spcAft>
                <a:spcPts val="0"/>
              </a:spcAft>
              <a:buClr>
                <a:srgbClr val="49495A"/>
              </a:buClr>
              <a:buSzPts val="1800"/>
              <a:buFont typeface="Open Sans"/>
              <a:buNone/>
            </a:pPr>
            <a:r>
              <a:rPr lang="en-US" sz="2100" b="1">
                <a:solidFill>
                  <a:srgbClr val="49495A"/>
                </a:solidFill>
                <a:latin typeface="Open Sans"/>
                <a:ea typeface="Open Sans"/>
                <a:cs typeface="Open Sans"/>
                <a:sym typeface="Open Sans"/>
              </a:rPr>
              <a:t> September 25, 2025</a:t>
            </a:r>
            <a:endParaRPr sz="2100" b="1">
              <a:solidFill>
                <a:schemeClr val="dk1"/>
              </a:solidFill>
              <a:latin typeface="Calibri"/>
              <a:ea typeface="Calibri"/>
              <a:cs typeface="Calibri"/>
              <a:sym typeface="Calibri"/>
            </a:endParaRPr>
          </a:p>
        </p:txBody>
      </p:sp>
      <p:sp>
        <p:nvSpPr>
          <p:cNvPr id="64" name="Google Shape;64;p1"/>
          <p:cNvSpPr/>
          <p:nvPr/>
        </p:nvSpPr>
        <p:spPr>
          <a:xfrm>
            <a:off x="6280200" y="6700973"/>
            <a:ext cx="7374600" cy="363000"/>
          </a:xfrm>
          <a:prstGeom prst="rect">
            <a:avLst/>
          </a:prstGeom>
          <a:noFill/>
          <a:ln>
            <a:noFill/>
          </a:ln>
        </p:spPr>
        <p:txBody>
          <a:bodyPr spcFirstLastPara="1" wrap="square" lIns="0" tIns="0" rIns="0" bIns="0" anchor="t" anchorCtr="0">
            <a:noAutofit/>
          </a:bodyPr>
          <a:lstStyle/>
          <a:p>
            <a:pPr marL="0" marR="0" lvl="0" indent="0" algn="l" rtl="0">
              <a:lnSpc>
                <a:spcPct val="158333"/>
              </a:lnSpc>
              <a:spcBef>
                <a:spcPts val="0"/>
              </a:spcBef>
              <a:spcAft>
                <a:spcPts val="0"/>
              </a:spcAft>
              <a:buClr>
                <a:srgbClr val="49495A"/>
              </a:buClr>
              <a:buSzPts val="1800"/>
              <a:buFont typeface="Open Sans"/>
              <a:buNone/>
            </a:pPr>
            <a:r>
              <a:rPr lang="en-US" sz="2000" b="1">
                <a:solidFill>
                  <a:srgbClr val="49495A"/>
                </a:solidFill>
                <a:latin typeface="Open Sans"/>
                <a:ea typeface="Open Sans"/>
                <a:cs typeface="Open Sans"/>
                <a:sym typeface="Open Sans"/>
              </a:rPr>
              <a:t>9:30-10:45 AM Federal AB Penn Square Marriott, Lancaster, PA</a:t>
            </a:r>
            <a:endParaRPr sz="2000" b="1">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10"/>
          <p:cNvSpPr/>
          <p:nvPr/>
        </p:nvSpPr>
        <p:spPr>
          <a:xfrm>
            <a:off x="793789" y="908448"/>
            <a:ext cx="7556421" cy="1417558"/>
          </a:xfrm>
          <a:prstGeom prst="rect">
            <a:avLst/>
          </a:prstGeom>
          <a:noFill/>
          <a:ln>
            <a:noFill/>
          </a:ln>
        </p:spPr>
        <p:txBody>
          <a:bodyPr spcFirstLastPara="1" wrap="square" lIns="0" tIns="0" rIns="0" bIns="0" anchor="t" anchorCtr="0">
            <a:noAutofit/>
          </a:bodyPr>
          <a:lstStyle/>
          <a:p>
            <a:pPr marL="0" marR="0" lvl="0" indent="0" algn="l" rtl="0">
              <a:lnSpc>
                <a:spcPct val="124719"/>
              </a:lnSpc>
              <a:spcBef>
                <a:spcPts val="0"/>
              </a:spcBef>
              <a:spcAft>
                <a:spcPts val="0"/>
              </a:spcAft>
              <a:buClr>
                <a:srgbClr val="403CCF"/>
              </a:buClr>
              <a:buSzPts val="4450"/>
              <a:buFont typeface="Libre Baskerville"/>
              <a:buNone/>
            </a:pPr>
            <a:r>
              <a:rPr lang="en-US" sz="4450">
                <a:solidFill>
                  <a:srgbClr val="403CCF"/>
                </a:solidFill>
                <a:latin typeface="Libre Baskerville"/>
                <a:ea typeface="Libre Baskerville"/>
                <a:cs typeface="Libre Baskerville"/>
                <a:sym typeface="Libre Baskerville"/>
              </a:rPr>
              <a:t>Why Is Misalignment Hard to Spot?</a:t>
            </a:r>
            <a:endParaRPr sz="4450">
              <a:solidFill>
                <a:schemeClr val="dk1"/>
              </a:solidFill>
              <a:latin typeface="Calibri"/>
              <a:ea typeface="Calibri"/>
              <a:cs typeface="Calibri"/>
              <a:sym typeface="Calibri"/>
            </a:endParaRPr>
          </a:p>
        </p:txBody>
      </p:sp>
      <p:sp>
        <p:nvSpPr>
          <p:cNvPr id="188" name="Google Shape;188;p10"/>
          <p:cNvSpPr/>
          <p:nvPr/>
        </p:nvSpPr>
        <p:spPr>
          <a:xfrm>
            <a:off x="715412" y="2854643"/>
            <a:ext cx="510302" cy="510302"/>
          </a:xfrm>
          <a:prstGeom prst="roundRect">
            <a:avLst>
              <a:gd name="adj" fmla="val 6667"/>
            </a:avLst>
          </a:prstGeom>
          <a:solidFill>
            <a:srgbClr val="EAE8F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9" name="Google Shape;189;p10"/>
          <p:cNvSpPr/>
          <p:nvPr/>
        </p:nvSpPr>
        <p:spPr>
          <a:xfrm>
            <a:off x="800482" y="2897148"/>
            <a:ext cx="340162" cy="425291"/>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49495A"/>
              </a:buClr>
              <a:buSzPts val="2650"/>
              <a:buFont typeface="Libre Baskerville"/>
              <a:buNone/>
            </a:pPr>
            <a:r>
              <a:rPr lang="en-US" sz="2650">
                <a:solidFill>
                  <a:srgbClr val="49495A"/>
                </a:solidFill>
                <a:latin typeface="Libre Baskerville"/>
                <a:ea typeface="Libre Baskerville"/>
                <a:cs typeface="Libre Baskerville"/>
                <a:sym typeface="Libre Baskerville"/>
              </a:rPr>
              <a:t>1</a:t>
            </a:r>
            <a:endParaRPr sz="2650">
              <a:solidFill>
                <a:schemeClr val="dk1"/>
              </a:solidFill>
              <a:latin typeface="Calibri"/>
              <a:ea typeface="Calibri"/>
              <a:cs typeface="Calibri"/>
              <a:sym typeface="Calibri"/>
            </a:endParaRPr>
          </a:p>
        </p:txBody>
      </p:sp>
      <p:sp>
        <p:nvSpPr>
          <p:cNvPr id="190" name="Google Shape;190;p10"/>
          <p:cNvSpPr/>
          <p:nvPr/>
        </p:nvSpPr>
        <p:spPr>
          <a:xfrm>
            <a:off x="1452528" y="2932509"/>
            <a:ext cx="2835235" cy="354330"/>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Clr>
                <a:srgbClr val="49495A"/>
              </a:buClr>
              <a:buSzPts val="2200"/>
              <a:buFont typeface="Libre Baskerville"/>
              <a:buNone/>
            </a:pPr>
            <a:r>
              <a:rPr lang="en-US" sz="2200">
                <a:solidFill>
                  <a:srgbClr val="49495A"/>
                </a:solidFill>
                <a:latin typeface="Libre Baskerville"/>
                <a:ea typeface="Libre Baskerville"/>
                <a:cs typeface="Libre Baskerville"/>
                <a:sym typeface="Libre Baskerville"/>
              </a:rPr>
              <a:t>Cultural Norms</a:t>
            </a:r>
            <a:endParaRPr sz="2200">
              <a:solidFill>
                <a:schemeClr val="dk1"/>
              </a:solidFill>
              <a:latin typeface="Calibri"/>
              <a:ea typeface="Calibri"/>
              <a:cs typeface="Calibri"/>
              <a:sym typeface="Calibri"/>
            </a:endParaRPr>
          </a:p>
        </p:txBody>
      </p:sp>
      <p:sp>
        <p:nvSpPr>
          <p:cNvPr id="191" name="Google Shape;191;p10"/>
          <p:cNvSpPr/>
          <p:nvPr/>
        </p:nvSpPr>
        <p:spPr>
          <a:xfrm>
            <a:off x="1452528" y="3422928"/>
            <a:ext cx="6819305" cy="725805"/>
          </a:xfrm>
          <a:prstGeom prst="rect">
            <a:avLst/>
          </a:prstGeom>
          <a:noFill/>
          <a:ln>
            <a:noFill/>
          </a:ln>
        </p:spPr>
        <p:txBody>
          <a:bodyPr spcFirstLastPara="1" wrap="square" lIns="0" tIns="0" rIns="0" bIns="0" anchor="t" anchorCtr="0">
            <a:noAutofit/>
          </a:bodyPr>
          <a:lstStyle/>
          <a:p>
            <a:pPr marL="0" marR="0" lvl="0" indent="0" algn="l" rtl="0">
              <a:lnSpc>
                <a:spcPct val="162857"/>
              </a:lnSpc>
              <a:spcBef>
                <a:spcPts val="0"/>
              </a:spcBef>
              <a:spcAft>
                <a:spcPts val="0"/>
              </a:spcAft>
              <a:buClr>
                <a:srgbClr val="49495A"/>
              </a:buClr>
              <a:buSzPts val="1750"/>
              <a:buFont typeface="Open Sans"/>
              <a:buNone/>
            </a:pPr>
            <a:r>
              <a:rPr lang="en-US" sz="1950">
                <a:solidFill>
                  <a:srgbClr val="49495A"/>
                </a:solidFill>
                <a:latin typeface="Open Sans"/>
                <a:ea typeface="Open Sans"/>
                <a:cs typeface="Open Sans"/>
                <a:sym typeface="Open Sans"/>
              </a:rPr>
              <a:t>Organizations that minimize naming conflict, vulnerabilities, and weaknesses</a:t>
            </a:r>
            <a:endParaRPr sz="1950">
              <a:solidFill>
                <a:schemeClr val="dk1"/>
              </a:solidFill>
              <a:latin typeface="Calibri"/>
              <a:ea typeface="Calibri"/>
              <a:cs typeface="Calibri"/>
              <a:sym typeface="Calibri"/>
            </a:endParaRPr>
          </a:p>
        </p:txBody>
      </p:sp>
      <p:sp>
        <p:nvSpPr>
          <p:cNvPr id="192" name="Google Shape;192;p10"/>
          <p:cNvSpPr/>
          <p:nvPr/>
        </p:nvSpPr>
        <p:spPr>
          <a:xfrm>
            <a:off x="715412" y="4602361"/>
            <a:ext cx="510302" cy="510302"/>
          </a:xfrm>
          <a:prstGeom prst="roundRect">
            <a:avLst>
              <a:gd name="adj" fmla="val 6667"/>
            </a:avLst>
          </a:prstGeom>
          <a:solidFill>
            <a:srgbClr val="EAE8F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3" name="Google Shape;193;p10"/>
          <p:cNvSpPr/>
          <p:nvPr/>
        </p:nvSpPr>
        <p:spPr>
          <a:xfrm>
            <a:off x="800482" y="4644866"/>
            <a:ext cx="340162" cy="425291"/>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49495A"/>
              </a:buClr>
              <a:buSzPts val="2650"/>
              <a:buFont typeface="Libre Baskerville"/>
              <a:buNone/>
            </a:pPr>
            <a:r>
              <a:rPr lang="en-US" sz="2650">
                <a:solidFill>
                  <a:srgbClr val="49495A"/>
                </a:solidFill>
                <a:latin typeface="Libre Baskerville"/>
                <a:ea typeface="Libre Baskerville"/>
                <a:cs typeface="Libre Baskerville"/>
                <a:sym typeface="Libre Baskerville"/>
              </a:rPr>
              <a:t>2</a:t>
            </a:r>
            <a:endParaRPr sz="2650">
              <a:solidFill>
                <a:schemeClr val="dk1"/>
              </a:solidFill>
              <a:latin typeface="Calibri"/>
              <a:ea typeface="Calibri"/>
              <a:cs typeface="Calibri"/>
              <a:sym typeface="Calibri"/>
            </a:endParaRPr>
          </a:p>
        </p:txBody>
      </p:sp>
      <p:sp>
        <p:nvSpPr>
          <p:cNvPr id="194" name="Google Shape;194;p10"/>
          <p:cNvSpPr/>
          <p:nvPr/>
        </p:nvSpPr>
        <p:spPr>
          <a:xfrm>
            <a:off x="1452528" y="4680228"/>
            <a:ext cx="2835235" cy="354330"/>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Clr>
                <a:srgbClr val="49495A"/>
              </a:buClr>
              <a:buSzPts val="2200"/>
              <a:buFont typeface="Libre Baskerville"/>
              <a:buNone/>
            </a:pPr>
            <a:r>
              <a:rPr lang="en-US" sz="2200">
                <a:solidFill>
                  <a:srgbClr val="49495A"/>
                </a:solidFill>
                <a:latin typeface="Libre Baskerville"/>
                <a:ea typeface="Libre Baskerville"/>
                <a:cs typeface="Libre Baskerville"/>
                <a:sym typeface="Libre Baskerville"/>
              </a:rPr>
              <a:t>Meeting Structure</a:t>
            </a:r>
            <a:endParaRPr sz="2200">
              <a:solidFill>
                <a:schemeClr val="dk1"/>
              </a:solidFill>
              <a:latin typeface="Calibri"/>
              <a:ea typeface="Calibri"/>
              <a:cs typeface="Calibri"/>
              <a:sym typeface="Calibri"/>
            </a:endParaRPr>
          </a:p>
        </p:txBody>
      </p:sp>
      <p:sp>
        <p:nvSpPr>
          <p:cNvPr id="195" name="Google Shape;195;p10"/>
          <p:cNvSpPr/>
          <p:nvPr/>
        </p:nvSpPr>
        <p:spPr>
          <a:xfrm>
            <a:off x="1452525" y="5170650"/>
            <a:ext cx="6378300" cy="725700"/>
          </a:xfrm>
          <a:prstGeom prst="rect">
            <a:avLst/>
          </a:prstGeom>
          <a:noFill/>
          <a:ln>
            <a:noFill/>
          </a:ln>
        </p:spPr>
        <p:txBody>
          <a:bodyPr spcFirstLastPara="1" wrap="square" lIns="0" tIns="0" rIns="0" bIns="0" anchor="t" anchorCtr="0">
            <a:noAutofit/>
          </a:bodyPr>
          <a:lstStyle/>
          <a:p>
            <a:pPr marL="0" marR="0" lvl="0" indent="0" algn="l" rtl="0">
              <a:lnSpc>
                <a:spcPct val="162857"/>
              </a:lnSpc>
              <a:spcBef>
                <a:spcPts val="0"/>
              </a:spcBef>
              <a:spcAft>
                <a:spcPts val="0"/>
              </a:spcAft>
              <a:buClr>
                <a:srgbClr val="49495A"/>
              </a:buClr>
              <a:buSzPts val="1750"/>
              <a:buFont typeface="Open Sans"/>
              <a:buNone/>
            </a:pPr>
            <a:r>
              <a:rPr lang="en-US" sz="1850">
                <a:solidFill>
                  <a:srgbClr val="49495A"/>
                </a:solidFill>
                <a:latin typeface="Open Sans"/>
                <a:ea typeface="Open Sans"/>
                <a:cs typeface="Open Sans"/>
                <a:sym typeface="Open Sans"/>
              </a:rPr>
              <a:t>Board meetings that are too infrequent with agendas focused on reporting rather than "Big Picture" analysis and robust input</a:t>
            </a:r>
            <a:endParaRPr sz="1850">
              <a:solidFill>
                <a:schemeClr val="dk1"/>
              </a:solidFill>
              <a:latin typeface="Calibri"/>
              <a:ea typeface="Calibri"/>
              <a:cs typeface="Calibri"/>
              <a:sym typeface="Calibri"/>
            </a:endParaRPr>
          </a:p>
        </p:txBody>
      </p:sp>
      <p:sp>
        <p:nvSpPr>
          <p:cNvPr id="196" name="Google Shape;196;p10"/>
          <p:cNvSpPr/>
          <p:nvPr/>
        </p:nvSpPr>
        <p:spPr>
          <a:xfrm>
            <a:off x="878860" y="6718819"/>
            <a:ext cx="7556400" cy="363000"/>
          </a:xfrm>
          <a:prstGeom prst="rect">
            <a:avLst/>
          </a:prstGeom>
          <a:noFill/>
          <a:ln>
            <a:noFill/>
          </a:ln>
        </p:spPr>
        <p:txBody>
          <a:bodyPr spcFirstLastPara="1" wrap="square" lIns="0" tIns="0" rIns="0" bIns="0" anchor="t" anchorCtr="0">
            <a:noAutofit/>
          </a:bodyPr>
          <a:lstStyle/>
          <a:p>
            <a:pPr marL="0" marR="0" lvl="0" indent="0" algn="l" rtl="0">
              <a:lnSpc>
                <a:spcPct val="142500"/>
              </a:lnSpc>
              <a:spcBef>
                <a:spcPts val="0"/>
              </a:spcBef>
              <a:spcAft>
                <a:spcPts val="0"/>
              </a:spcAft>
              <a:buClr>
                <a:srgbClr val="49495A"/>
              </a:buClr>
              <a:buSzPts val="2000"/>
              <a:buFont typeface="Open Sans"/>
              <a:buNone/>
            </a:pPr>
            <a:r>
              <a:rPr lang="en-US" sz="2000" b="1" i="1">
                <a:solidFill>
                  <a:srgbClr val="49495A"/>
                </a:solidFill>
                <a:latin typeface="Open Sans"/>
                <a:ea typeface="Open Sans"/>
                <a:cs typeface="Open Sans"/>
                <a:sym typeface="Open Sans"/>
              </a:rPr>
              <a:t>What other problems have you encountered?</a:t>
            </a:r>
            <a:endParaRPr sz="2000" b="1" i="1">
              <a:solidFill>
                <a:schemeClr val="dk1"/>
              </a:solidFill>
              <a:latin typeface="Calibri"/>
              <a:ea typeface="Calibri"/>
              <a:cs typeface="Calibri"/>
              <a:sym typeface="Calibri"/>
            </a:endParaRPr>
          </a:p>
        </p:txBody>
      </p:sp>
      <p:pic>
        <p:nvPicPr>
          <p:cNvPr id="197" name="Google Shape;197;p10"/>
          <p:cNvPicPr preferRelativeResize="0"/>
          <p:nvPr/>
        </p:nvPicPr>
        <p:blipFill rotWithShape="1">
          <a:blip r:embed="rId3">
            <a:alphaModFix/>
          </a:blip>
          <a:srcRect/>
          <a:stretch/>
        </p:blipFill>
        <p:spPr>
          <a:xfrm>
            <a:off x="8350209" y="1"/>
            <a:ext cx="6819305" cy="82296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11"/>
          <p:cNvSpPr/>
          <p:nvPr/>
        </p:nvSpPr>
        <p:spPr>
          <a:xfrm>
            <a:off x="786170" y="990368"/>
            <a:ext cx="12115800" cy="708779"/>
          </a:xfrm>
          <a:prstGeom prst="rect">
            <a:avLst/>
          </a:prstGeom>
          <a:noFill/>
          <a:ln>
            <a:noFill/>
          </a:ln>
        </p:spPr>
        <p:txBody>
          <a:bodyPr spcFirstLastPara="1" wrap="square" lIns="0" tIns="0" rIns="0" bIns="0" anchor="t" anchorCtr="0">
            <a:noAutofit/>
          </a:bodyPr>
          <a:lstStyle/>
          <a:p>
            <a:pPr marL="0" marR="0" lvl="0" indent="0" algn="l" rtl="0">
              <a:lnSpc>
                <a:spcPct val="124719"/>
              </a:lnSpc>
              <a:spcBef>
                <a:spcPts val="0"/>
              </a:spcBef>
              <a:spcAft>
                <a:spcPts val="0"/>
              </a:spcAft>
              <a:buClr>
                <a:srgbClr val="403CCF"/>
              </a:buClr>
              <a:buSzPts val="4450"/>
              <a:buFont typeface="Libre Baskerville"/>
              <a:buNone/>
            </a:pPr>
            <a:r>
              <a:rPr lang="en-US" sz="4450">
                <a:solidFill>
                  <a:srgbClr val="403CCF"/>
                </a:solidFill>
                <a:latin typeface="Libre Baskerville"/>
                <a:ea typeface="Libre Baskerville"/>
                <a:cs typeface="Libre Baskerville"/>
                <a:sym typeface="Libre Baskerville"/>
              </a:rPr>
              <a:t>Common Pitfalls in Board-CEO Dynamic</a:t>
            </a:r>
            <a:endParaRPr sz="4450">
              <a:solidFill>
                <a:schemeClr val="dk1"/>
              </a:solidFill>
              <a:latin typeface="Calibri"/>
              <a:ea typeface="Calibri"/>
              <a:cs typeface="Calibri"/>
              <a:sym typeface="Calibri"/>
            </a:endParaRPr>
          </a:p>
        </p:txBody>
      </p:sp>
      <p:sp>
        <p:nvSpPr>
          <p:cNvPr id="204" name="Google Shape;204;p11"/>
          <p:cNvSpPr/>
          <p:nvPr/>
        </p:nvSpPr>
        <p:spPr>
          <a:xfrm>
            <a:off x="665270" y="3007757"/>
            <a:ext cx="2835235" cy="354330"/>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Clr>
                <a:srgbClr val="403CCF"/>
              </a:buClr>
              <a:buSzPts val="2200"/>
              <a:buFont typeface="Libre Baskerville"/>
              <a:buNone/>
            </a:pPr>
            <a:r>
              <a:rPr lang="en-US" sz="2200">
                <a:solidFill>
                  <a:srgbClr val="403CCF"/>
                </a:solidFill>
                <a:latin typeface="Libre Baskerville"/>
                <a:ea typeface="Libre Baskerville"/>
                <a:cs typeface="Libre Baskerville"/>
                <a:sym typeface="Libre Baskerville"/>
              </a:rPr>
              <a:t>Passivity</a:t>
            </a:r>
            <a:endParaRPr sz="2200">
              <a:solidFill>
                <a:schemeClr val="dk1"/>
              </a:solidFill>
              <a:latin typeface="Calibri"/>
              <a:ea typeface="Calibri"/>
              <a:cs typeface="Calibri"/>
              <a:sym typeface="Calibri"/>
            </a:endParaRPr>
          </a:p>
        </p:txBody>
      </p:sp>
      <p:sp>
        <p:nvSpPr>
          <p:cNvPr id="205" name="Google Shape;205;p11"/>
          <p:cNvSpPr/>
          <p:nvPr/>
        </p:nvSpPr>
        <p:spPr>
          <a:xfrm>
            <a:off x="702349" y="3362087"/>
            <a:ext cx="6244709" cy="362903"/>
          </a:xfrm>
          <a:prstGeom prst="rect">
            <a:avLst/>
          </a:prstGeom>
          <a:noFill/>
          <a:ln>
            <a:noFill/>
          </a:ln>
        </p:spPr>
        <p:txBody>
          <a:bodyPr spcFirstLastPara="1" wrap="square" lIns="0" tIns="0" rIns="0" bIns="0" anchor="t" anchorCtr="0">
            <a:noAutofit/>
          </a:bodyPr>
          <a:lstStyle/>
          <a:p>
            <a:pPr marL="0" marR="0" lvl="0" indent="0" algn="l" rtl="0">
              <a:lnSpc>
                <a:spcPct val="162857"/>
              </a:lnSpc>
              <a:spcBef>
                <a:spcPts val="0"/>
              </a:spcBef>
              <a:spcAft>
                <a:spcPts val="0"/>
              </a:spcAft>
              <a:buClr>
                <a:srgbClr val="49495A"/>
              </a:buClr>
              <a:buSzPts val="1750"/>
              <a:buFont typeface="Open Sans"/>
              <a:buNone/>
            </a:pPr>
            <a:r>
              <a:rPr lang="en-US" sz="1750">
                <a:solidFill>
                  <a:srgbClr val="49495A"/>
                </a:solidFill>
                <a:latin typeface="Open Sans"/>
                <a:ea typeface="Open Sans"/>
                <a:cs typeface="Open Sans"/>
                <a:sym typeface="Open Sans"/>
              </a:rPr>
              <a:t>Do you "sit" or "serve" on a board?</a:t>
            </a:r>
            <a:endParaRPr sz="1750">
              <a:solidFill>
                <a:schemeClr val="dk1"/>
              </a:solidFill>
              <a:latin typeface="Calibri"/>
              <a:ea typeface="Calibri"/>
              <a:cs typeface="Calibri"/>
              <a:sym typeface="Calibri"/>
            </a:endParaRPr>
          </a:p>
        </p:txBody>
      </p:sp>
      <p:sp>
        <p:nvSpPr>
          <p:cNvPr id="206" name="Google Shape;206;p11"/>
          <p:cNvSpPr/>
          <p:nvPr/>
        </p:nvSpPr>
        <p:spPr>
          <a:xfrm>
            <a:off x="665271" y="4178617"/>
            <a:ext cx="2835300" cy="354300"/>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Clr>
                <a:srgbClr val="403CCF"/>
              </a:buClr>
              <a:buSzPts val="2200"/>
              <a:buFont typeface="Libre Baskerville"/>
              <a:buNone/>
            </a:pPr>
            <a:r>
              <a:rPr lang="en-US" sz="2200">
                <a:solidFill>
                  <a:srgbClr val="403CCF"/>
                </a:solidFill>
                <a:latin typeface="Libre Baskerville"/>
                <a:ea typeface="Libre Baskerville"/>
                <a:cs typeface="Libre Baskerville"/>
                <a:sym typeface="Libre Baskerville"/>
              </a:rPr>
              <a:t>Blurred Roles</a:t>
            </a:r>
            <a:endParaRPr sz="2200">
              <a:solidFill>
                <a:schemeClr val="dk1"/>
              </a:solidFill>
              <a:latin typeface="Calibri"/>
              <a:ea typeface="Calibri"/>
              <a:cs typeface="Calibri"/>
              <a:sym typeface="Calibri"/>
            </a:endParaRPr>
          </a:p>
        </p:txBody>
      </p:sp>
      <p:sp>
        <p:nvSpPr>
          <p:cNvPr id="207" name="Google Shape;207;p11"/>
          <p:cNvSpPr/>
          <p:nvPr/>
        </p:nvSpPr>
        <p:spPr>
          <a:xfrm>
            <a:off x="652065" y="4541988"/>
            <a:ext cx="6244800" cy="363000"/>
          </a:xfrm>
          <a:prstGeom prst="rect">
            <a:avLst/>
          </a:prstGeom>
          <a:noFill/>
          <a:ln>
            <a:noFill/>
          </a:ln>
        </p:spPr>
        <p:txBody>
          <a:bodyPr spcFirstLastPara="1" wrap="square" lIns="0" tIns="0" rIns="0" bIns="0" anchor="t" anchorCtr="0">
            <a:noAutofit/>
          </a:bodyPr>
          <a:lstStyle/>
          <a:p>
            <a:pPr marL="0" marR="0" lvl="0" indent="0" algn="l" rtl="0">
              <a:lnSpc>
                <a:spcPct val="162857"/>
              </a:lnSpc>
              <a:spcBef>
                <a:spcPts val="0"/>
              </a:spcBef>
              <a:spcAft>
                <a:spcPts val="0"/>
              </a:spcAft>
              <a:buClr>
                <a:srgbClr val="49495A"/>
              </a:buClr>
              <a:buSzPts val="1750"/>
              <a:buFont typeface="Open Sans"/>
              <a:buNone/>
            </a:pPr>
            <a:r>
              <a:rPr lang="en-US" sz="1750">
                <a:solidFill>
                  <a:srgbClr val="49495A"/>
                </a:solidFill>
                <a:latin typeface="Open Sans"/>
                <a:ea typeface="Open Sans"/>
                <a:cs typeface="Open Sans"/>
                <a:sym typeface="Open Sans"/>
              </a:rPr>
              <a:t>Where does governance end and </a:t>
            </a:r>
            <a:endParaRPr/>
          </a:p>
          <a:p>
            <a:pPr marL="0" marR="0" lvl="0" indent="0" algn="l" rtl="0">
              <a:lnSpc>
                <a:spcPct val="162857"/>
              </a:lnSpc>
              <a:spcBef>
                <a:spcPts val="0"/>
              </a:spcBef>
              <a:spcAft>
                <a:spcPts val="0"/>
              </a:spcAft>
              <a:buClr>
                <a:srgbClr val="49495A"/>
              </a:buClr>
              <a:buSzPts val="1750"/>
              <a:buFont typeface="Open Sans"/>
              <a:buNone/>
            </a:pPr>
            <a:r>
              <a:rPr lang="en-US" sz="1750">
                <a:solidFill>
                  <a:srgbClr val="49495A"/>
                </a:solidFill>
                <a:latin typeface="Open Sans"/>
                <a:ea typeface="Open Sans"/>
                <a:cs typeface="Open Sans"/>
                <a:sym typeface="Open Sans"/>
              </a:rPr>
              <a:t>management begin?</a:t>
            </a:r>
            <a:endParaRPr sz="1750">
              <a:solidFill>
                <a:schemeClr val="dk1"/>
              </a:solidFill>
              <a:latin typeface="Calibri"/>
              <a:ea typeface="Calibri"/>
              <a:cs typeface="Calibri"/>
              <a:sym typeface="Calibri"/>
            </a:endParaRPr>
          </a:p>
        </p:txBody>
      </p:sp>
      <p:sp>
        <p:nvSpPr>
          <p:cNvPr id="208" name="Google Shape;208;p11"/>
          <p:cNvSpPr/>
          <p:nvPr/>
        </p:nvSpPr>
        <p:spPr>
          <a:xfrm>
            <a:off x="702338" y="5721897"/>
            <a:ext cx="3121200" cy="354300"/>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Clr>
                <a:srgbClr val="403CCF"/>
              </a:buClr>
              <a:buSzPts val="2200"/>
              <a:buFont typeface="Libre Baskerville"/>
              <a:buNone/>
            </a:pPr>
            <a:r>
              <a:rPr lang="en-US" sz="2200">
                <a:solidFill>
                  <a:srgbClr val="403CCF"/>
                </a:solidFill>
                <a:latin typeface="Libre Baskerville"/>
                <a:ea typeface="Libre Baskerville"/>
                <a:cs typeface="Libre Baskerville"/>
                <a:sym typeface="Libre Baskerville"/>
              </a:rPr>
              <a:t>Under-Communicate</a:t>
            </a:r>
            <a:endParaRPr sz="2200">
              <a:solidFill>
                <a:schemeClr val="dk1"/>
              </a:solidFill>
              <a:latin typeface="Calibri"/>
              <a:ea typeface="Calibri"/>
              <a:cs typeface="Calibri"/>
              <a:sym typeface="Calibri"/>
            </a:endParaRPr>
          </a:p>
        </p:txBody>
      </p:sp>
      <p:sp>
        <p:nvSpPr>
          <p:cNvPr id="209" name="Google Shape;209;p11"/>
          <p:cNvSpPr/>
          <p:nvPr/>
        </p:nvSpPr>
        <p:spPr>
          <a:xfrm>
            <a:off x="665263" y="6198972"/>
            <a:ext cx="6244800" cy="363000"/>
          </a:xfrm>
          <a:prstGeom prst="rect">
            <a:avLst/>
          </a:prstGeom>
          <a:noFill/>
          <a:ln>
            <a:noFill/>
          </a:ln>
        </p:spPr>
        <p:txBody>
          <a:bodyPr spcFirstLastPara="1" wrap="square" lIns="0" tIns="0" rIns="0" bIns="0" anchor="t" anchorCtr="0">
            <a:noAutofit/>
          </a:bodyPr>
          <a:lstStyle/>
          <a:p>
            <a:pPr marL="0" marR="0" lvl="0" indent="0" algn="l" rtl="0">
              <a:lnSpc>
                <a:spcPct val="162857"/>
              </a:lnSpc>
              <a:spcBef>
                <a:spcPts val="0"/>
              </a:spcBef>
              <a:spcAft>
                <a:spcPts val="0"/>
              </a:spcAft>
              <a:buClr>
                <a:srgbClr val="49495A"/>
              </a:buClr>
              <a:buSzPts val="1750"/>
              <a:buFont typeface="Open Sans"/>
              <a:buNone/>
            </a:pPr>
            <a:r>
              <a:rPr lang="en-US" sz="1750">
                <a:solidFill>
                  <a:srgbClr val="49495A"/>
                </a:solidFill>
                <a:latin typeface="Open Sans"/>
                <a:ea typeface="Open Sans"/>
                <a:cs typeface="Open Sans"/>
                <a:sym typeface="Open Sans"/>
              </a:rPr>
              <a:t>Insufficient dialogue between meetings.</a:t>
            </a:r>
            <a:endParaRPr sz="1750">
              <a:solidFill>
                <a:schemeClr val="dk1"/>
              </a:solidFill>
              <a:latin typeface="Calibri"/>
              <a:ea typeface="Calibri"/>
              <a:cs typeface="Calibri"/>
              <a:sym typeface="Calibri"/>
            </a:endParaRPr>
          </a:p>
        </p:txBody>
      </p:sp>
      <p:sp>
        <p:nvSpPr>
          <p:cNvPr id="210" name="Google Shape;210;p11"/>
          <p:cNvSpPr/>
          <p:nvPr/>
        </p:nvSpPr>
        <p:spPr>
          <a:xfrm>
            <a:off x="6358546" y="3007757"/>
            <a:ext cx="2835235" cy="354330"/>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Clr>
                <a:srgbClr val="403CCF"/>
              </a:buClr>
              <a:buSzPts val="2200"/>
              <a:buFont typeface="Libre Baskerville"/>
              <a:buNone/>
            </a:pPr>
            <a:r>
              <a:rPr lang="en-US" sz="2200">
                <a:solidFill>
                  <a:srgbClr val="403CCF"/>
                </a:solidFill>
                <a:latin typeface="Libre Baskerville"/>
                <a:ea typeface="Libre Baskerville"/>
                <a:cs typeface="Libre Baskerville"/>
                <a:sym typeface="Libre Baskerville"/>
              </a:rPr>
              <a:t>Rubber-Stamp</a:t>
            </a:r>
            <a:endParaRPr sz="2200">
              <a:solidFill>
                <a:schemeClr val="dk1"/>
              </a:solidFill>
              <a:latin typeface="Calibri"/>
              <a:ea typeface="Calibri"/>
              <a:cs typeface="Calibri"/>
              <a:sym typeface="Calibri"/>
            </a:endParaRPr>
          </a:p>
        </p:txBody>
      </p:sp>
      <p:sp>
        <p:nvSpPr>
          <p:cNvPr id="211" name="Google Shape;211;p11"/>
          <p:cNvSpPr/>
          <p:nvPr/>
        </p:nvSpPr>
        <p:spPr>
          <a:xfrm>
            <a:off x="6378790" y="3360517"/>
            <a:ext cx="6244800" cy="363000"/>
          </a:xfrm>
          <a:prstGeom prst="rect">
            <a:avLst/>
          </a:prstGeom>
          <a:noFill/>
          <a:ln>
            <a:noFill/>
          </a:ln>
        </p:spPr>
        <p:txBody>
          <a:bodyPr spcFirstLastPara="1" wrap="square" lIns="0" tIns="0" rIns="0" bIns="0" anchor="t" anchorCtr="0">
            <a:noAutofit/>
          </a:bodyPr>
          <a:lstStyle/>
          <a:p>
            <a:pPr marL="0" marR="0" lvl="0" indent="0" algn="l" rtl="0">
              <a:lnSpc>
                <a:spcPct val="162857"/>
              </a:lnSpc>
              <a:spcBef>
                <a:spcPts val="0"/>
              </a:spcBef>
              <a:spcAft>
                <a:spcPts val="0"/>
              </a:spcAft>
              <a:buClr>
                <a:srgbClr val="49495A"/>
              </a:buClr>
              <a:buSzPts val="1750"/>
              <a:buFont typeface="Open Sans"/>
              <a:buNone/>
            </a:pPr>
            <a:r>
              <a:rPr lang="en-US" sz="1750">
                <a:solidFill>
                  <a:srgbClr val="49495A"/>
                </a:solidFill>
                <a:latin typeface="Open Sans"/>
                <a:ea typeface="Open Sans"/>
                <a:cs typeface="Open Sans"/>
                <a:sym typeface="Open Sans"/>
              </a:rPr>
              <a:t>Actions approved without discussion</a:t>
            </a:r>
            <a:endParaRPr sz="1750">
              <a:solidFill>
                <a:schemeClr val="dk1"/>
              </a:solidFill>
              <a:latin typeface="Calibri"/>
              <a:ea typeface="Calibri"/>
              <a:cs typeface="Calibri"/>
              <a:sym typeface="Calibri"/>
            </a:endParaRPr>
          </a:p>
        </p:txBody>
      </p:sp>
      <p:sp>
        <p:nvSpPr>
          <p:cNvPr id="212" name="Google Shape;212;p11"/>
          <p:cNvSpPr/>
          <p:nvPr/>
        </p:nvSpPr>
        <p:spPr>
          <a:xfrm>
            <a:off x="6384674" y="4178617"/>
            <a:ext cx="2835235" cy="354330"/>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Clr>
                <a:srgbClr val="403CCF"/>
              </a:buClr>
              <a:buSzPts val="2200"/>
              <a:buFont typeface="Libre Baskerville"/>
              <a:buNone/>
            </a:pPr>
            <a:r>
              <a:rPr lang="en-US" sz="2200">
                <a:solidFill>
                  <a:srgbClr val="403CCF"/>
                </a:solidFill>
                <a:latin typeface="Libre Baskerville"/>
                <a:ea typeface="Libre Baskerville"/>
                <a:cs typeface="Libre Baskerville"/>
                <a:sym typeface="Libre Baskerville"/>
              </a:rPr>
              <a:t>Reactive Approach</a:t>
            </a:r>
            <a:endParaRPr sz="2200">
              <a:solidFill>
                <a:schemeClr val="dk1"/>
              </a:solidFill>
              <a:latin typeface="Calibri"/>
              <a:ea typeface="Calibri"/>
              <a:cs typeface="Calibri"/>
              <a:sym typeface="Calibri"/>
            </a:endParaRPr>
          </a:p>
        </p:txBody>
      </p:sp>
      <p:sp>
        <p:nvSpPr>
          <p:cNvPr id="213" name="Google Shape;213;p11"/>
          <p:cNvSpPr/>
          <p:nvPr/>
        </p:nvSpPr>
        <p:spPr>
          <a:xfrm>
            <a:off x="6386641" y="4541988"/>
            <a:ext cx="6244800" cy="363000"/>
          </a:xfrm>
          <a:prstGeom prst="rect">
            <a:avLst/>
          </a:prstGeom>
          <a:noFill/>
          <a:ln>
            <a:noFill/>
          </a:ln>
        </p:spPr>
        <p:txBody>
          <a:bodyPr spcFirstLastPara="1" wrap="square" lIns="0" tIns="0" rIns="0" bIns="0" anchor="t" anchorCtr="0">
            <a:noAutofit/>
          </a:bodyPr>
          <a:lstStyle/>
          <a:p>
            <a:pPr>
              <a:lnSpc>
                <a:spcPct val="162857"/>
              </a:lnSpc>
              <a:buClr>
                <a:srgbClr val="49495A"/>
              </a:buClr>
              <a:buSzPts val="1750"/>
            </a:pPr>
            <a:r>
              <a:rPr lang="en-US" sz="1750" dirty="0">
                <a:solidFill>
                  <a:srgbClr val="49495A"/>
                </a:solidFill>
                <a:latin typeface="Open Sans"/>
                <a:ea typeface="Open Sans"/>
                <a:cs typeface="Open Sans"/>
                <a:sym typeface="Open Sans"/>
              </a:rPr>
              <a:t>Whack-a-mole response to </a:t>
            </a:r>
            <a:br>
              <a:rPr lang="en-US" sz="1750" dirty="0">
                <a:solidFill>
                  <a:srgbClr val="49495A"/>
                </a:solidFill>
                <a:latin typeface="Open Sans"/>
                <a:ea typeface="Open Sans"/>
                <a:cs typeface="Open Sans"/>
                <a:sym typeface="Open Sans"/>
              </a:rPr>
            </a:br>
            <a:r>
              <a:rPr lang="en-US" sz="1750" dirty="0">
                <a:solidFill>
                  <a:srgbClr val="49495A"/>
                </a:solidFill>
                <a:latin typeface="Open Sans"/>
                <a:ea typeface="Open Sans"/>
                <a:cs typeface="Open Sans"/>
                <a:sym typeface="Open Sans"/>
              </a:rPr>
              <a:t>facing challenges</a:t>
            </a:r>
            <a:endParaRPr lang="en-US" sz="1750" dirty="0">
              <a:solidFill>
                <a:schemeClr val="dk1"/>
              </a:solidFill>
              <a:latin typeface="Calibri"/>
              <a:ea typeface="Calibri"/>
              <a:cs typeface="Calibri"/>
            </a:endParaRPr>
          </a:p>
        </p:txBody>
      </p:sp>
      <p:sp>
        <p:nvSpPr>
          <p:cNvPr id="214" name="Google Shape;214;p11"/>
          <p:cNvSpPr/>
          <p:nvPr/>
        </p:nvSpPr>
        <p:spPr>
          <a:xfrm>
            <a:off x="6358546" y="5693572"/>
            <a:ext cx="3904893" cy="354330"/>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Clr>
                <a:srgbClr val="403CCF"/>
              </a:buClr>
              <a:buSzPts val="2200"/>
              <a:buFont typeface="Libre Baskerville"/>
              <a:buNone/>
            </a:pPr>
            <a:r>
              <a:rPr lang="en-US" sz="2200">
                <a:solidFill>
                  <a:srgbClr val="403CCF"/>
                </a:solidFill>
                <a:latin typeface="Libre Baskerville"/>
                <a:ea typeface="Libre Baskerville"/>
                <a:cs typeface="Libre Baskerville"/>
                <a:sym typeface="Libre Baskerville"/>
              </a:rPr>
              <a:t>Underutilizing Orientation</a:t>
            </a:r>
            <a:endParaRPr sz="2200">
              <a:solidFill>
                <a:schemeClr val="dk1"/>
              </a:solidFill>
              <a:latin typeface="Calibri"/>
              <a:ea typeface="Calibri"/>
              <a:cs typeface="Calibri"/>
              <a:sym typeface="Calibri"/>
            </a:endParaRPr>
          </a:p>
        </p:txBody>
      </p:sp>
      <p:sp>
        <p:nvSpPr>
          <p:cNvPr id="215" name="Google Shape;215;p11"/>
          <p:cNvSpPr/>
          <p:nvPr/>
        </p:nvSpPr>
        <p:spPr>
          <a:xfrm>
            <a:off x="6390115" y="6056191"/>
            <a:ext cx="6244800" cy="363000"/>
          </a:xfrm>
          <a:prstGeom prst="rect">
            <a:avLst/>
          </a:prstGeom>
          <a:noFill/>
          <a:ln>
            <a:noFill/>
          </a:ln>
        </p:spPr>
        <p:txBody>
          <a:bodyPr spcFirstLastPara="1" wrap="square" lIns="0" tIns="0" rIns="0" bIns="0" anchor="t" anchorCtr="0">
            <a:noAutofit/>
          </a:bodyPr>
          <a:lstStyle/>
          <a:p>
            <a:pPr marL="0" marR="0" lvl="0" indent="0" algn="l" rtl="0">
              <a:lnSpc>
                <a:spcPct val="162857"/>
              </a:lnSpc>
              <a:spcBef>
                <a:spcPts val="0"/>
              </a:spcBef>
              <a:spcAft>
                <a:spcPts val="0"/>
              </a:spcAft>
              <a:buClr>
                <a:srgbClr val="49495A"/>
              </a:buClr>
              <a:buSzPts val="1750"/>
              <a:buFont typeface="Open Sans"/>
              <a:buNone/>
            </a:pPr>
            <a:r>
              <a:rPr lang="en-US" sz="1750">
                <a:solidFill>
                  <a:srgbClr val="49495A"/>
                </a:solidFill>
                <a:latin typeface="Open Sans"/>
                <a:ea typeface="Open Sans"/>
                <a:cs typeface="Open Sans"/>
                <a:sym typeface="Open Sans"/>
              </a:rPr>
              <a:t>Inadequate board member preparation</a:t>
            </a:r>
            <a:endParaRPr/>
          </a:p>
          <a:p>
            <a:pPr marL="0" marR="0" lvl="0" indent="0" algn="l" rtl="0">
              <a:lnSpc>
                <a:spcPct val="162857"/>
              </a:lnSpc>
              <a:spcBef>
                <a:spcPts val="0"/>
              </a:spcBef>
              <a:spcAft>
                <a:spcPts val="0"/>
              </a:spcAft>
              <a:buClr>
                <a:srgbClr val="49495A"/>
              </a:buClr>
              <a:buSzPts val="1750"/>
              <a:buFont typeface="Open Sans"/>
              <a:buNone/>
            </a:pPr>
            <a:r>
              <a:rPr lang="en-US" sz="1750">
                <a:solidFill>
                  <a:srgbClr val="49495A"/>
                </a:solidFill>
                <a:latin typeface="Open Sans"/>
                <a:ea typeface="Open Sans"/>
                <a:cs typeface="Open Sans"/>
                <a:sym typeface="Open Sans"/>
              </a:rPr>
              <a:t>and training</a:t>
            </a:r>
            <a:endParaRPr sz="1750">
              <a:solidFill>
                <a:schemeClr val="dk1"/>
              </a:solidFill>
              <a:latin typeface="Calibri"/>
              <a:ea typeface="Calibri"/>
              <a:cs typeface="Calibri"/>
              <a:sym typeface="Calibri"/>
            </a:endParaRPr>
          </a:p>
        </p:txBody>
      </p:sp>
      <p:pic>
        <p:nvPicPr>
          <p:cNvPr id="216" name="Google Shape;216;p11"/>
          <p:cNvPicPr preferRelativeResize="0"/>
          <p:nvPr/>
        </p:nvPicPr>
        <p:blipFill rotWithShape="1">
          <a:blip r:embed="rId3">
            <a:alphaModFix/>
          </a:blip>
          <a:srcRect/>
          <a:stretch/>
        </p:blipFill>
        <p:spPr>
          <a:xfrm>
            <a:off x="10554789" y="1881721"/>
            <a:ext cx="4189375" cy="628406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12"/>
          <p:cNvSpPr/>
          <p:nvPr/>
        </p:nvSpPr>
        <p:spPr>
          <a:xfrm>
            <a:off x="793790" y="680918"/>
            <a:ext cx="12418457" cy="708779"/>
          </a:xfrm>
          <a:prstGeom prst="rect">
            <a:avLst/>
          </a:prstGeom>
          <a:noFill/>
          <a:ln>
            <a:noFill/>
          </a:ln>
        </p:spPr>
        <p:txBody>
          <a:bodyPr spcFirstLastPara="1" wrap="square" lIns="0" tIns="0" rIns="0" bIns="0" anchor="t" anchorCtr="0">
            <a:noAutofit/>
          </a:bodyPr>
          <a:lstStyle/>
          <a:p>
            <a:pPr>
              <a:lnSpc>
                <a:spcPct val="124719"/>
              </a:lnSpc>
              <a:buClr>
                <a:srgbClr val="403CCF"/>
              </a:buClr>
              <a:buSzPts val="4450"/>
            </a:pPr>
            <a:r>
              <a:rPr lang="en-US" sz="4400" dirty="0">
                <a:solidFill>
                  <a:srgbClr val="403CCF"/>
                </a:solidFill>
                <a:latin typeface="Libre Baskerville"/>
                <a:ea typeface="Libre Baskerville"/>
                <a:cs typeface="Libre Baskerville"/>
                <a:sym typeface="Libre Baskerville"/>
              </a:rPr>
              <a:t>Healthy Signs of CEO-Board Relationships</a:t>
            </a:r>
            <a:endParaRPr lang="en-US" sz="4400" dirty="0">
              <a:solidFill>
                <a:schemeClr val="dk1"/>
              </a:solidFill>
              <a:latin typeface="Calibri"/>
              <a:ea typeface="Calibri"/>
              <a:cs typeface="Calibri"/>
            </a:endParaRPr>
          </a:p>
        </p:txBody>
      </p:sp>
      <p:sp>
        <p:nvSpPr>
          <p:cNvPr id="223" name="Google Shape;223;p12"/>
          <p:cNvSpPr/>
          <p:nvPr/>
        </p:nvSpPr>
        <p:spPr>
          <a:xfrm>
            <a:off x="793790" y="2183487"/>
            <a:ext cx="4196358" cy="2757726"/>
          </a:xfrm>
          <a:prstGeom prst="roundRect">
            <a:avLst>
              <a:gd name="adj" fmla="val 5305"/>
            </a:avLst>
          </a:prstGeom>
          <a:solidFill>
            <a:srgbClr val="FBFA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24" name="Google Shape;224;p12" descr="preencoded.png"/>
          <p:cNvPicPr preferRelativeResize="0"/>
          <p:nvPr/>
        </p:nvPicPr>
        <p:blipFill rotWithShape="1">
          <a:blip r:embed="rId3">
            <a:alphaModFix/>
          </a:blip>
          <a:srcRect/>
          <a:stretch/>
        </p:blipFill>
        <p:spPr>
          <a:xfrm>
            <a:off x="793790" y="2170936"/>
            <a:ext cx="4196358" cy="366955"/>
          </a:xfrm>
          <a:prstGeom prst="rect">
            <a:avLst/>
          </a:prstGeom>
          <a:noFill/>
          <a:ln>
            <a:noFill/>
          </a:ln>
        </p:spPr>
      </p:pic>
      <p:pic>
        <p:nvPicPr>
          <p:cNvPr id="225" name="Google Shape;225;p12" descr="preencoded.png"/>
          <p:cNvPicPr preferRelativeResize="0"/>
          <p:nvPr/>
        </p:nvPicPr>
        <p:blipFill rotWithShape="1">
          <a:blip r:embed="rId4">
            <a:alphaModFix/>
          </a:blip>
          <a:srcRect/>
          <a:stretch/>
        </p:blipFill>
        <p:spPr>
          <a:xfrm>
            <a:off x="2551688" y="1843326"/>
            <a:ext cx="680442" cy="680442"/>
          </a:xfrm>
          <a:prstGeom prst="rect">
            <a:avLst/>
          </a:prstGeom>
          <a:noFill/>
          <a:ln>
            <a:noFill/>
          </a:ln>
        </p:spPr>
      </p:pic>
      <p:sp>
        <p:nvSpPr>
          <p:cNvPr id="226" name="Google Shape;226;p12"/>
          <p:cNvSpPr/>
          <p:nvPr/>
        </p:nvSpPr>
        <p:spPr>
          <a:xfrm>
            <a:off x="2755761" y="2013466"/>
            <a:ext cx="272177" cy="340162"/>
          </a:xfrm>
          <a:prstGeom prst="rect">
            <a:avLst/>
          </a:prstGeom>
          <a:noFill/>
          <a:ln>
            <a:noFill/>
          </a:ln>
        </p:spPr>
        <p:txBody>
          <a:bodyPr spcFirstLastPara="1" wrap="square" lIns="0" tIns="0" rIns="0" bIns="0" anchor="t" anchorCtr="0">
            <a:noAutofit/>
          </a:bodyPr>
          <a:lstStyle/>
          <a:p>
            <a:pPr marL="0" marR="0" lvl="0" indent="0" algn="l" rtl="0">
              <a:lnSpc>
                <a:spcPct val="161904"/>
              </a:lnSpc>
              <a:spcBef>
                <a:spcPts val="0"/>
              </a:spcBef>
              <a:spcAft>
                <a:spcPts val="0"/>
              </a:spcAft>
              <a:buClr>
                <a:srgbClr val="FFFFFF"/>
              </a:buClr>
              <a:buSzPts val="2100"/>
              <a:buFont typeface="Libre Baskerville"/>
              <a:buNone/>
            </a:pPr>
            <a:r>
              <a:rPr lang="en-US" sz="2100">
                <a:solidFill>
                  <a:srgbClr val="FFFFFF"/>
                </a:solidFill>
                <a:latin typeface="Libre Baskerville"/>
                <a:ea typeface="Libre Baskerville"/>
                <a:cs typeface="Libre Baskerville"/>
                <a:sym typeface="Libre Baskerville"/>
              </a:rPr>
              <a:t>1</a:t>
            </a:r>
            <a:endParaRPr sz="2100">
              <a:solidFill>
                <a:schemeClr val="dk1"/>
              </a:solidFill>
              <a:latin typeface="Calibri"/>
              <a:ea typeface="Calibri"/>
              <a:cs typeface="Calibri"/>
              <a:sym typeface="Calibri"/>
            </a:endParaRPr>
          </a:p>
        </p:txBody>
      </p:sp>
      <p:sp>
        <p:nvSpPr>
          <p:cNvPr id="227" name="Google Shape;227;p12"/>
          <p:cNvSpPr/>
          <p:nvPr/>
        </p:nvSpPr>
        <p:spPr>
          <a:xfrm>
            <a:off x="1051073" y="2750474"/>
            <a:ext cx="3681900" cy="340200"/>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Clr>
                <a:srgbClr val="49495A"/>
              </a:buClr>
              <a:buSzPts val="2200"/>
              <a:buFont typeface="Libre Baskerville"/>
              <a:buNone/>
            </a:pPr>
            <a:r>
              <a:rPr lang="en-US" sz="2200">
                <a:solidFill>
                  <a:srgbClr val="49495A"/>
                </a:solidFill>
                <a:latin typeface="Libre Baskerville"/>
                <a:ea typeface="Libre Baskerville"/>
                <a:cs typeface="Libre Baskerville"/>
                <a:sym typeface="Libre Baskerville"/>
              </a:rPr>
              <a:t>Over-Communication</a:t>
            </a:r>
            <a:endParaRPr sz="2200">
              <a:solidFill>
                <a:schemeClr val="dk1"/>
              </a:solidFill>
              <a:latin typeface="Calibri"/>
              <a:ea typeface="Calibri"/>
              <a:cs typeface="Calibri"/>
              <a:sym typeface="Calibri"/>
            </a:endParaRPr>
          </a:p>
        </p:txBody>
      </p:sp>
      <p:sp>
        <p:nvSpPr>
          <p:cNvPr id="228" name="Google Shape;228;p12"/>
          <p:cNvSpPr/>
          <p:nvPr/>
        </p:nvSpPr>
        <p:spPr>
          <a:xfrm>
            <a:off x="1051084" y="3240881"/>
            <a:ext cx="3681770" cy="1088708"/>
          </a:xfrm>
          <a:prstGeom prst="rect">
            <a:avLst/>
          </a:prstGeom>
          <a:noFill/>
          <a:ln>
            <a:noFill/>
          </a:ln>
        </p:spPr>
        <p:txBody>
          <a:bodyPr spcFirstLastPara="1" wrap="square" lIns="0" tIns="0" rIns="0" bIns="0" anchor="t" anchorCtr="0">
            <a:noAutofit/>
          </a:bodyPr>
          <a:lstStyle/>
          <a:p>
            <a:pPr>
              <a:lnSpc>
                <a:spcPct val="162857"/>
              </a:lnSpc>
              <a:buClr>
                <a:srgbClr val="49495A"/>
              </a:buClr>
              <a:buSzPts val="1750"/>
            </a:pPr>
            <a:r>
              <a:rPr lang="en-US" sz="1750" dirty="0">
                <a:solidFill>
                  <a:srgbClr val="49495A"/>
                </a:solidFill>
                <a:latin typeface="Open Sans"/>
                <a:ea typeface="Open Sans"/>
                <a:cs typeface="Open Sans"/>
                <a:sym typeface="Open Sans"/>
              </a:rPr>
              <a:t>Between board meetings - the </a:t>
            </a:r>
            <a:br>
              <a:rPr lang="en-US" sz="1750" dirty="0">
                <a:solidFill>
                  <a:srgbClr val="49495A"/>
                </a:solidFill>
                <a:latin typeface="Open Sans"/>
                <a:ea typeface="Open Sans"/>
                <a:cs typeface="Open Sans"/>
                <a:sym typeface="Open Sans"/>
              </a:rPr>
            </a:br>
            <a:r>
              <a:rPr lang="en-US" sz="1750" dirty="0">
                <a:solidFill>
                  <a:srgbClr val="49495A"/>
                </a:solidFill>
                <a:latin typeface="Open Sans"/>
                <a:ea typeface="Open Sans"/>
                <a:cs typeface="Open Sans"/>
                <a:sym typeface="Open Sans"/>
              </a:rPr>
              <a:t>cost of over-communicating vs. under-communicating</a:t>
            </a:r>
            <a:endParaRPr sz="1750" dirty="0">
              <a:solidFill>
                <a:schemeClr val="dk1"/>
              </a:solidFill>
              <a:latin typeface="Calibri"/>
              <a:ea typeface="Calibri"/>
              <a:cs typeface="Calibri"/>
              <a:sym typeface="Calibri"/>
            </a:endParaRPr>
          </a:p>
        </p:txBody>
      </p:sp>
      <p:sp>
        <p:nvSpPr>
          <p:cNvPr id="229" name="Google Shape;229;p12"/>
          <p:cNvSpPr/>
          <p:nvPr/>
        </p:nvSpPr>
        <p:spPr>
          <a:xfrm>
            <a:off x="5216962" y="2183487"/>
            <a:ext cx="4196358" cy="2757726"/>
          </a:xfrm>
          <a:prstGeom prst="roundRect">
            <a:avLst>
              <a:gd name="adj" fmla="val 5305"/>
            </a:avLst>
          </a:prstGeom>
          <a:solidFill>
            <a:srgbClr val="FBFA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30" name="Google Shape;230;p12" descr="preencoded.png"/>
          <p:cNvPicPr preferRelativeResize="0"/>
          <p:nvPr/>
        </p:nvPicPr>
        <p:blipFill rotWithShape="1">
          <a:blip r:embed="rId3">
            <a:alphaModFix/>
          </a:blip>
          <a:srcRect/>
          <a:stretch/>
        </p:blipFill>
        <p:spPr>
          <a:xfrm>
            <a:off x="5216962" y="2158983"/>
            <a:ext cx="4196358" cy="360979"/>
          </a:xfrm>
          <a:prstGeom prst="rect">
            <a:avLst/>
          </a:prstGeom>
          <a:noFill/>
          <a:ln>
            <a:noFill/>
          </a:ln>
        </p:spPr>
      </p:pic>
      <p:pic>
        <p:nvPicPr>
          <p:cNvPr id="231" name="Google Shape;231;p12" descr="preencoded.png"/>
          <p:cNvPicPr preferRelativeResize="0"/>
          <p:nvPr/>
        </p:nvPicPr>
        <p:blipFill rotWithShape="1">
          <a:blip r:embed="rId4">
            <a:alphaModFix/>
          </a:blip>
          <a:srcRect/>
          <a:stretch/>
        </p:blipFill>
        <p:spPr>
          <a:xfrm>
            <a:off x="6974860" y="1843326"/>
            <a:ext cx="680442" cy="680442"/>
          </a:xfrm>
          <a:prstGeom prst="rect">
            <a:avLst/>
          </a:prstGeom>
          <a:noFill/>
          <a:ln>
            <a:noFill/>
          </a:ln>
        </p:spPr>
      </p:pic>
      <p:sp>
        <p:nvSpPr>
          <p:cNvPr id="232" name="Google Shape;232;p12"/>
          <p:cNvSpPr/>
          <p:nvPr/>
        </p:nvSpPr>
        <p:spPr>
          <a:xfrm>
            <a:off x="7178933" y="2013466"/>
            <a:ext cx="272177" cy="340162"/>
          </a:xfrm>
          <a:prstGeom prst="rect">
            <a:avLst/>
          </a:prstGeom>
          <a:noFill/>
          <a:ln>
            <a:noFill/>
          </a:ln>
        </p:spPr>
        <p:txBody>
          <a:bodyPr spcFirstLastPara="1" wrap="square" lIns="0" tIns="0" rIns="0" bIns="0" anchor="t" anchorCtr="0">
            <a:noAutofit/>
          </a:bodyPr>
          <a:lstStyle/>
          <a:p>
            <a:pPr marL="0" marR="0" lvl="0" indent="0" algn="l" rtl="0">
              <a:lnSpc>
                <a:spcPct val="161904"/>
              </a:lnSpc>
              <a:spcBef>
                <a:spcPts val="0"/>
              </a:spcBef>
              <a:spcAft>
                <a:spcPts val="0"/>
              </a:spcAft>
              <a:buClr>
                <a:srgbClr val="FFFFFF"/>
              </a:buClr>
              <a:buSzPts val="2100"/>
              <a:buFont typeface="Libre Baskerville"/>
              <a:buNone/>
            </a:pPr>
            <a:r>
              <a:rPr lang="en-US" sz="2100">
                <a:solidFill>
                  <a:srgbClr val="FFFFFF"/>
                </a:solidFill>
                <a:latin typeface="Libre Baskerville"/>
                <a:ea typeface="Libre Baskerville"/>
                <a:cs typeface="Libre Baskerville"/>
                <a:sym typeface="Libre Baskerville"/>
              </a:rPr>
              <a:t>2</a:t>
            </a:r>
            <a:endParaRPr sz="2100">
              <a:solidFill>
                <a:schemeClr val="dk1"/>
              </a:solidFill>
              <a:latin typeface="Calibri"/>
              <a:ea typeface="Calibri"/>
              <a:cs typeface="Calibri"/>
              <a:sym typeface="Calibri"/>
            </a:endParaRPr>
          </a:p>
        </p:txBody>
      </p:sp>
      <p:sp>
        <p:nvSpPr>
          <p:cNvPr id="233" name="Google Shape;233;p12"/>
          <p:cNvSpPr/>
          <p:nvPr/>
        </p:nvSpPr>
        <p:spPr>
          <a:xfrm>
            <a:off x="5474249" y="2750475"/>
            <a:ext cx="4196400" cy="725700"/>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Clr>
                <a:srgbClr val="49495A"/>
              </a:buClr>
              <a:buSzPts val="2200"/>
              <a:buFont typeface="Libre Baskerville"/>
              <a:buNone/>
            </a:pPr>
            <a:r>
              <a:rPr lang="en-US" sz="2200">
                <a:solidFill>
                  <a:srgbClr val="49495A"/>
                </a:solidFill>
                <a:latin typeface="Libre Baskerville"/>
                <a:ea typeface="Libre Baskerville"/>
                <a:cs typeface="Libre Baskerville"/>
                <a:sym typeface="Libre Baskerville"/>
              </a:rPr>
              <a:t>Strategic Discussion Time</a:t>
            </a:r>
            <a:endParaRPr sz="2200">
              <a:solidFill>
                <a:schemeClr val="dk1"/>
              </a:solidFill>
              <a:latin typeface="Calibri"/>
              <a:ea typeface="Calibri"/>
              <a:cs typeface="Calibri"/>
              <a:sym typeface="Calibri"/>
            </a:endParaRPr>
          </a:p>
        </p:txBody>
      </p:sp>
      <p:sp>
        <p:nvSpPr>
          <p:cNvPr id="234" name="Google Shape;234;p12"/>
          <p:cNvSpPr/>
          <p:nvPr/>
        </p:nvSpPr>
        <p:spPr>
          <a:xfrm>
            <a:off x="5474256" y="3259993"/>
            <a:ext cx="3681900" cy="1088700"/>
          </a:xfrm>
          <a:prstGeom prst="rect">
            <a:avLst/>
          </a:prstGeom>
          <a:noFill/>
          <a:ln>
            <a:noFill/>
          </a:ln>
        </p:spPr>
        <p:txBody>
          <a:bodyPr spcFirstLastPara="1" wrap="square" lIns="0" tIns="0" rIns="0" bIns="0" anchor="t" anchorCtr="0">
            <a:noAutofit/>
          </a:bodyPr>
          <a:lstStyle/>
          <a:p>
            <a:pPr>
              <a:lnSpc>
                <a:spcPct val="162857"/>
              </a:lnSpc>
              <a:buClr>
                <a:srgbClr val="49495A"/>
              </a:buClr>
              <a:buSzPts val="1750"/>
            </a:pPr>
            <a:r>
              <a:rPr lang="en-US" sz="1750" dirty="0">
                <a:solidFill>
                  <a:srgbClr val="49495A"/>
                </a:solidFill>
                <a:latin typeface="Open Sans"/>
                <a:ea typeface="Open Sans"/>
                <a:cs typeface="Open Sans"/>
                <a:sym typeface="Open Sans"/>
              </a:rPr>
              <a:t>Devote time at each meeting </a:t>
            </a:r>
            <a:br>
              <a:rPr lang="en-US" sz="1750" dirty="0">
                <a:solidFill>
                  <a:srgbClr val="49495A"/>
                </a:solidFill>
                <a:latin typeface="Open Sans"/>
                <a:ea typeface="Open Sans"/>
                <a:cs typeface="Open Sans"/>
                <a:sym typeface="Open Sans"/>
              </a:rPr>
            </a:br>
            <a:r>
              <a:rPr lang="en-US" sz="1750" dirty="0">
                <a:solidFill>
                  <a:srgbClr val="49495A"/>
                </a:solidFill>
                <a:latin typeface="Open Sans"/>
                <a:ea typeface="Open Sans"/>
                <a:cs typeface="Open Sans"/>
                <a:sym typeface="Open Sans"/>
              </a:rPr>
              <a:t>for "Big Picture" industry </a:t>
            </a:r>
            <a:br>
              <a:rPr lang="en-US" sz="1750" dirty="0">
                <a:solidFill>
                  <a:srgbClr val="49495A"/>
                </a:solidFill>
                <a:latin typeface="Open Sans"/>
                <a:ea typeface="Open Sans"/>
                <a:cs typeface="Open Sans"/>
                <a:sym typeface="Open Sans"/>
              </a:rPr>
            </a:br>
            <a:r>
              <a:rPr lang="en-US" sz="1750" dirty="0">
                <a:solidFill>
                  <a:srgbClr val="49495A"/>
                </a:solidFill>
                <a:latin typeface="Open Sans"/>
                <a:ea typeface="Open Sans"/>
                <a:cs typeface="Open Sans"/>
                <a:sym typeface="Open Sans"/>
              </a:rPr>
              <a:t>position debates</a:t>
            </a:r>
            <a:endParaRPr sz="1750" dirty="0">
              <a:solidFill>
                <a:schemeClr val="dk1"/>
              </a:solidFill>
              <a:latin typeface="Calibri"/>
              <a:ea typeface="Calibri"/>
              <a:cs typeface="Calibri"/>
              <a:sym typeface="Calibri"/>
            </a:endParaRPr>
          </a:p>
        </p:txBody>
      </p:sp>
      <p:sp>
        <p:nvSpPr>
          <p:cNvPr id="235" name="Google Shape;235;p12"/>
          <p:cNvSpPr/>
          <p:nvPr/>
        </p:nvSpPr>
        <p:spPr>
          <a:xfrm>
            <a:off x="9640133" y="2183487"/>
            <a:ext cx="4196358" cy="2757726"/>
          </a:xfrm>
          <a:prstGeom prst="roundRect">
            <a:avLst>
              <a:gd name="adj" fmla="val 5305"/>
            </a:avLst>
          </a:prstGeom>
          <a:solidFill>
            <a:srgbClr val="FBFA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36" name="Google Shape;236;p12" descr="preencoded.png"/>
          <p:cNvPicPr preferRelativeResize="0"/>
          <p:nvPr/>
        </p:nvPicPr>
        <p:blipFill rotWithShape="1">
          <a:blip r:embed="rId3">
            <a:alphaModFix/>
          </a:blip>
          <a:srcRect/>
          <a:stretch/>
        </p:blipFill>
        <p:spPr>
          <a:xfrm>
            <a:off x="9652085" y="2153007"/>
            <a:ext cx="4184406" cy="378908"/>
          </a:xfrm>
          <a:prstGeom prst="rect">
            <a:avLst/>
          </a:prstGeom>
          <a:noFill/>
          <a:ln>
            <a:noFill/>
          </a:ln>
        </p:spPr>
      </p:pic>
      <p:pic>
        <p:nvPicPr>
          <p:cNvPr id="237" name="Google Shape;237;p12" descr="preencoded.png"/>
          <p:cNvPicPr preferRelativeResize="0"/>
          <p:nvPr/>
        </p:nvPicPr>
        <p:blipFill rotWithShape="1">
          <a:blip r:embed="rId4">
            <a:alphaModFix/>
          </a:blip>
          <a:srcRect/>
          <a:stretch/>
        </p:blipFill>
        <p:spPr>
          <a:xfrm>
            <a:off x="11398032" y="1843326"/>
            <a:ext cx="680442" cy="680442"/>
          </a:xfrm>
          <a:prstGeom prst="rect">
            <a:avLst/>
          </a:prstGeom>
          <a:noFill/>
          <a:ln>
            <a:noFill/>
          </a:ln>
        </p:spPr>
      </p:pic>
      <p:sp>
        <p:nvSpPr>
          <p:cNvPr id="238" name="Google Shape;238;p12"/>
          <p:cNvSpPr/>
          <p:nvPr/>
        </p:nvSpPr>
        <p:spPr>
          <a:xfrm>
            <a:off x="11602105" y="2013466"/>
            <a:ext cx="272177" cy="340162"/>
          </a:xfrm>
          <a:prstGeom prst="rect">
            <a:avLst/>
          </a:prstGeom>
          <a:noFill/>
          <a:ln>
            <a:noFill/>
          </a:ln>
        </p:spPr>
        <p:txBody>
          <a:bodyPr spcFirstLastPara="1" wrap="square" lIns="0" tIns="0" rIns="0" bIns="0" anchor="t" anchorCtr="0">
            <a:noAutofit/>
          </a:bodyPr>
          <a:lstStyle/>
          <a:p>
            <a:pPr marL="0" marR="0" lvl="0" indent="0" algn="l" rtl="0">
              <a:lnSpc>
                <a:spcPct val="161904"/>
              </a:lnSpc>
              <a:spcBef>
                <a:spcPts val="0"/>
              </a:spcBef>
              <a:spcAft>
                <a:spcPts val="0"/>
              </a:spcAft>
              <a:buClr>
                <a:srgbClr val="FFFFFF"/>
              </a:buClr>
              <a:buSzPts val="2100"/>
              <a:buFont typeface="Libre Baskerville"/>
              <a:buNone/>
            </a:pPr>
            <a:r>
              <a:rPr lang="en-US" sz="2100">
                <a:solidFill>
                  <a:srgbClr val="FFFFFF"/>
                </a:solidFill>
                <a:latin typeface="Libre Baskerville"/>
                <a:ea typeface="Libre Baskerville"/>
                <a:cs typeface="Libre Baskerville"/>
                <a:sym typeface="Libre Baskerville"/>
              </a:rPr>
              <a:t>3</a:t>
            </a:r>
            <a:endParaRPr sz="2100">
              <a:solidFill>
                <a:schemeClr val="dk1"/>
              </a:solidFill>
              <a:latin typeface="Calibri"/>
              <a:ea typeface="Calibri"/>
              <a:cs typeface="Calibri"/>
              <a:sym typeface="Calibri"/>
            </a:endParaRPr>
          </a:p>
        </p:txBody>
      </p:sp>
      <p:sp>
        <p:nvSpPr>
          <p:cNvPr id="239" name="Google Shape;239;p12"/>
          <p:cNvSpPr/>
          <p:nvPr/>
        </p:nvSpPr>
        <p:spPr>
          <a:xfrm>
            <a:off x="9897427" y="2750463"/>
            <a:ext cx="3142297" cy="354330"/>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Clr>
                <a:srgbClr val="49495A"/>
              </a:buClr>
              <a:buSzPts val="2200"/>
              <a:buFont typeface="Libre Baskerville"/>
              <a:buNone/>
            </a:pPr>
            <a:r>
              <a:rPr lang="en-US" sz="2200">
                <a:solidFill>
                  <a:srgbClr val="49495A"/>
                </a:solidFill>
                <a:latin typeface="Libre Baskerville"/>
                <a:ea typeface="Libre Baskerville"/>
                <a:cs typeface="Libre Baskerville"/>
                <a:sym typeface="Libre Baskerville"/>
              </a:rPr>
              <a:t>Supportive Challenge</a:t>
            </a:r>
            <a:endParaRPr sz="2200">
              <a:solidFill>
                <a:schemeClr val="dk1"/>
              </a:solidFill>
              <a:latin typeface="Calibri"/>
              <a:ea typeface="Calibri"/>
              <a:cs typeface="Calibri"/>
              <a:sym typeface="Calibri"/>
            </a:endParaRPr>
          </a:p>
        </p:txBody>
      </p:sp>
      <p:sp>
        <p:nvSpPr>
          <p:cNvPr id="240" name="Google Shape;240;p12"/>
          <p:cNvSpPr/>
          <p:nvPr/>
        </p:nvSpPr>
        <p:spPr>
          <a:xfrm>
            <a:off x="9897427" y="3240881"/>
            <a:ext cx="3681770" cy="1088708"/>
          </a:xfrm>
          <a:prstGeom prst="rect">
            <a:avLst/>
          </a:prstGeom>
          <a:noFill/>
          <a:ln>
            <a:noFill/>
          </a:ln>
        </p:spPr>
        <p:txBody>
          <a:bodyPr spcFirstLastPara="1" wrap="square" lIns="0" tIns="0" rIns="0" bIns="0" anchor="t" anchorCtr="0">
            <a:noAutofit/>
          </a:bodyPr>
          <a:lstStyle/>
          <a:p>
            <a:pPr>
              <a:lnSpc>
                <a:spcPct val="162857"/>
              </a:lnSpc>
              <a:buClr>
                <a:srgbClr val="49495A"/>
              </a:buClr>
              <a:buSzPts val="1750"/>
            </a:pPr>
            <a:r>
              <a:rPr lang="en-US" sz="1750" dirty="0">
                <a:solidFill>
                  <a:srgbClr val="49495A"/>
                </a:solidFill>
                <a:latin typeface="Open Sans"/>
                <a:ea typeface="Open Sans"/>
                <a:cs typeface="Open Sans"/>
                <a:sym typeface="Open Sans"/>
              </a:rPr>
              <a:t>Boards engage and challenge CEOs in sessions and "have their back" </a:t>
            </a:r>
            <a:br>
              <a:rPr lang="en-US" sz="1750" dirty="0">
                <a:solidFill>
                  <a:srgbClr val="49495A"/>
                </a:solidFill>
                <a:latin typeface="Open Sans"/>
                <a:ea typeface="Open Sans"/>
                <a:cs typeface="Open Sans"/>
                <a:sym typeface="Open Sans"/>
              </a:rPr>
            </a:br>
            <a:r>
              <a:rPr lang="en-US" sz="1750" dirty="0">
                <a:solidFill>
                  <a:srgbClr val="49495A"/>
                </a:solidFill>
                <a:latin typeface="Open Sans"/>
                <a:ea typeface="Open Sans"/>
                <a:cs typeface="Open Sans"/>
                <a:sym typeface="Open Sans"/>
              </a:rPr>
              <a:t>in public</a:t>
            </a:r>
            <a:endParaRPr sz="1750" dirty="0">
              <a:solidFill>
                <a:schemeClr val="dk1"/>
              </a:solidFill>
              <a:latin typeface="Calibri"/>
              <a:ea typeface="Calibri"/>
              <a:cs typeface="Calibri"/>
              <a:sym typeface="Calibri"/>
            </a:endParaRPr>
          </a:p>
        </p:txBody>
      </p:sp>
      <p:sp>
        <p:nvSpPr>
          <p:cNvPr id="241" name="Google Shape;241;p12"/>
          <p:cNvSpPr/>
          <p:nvPr/>
        </p:nvSpPr>
        <p:spPr>
          <a:xfrm>
            <a:off x="793790" y="5508188"/>
            <a:ext cx="6407944" cy="2040493"/>
          </a:xfrm>
          <a:prstGeom prst="roundRect">
            <a:avLst>
              <a:gd name="adj" fmla="val 7170"/>
            </a:avLst>
          </a:prstGeom>
          <a:solidFill>
            <a:srgbClr val="FBFA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42" name="Google Shape;242;p12" descr="preencoded.png"/>
          <p:cNvPicPr preferRelativeResize="0"/>
          <p:nvPr/>
        </p:nvPicPr>
        <p:blipFill rotWithShape="1">
          <a:blip r:embed="rId5">
            <a:alphaModFix/>
          </a:blip>
          <a:srcRect/>
          <a:stretch/>
        </p:blipFill>
        <p:spPr>
          <a:xfrm>
            <a:off x="793790" y="5495637"/>
            <a:ext cx="6395992" cy="349026"/>
          </a:xfrm>
          <a:prstGeom prst="rect">
            <a:avLst/>
          </a:prstGeom>
          <a:noFill/>
          <a:ln>
            <a:noFill/>
          </a:ln>
        </p:spPr>
      </p:pic>
      <p:pic>
        <p:nvPicPr>
          <p:cNvPr id="243" name="Google Shape;243;p12" descr="preencoded.png"/>
          <p:cNvPicPr preferRelativeResize="0"/>
          <p:nvPr/>
        </p:nvPicPr>
        <p:blipFill rotWithShape="1">
          <a:blip r:embed="rId4">
            <a:alphaModFix/>
          </a:blip>
          <a:srcRect/>
          <a:stretch/>
        </p:blipFill>
        <p:spPr>
          <a:xfrm>
            <a:off x="3657540" y="5168027"/>
            <a:ext cx="680442" cy="680442"/>
          </a:xfrm>
          <a:prstGeom prst="rect">
            <a:avLst/>
          </a:prstGeom>
          <a:noFill/>
          <a:ln>
            <a:noFill/>
          </a:ln>
        </p:spPr>
      </p:pic>
      <p:sp>
        <p:nvSpPr>
          <p:cNvPr id="244" name="Google Shape;244;p12"/>
          <p:cNvSpPr/>
          <p:nvPr/>
        </p:nvSpPr>
        <p:spPr>
          <a:xfrm>
            <a:off x="3861614" y="5338167"/>
            <a:ext cx="272177" cy="340162"/>
          </a:xfrm>
          <a:prstGeom prst="rect">
            <a:avLst/>
          </a:prstGeom>
          <a:noFill/>
          <a:ln>
            <a:noFill/>
          </a:ln>
        </p:spPr>
        <p:txBody>
          <a:bodyPr spcFirstLastPara="1" wrap="square" lIns="0" tIns="0" rIns="0" bIns="0" anchor="t" anchorCtr="0">
            <a:noAutofit/>
          </a:bodyPr>
          <a:lstStyle/>
          <a:p>
            <a:pPr marL="0" marR="0" lvl="0" indent="0" algn="l" rtl="0">
              <a:lnSpc>
                <a:spcPct val="161904"/>
              </a:lnSpc>
              <a:spcBef>
                <a:spcPts val="0"/>
              </a:spcBef>
              <a:spcAft>
                <a:spcPts val="0"/>
              </a:spcAft>
              <a:buClr>
                <a:srgbClr val="FFFFFF"/>
              </a:buClr>
              <a:buSzPts val="2100"/>
              <a:buFont typeface="Libre Baskerville"/>
              <a:buNone/>
            </a:pPr>
            <a:r>
              <a:rPr lang="en-US" sz="2100">
                <a:solidFill>
                  <a:srgbClr val="FFFFFF"/>
                </a:solidFill>
                <a:latin typeface="Libre Baskerville"/>
                <a:ea typeface="Libre Baskerville"/>
                <a:cs typeface="Libre Baskerville"/>
                <a:sym typeface="Libre Baskerville"/>
              </a:rPr>
              <a:t>4</a:t>
            </a:r>
            <a:endParaRPr sz="2100">
              <a:solidFill>
                <a:schemeClr val="dk1"/>
              </a:solidFill>
              <a:latin typeface="Calibri"/>
              <a:ea typeface="Calibri"/>
              <a:cs typeface="Calibri"/>
              <a:sym typeface="Calibri"/>
            </a:endParaRPr>
          </a:p>
        </p:txBody>
      </p:sp>
      <p:sp>
        <p:nvSpPr>
          <p:cNvPr id="245" name="Google Shape;245;p12"/>
          <p:cNvSpPr/>
          <p:nvPr/>
        </p:nvSpPr>
        <p:spPr>
          <a:xfrm>
            <a:off x="1051084" y="6075164"/>
            <a:ext cx="2835235" cy="354330"/>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Clr>
                <a:srgbClr val="49495A"/>
              </a:buClr>
              <a:buSzPts val="2200"/>
              <a:buFont typeface="Libre Baskerville"/>
              <a:buNone/>
            </a:pPr>
            <a:r>
              <a:rPr lang="en-US" sz="2200">
                <a:solidFill>
                  <a:srgbClr val="49495A"/>
                </a:solidFill>
                <a:latin typeface="Libre Baskerville"/>
                <a:ea typeface="Libre Baskerville"/>
                <a:cs typeface="Libre Baskerville"/>
                <a:sym typeface="Libre Baskerville"/>
              </a:rPr>
              <a:t>Unified Voice</a:t>
            </a:r>
            <a:endParaRPr sz="2200">
              <a:solidFill>
                <a:schemeClr val="dk1"/>
              </a:solidFill>
              <a:latin typeface="Calibri"/>
              <a:ea typeface="Calibri"/>
              <a:cs typeface="Calibri"/>
              <a:sym typeface="Calibri"/>
            </a:endParaRPr>
          </a:p>
        </p:txBody>
      </p:sp>
      <p:sp>
        <p:nvSpPr>
          <p:cNvPr id="246" name="Google Shape;246;p12"/>
          <p:cNvSpPr/>
          <p:nvPr/>
        </p:nvSpPr>
        <p:spPr>
          <a:xfrm>
            <a:off x="1051084" y="6565583"/>
            <a:ext cx="5893356" cy="725805"/>
          </a:xfrm>
          <a:prstGeom prst="rect">
            <a:avLst/>
          </a:prstGeom>
          <a:noFill/>
          <a:ln>
            <a:noFill/>
          </a:ln>
        </p:spPr>
        <p:txBody>
          <a:bodyPr spcFirstLastPara="1" wrap="square" lIns="0" tIns="0" rIns="0" bIns="0" anchor="t" anchorCtr="0">
            <a:noAutofit/>
          </a:bodyPr>
          <a:lstStyle/>
          <a:p>
            <a:pPr marL="0" marR="0" lvl="0" indent="0" algn="l" rtl="0">
              <a:lnSpc>
                <a:spcPct val="162857"/>
              </a:lnSpc>
              <a:spcBef>
                <a:spcPts val="0"/>
              </a:spcBef>
              <a:spcAft>
                <a:spcPts val="0"/>
              </a:spcAft>
              <a:buClr>
                <a:srgbClr val="49495A"/>
              </a:buClr>
              <a:buSzPts val="1750"/>
              <a:buFont typeface="Open Sans"/>
              <a:buNone/>
            </a:pPr>
            <a:r>
              <a:rPr lang="en-US" sz="1750">
                <a:solidFill>
                  <a:srgbClr val="49495A"/>
                </a:solidFill>
                <a:latin typeface="Open Sans"/>
                <a:ea typeface="Open Sans"/>
                <a:cs typeface="Open Sans"/>
                <a:sym typeface="Open Sans"/>
              </a:rPr>
              <a:t>Boards speak with one voice after actions - any single voice can inadvertently become the board's voice</a:t>
            </a:r>
            <a:endParaRPr sz="1750">
              <a:solidFill>
                <a:schemeClr val="dk1"/>
              </a:solidFill>
              <a:latin typeface="Calibri"/>
              <a:ea typeface="Calibri"/>
              <a:cs typeface="Calibri"/>
              <a:sym typeface="Calibri"/>
            </a:endParaRPr>
          </a:p>
        </p:txBody>
      </p:sp>
      <p:sp>
        <p:nvSpPr>
          <p:cNvPr id="247" name="Google Shape;247;p12"/>
          <p:cNvSpPr/>
          <p:nvPr/>
        </p:nvSpPr>
        <p:spPr>
          <a:xfrm>
            <a:off x="7428548" y="5508188"/>
            <a:ext cx="6407944" cy="2040493"/>
          </a:xfrm>
          <a:prstGeom prst="roundRect">
            <a:avLst>
              <a:gd name="adj" fmla="val 7170"/>
            </a:avLst>
          </a:prstGeom>
          <a:solidFill>
            <a:srgbClr val="FBFA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48" name="Google Shape;248;p12" descr="preencoded.png"/>
          <p:cNvPicPr preferRelativeResize="0"/>
          <p:nvPr/>
        </p:nvPicPr>
        <p:blipFill rotWithShape="1">
          <a:blip r:embed="rId5">
            <a:alphaModFix/>
          </a:blip>
          <a:srcRect/>
          <a:stretch/>
        </p:blipFill>
        <p:spPr>
          <a:xfrm>
            <a:off x="7440500" y="5483684"/>
            <a:ext cx="6395992" cy="349026"/>
          </a:xfrm>
          <a:prstGeom prst="rect">
            <a:avLst/>
          </a:prstGeom>
          <a:noFill/>
          <a:ln>
            <a:noFill/>
          </a:ln>
        </p:spPr>
      </p:pic>
      <p:pic>
        <p:nvPicPr>
          <p:cNvPr id="249" name="Google Shape;249;p12" descr="preencoded.png"/>
          <p:cNvPicPr preferRelativeResize="0"/>
          <p:nvPr/>
        </p:nvPicPr>
        <p:blipFill rotWithShape="1">
          <a:blip r:embed="rId4">
            <a:alphaModFix/>
          </a:blip>
          <a:srcRect/>
          <a:stretch/>
        </p:blipFill>
        <p:spPr>
          <a:xfrm>
            <a:off x="10292298" y="5168027"/>
            <a:ext cx="680442" cy="680442"/>
          </a:xfrm>
          <a:prstGeom prst="rect">
            <a:avLst/>
          </a:prstGeom>
          <a:noFill/>
          <a:ln>
            <a:noFill/>
          </a:ln>
        </p:spPr>
      </p:pic>
      <p:sp>
        <p:nvSpPr>
          <p:cNvPr id="250" name="Google Shape;250;p12"/>
          <p:cNvSpPr/>
          <p:nvPr/>
        </p:nvSpPr>
        <p:spPr>
          <a:xfrm>
            <a:off x="10496371" y="5338167"/>
            <a:ext cx="272177" cy="340162"/>
          </a:xfrm>
          <a:prstGeom prst="rect">
            <a:avLst/>
          </a:prstGeom>
          <a:noFill/>
          <a:ln>
            <a:noFill/>
          </a:ln>
        </p:spPr>
        <p:txBody>
          <a:bodyPr spcFirstLastPara="1" wrap="square" lIns="0" tIns="0" rIns="0" bIns="0" anchor="t" anchorCtr="0">
            <a:noAutofit/>
          </a:bodyPr>
          <a:lstStyle/>
          <a:p>
            <a:pPr marL="0" marR="0" lvl="0" indent="0" algn="l" rtl="0">
              <a:lnSpc>
                <a:spcPct val="161904"/>
              </a:lnSpc>
              <a:spcBef>
                <a:spcPts val="0"/>
              </a:spcBef>
              <a:spcAft>
                <a:spcPts val="0"/>
              </a:spcAft>
              <a:buClr>
                <a:srgbClr val="FFFFFF"/>
              </a:buClr>
              <a:buSzPts val="2100"/>
              <a:buFont typeface="Libre Baskerville"/>
              <a:buNone/>
            </a:pPr>
            <a:r>
              <a:rPr lang="en-US" sz="2100">
                <a:solidFill>
                  <a:srgbClr val="FFFFFF"/>
                </a:solidFill>
                <a:latin typeface="Libre Baskerville"/>
                <a:ea typeface="Libre Baskerville"/>
                <a:cs typeface="Libre Baskerville"/>
                <a:sym typeface="Libre Baskerville"/>
              </a:rPr>
              <a:t>5</a:t>
            </a:r>
            <a:endParaRPr sz="2100">
              <a:solidFill>
                <a:schemeClr val="dk1"/>
              </a:solidFill>
              <a:latin typeface="Calibri"/>
              <a:ea typeface="Calibri"/>
              <a:cs typeface="Calibri"/>
              <a:sym typeface="Calibri"/>
            </a:endParaRPr>
          </a:p>
        </p:txBody>
      </p:sp>
      <p:sp>
        <p:nvSpPr>
          <p:cNvPr id="251" name="Google Shape;251;p12"/>
          <p:cNvSpPr/>
          <p:nvPr/>
        </p:nvSpPr>
        <p:spPr>
          <a:xfrm>
            <a:off x="7685842" y="6075164"/>
            <a:ext cx="3095863" cy="354330"/>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Clr>
                <a:srgbClr val="49495A"/>
              </a:buClr>
              <a:buSzPts val="2200"/>
              <a:buFont typeface="Libre Baskerville"/>
              <a:buNone/>
            </a:pPr>
            <a:r>
              <a:rPr lang="en-US" sz="2200">
                <a:solidFill>
                  <a:srgbClr val="49495A"/>
                </a:solidFill>
                <a:latin typeface="Libre Baskerville"/>
                <a:ea typeface="Libre Baskerville"/>
                <a:cs typeface="Libre Baskerville"/>
                <a:sym typeface="Libre Baskerville"/>
              </a:rPr>
              <a:t>Stakeholder Visibility</a:t>
            </a:r>
            <a:endParaRPr sz="2200">
              <a:solidFill>
                <a:schemeClr val="dk1"/>
              </a:solidFill>
              <a:latin typeface="Calibri"/>
              <a:ea typeface="Calibri"/>
              <a:cs typeface="Calibri"/>
              <a:sym typeface="Calibri"/>
            </a:endParaRPr>
          </a:p>
        </p:txBody>
      </p:sp>
      <p:sp>
        <p:nvSpPr>
          <p:cNvPr id="252" name="Google Shape;252;p12"/>
          <p:cNvSpPr/>
          <p:nvPr/>
        </p:nvSpPr>
        <p:spPr>
          <a:xfrm>
            <a:off x="7685842" y="6565583"/>
            <a:ext cx="5893356" cy="725805"/>
          </a:xfrm>
          <a:prstGeom prst="rect">
            <a:avLst/>
          </a:prstGeom>
          <a:noFill/>
          <a:ln>
            <a:noFill/>
          </a:ln>
        </p:spPr>
        <p:txBody>
          <a:bodyPr spcFirstLastPara="1" wrap="square" lIns="0" tIns="0" rIns="0" bIns="0" anchor="t" anchorCtr="0">
            <a:noAutofit/>
          </a:bodyPr>
          <a:lstStyle/>
          <a:p>
            <a:pPr marL="0" marR="0" lvl="0" indent="0" algn="l" rtl="0">
              <a:lnSpc>
                <a:spcPct val="162857"/>
              </a:lnSpc>
              <a:spcBef>
                <a:spcPts val="0"/>
              </a:spcBef>
              <a:spcAft>
                <a:spcPts val="0"/>
              </a:spcAft>
              <a:buClr>
                <a:srgbClr val="49495A"/>
              </a:buClr>
              <a:buSzPts val="1750"/>
              <a:buFont typeface="Open Sans"/>
              <a:buNone/>
            </a:pPr>
            <a:r>
              <a:rPr lang="en-US" sz="1750">
                <a:solidFill>
                  <a:srgbClr val="49495A"/>
                </a:solidFill>
                <a:latin typeface="Open Sans"/>
                <a:ea typeface="Open Sans"/>
                <a:cs typeface="Open Sans"/>
                <a:sym typeface="Open Sans"/>
              </a:rPr>
              <a:t>Board members are highly visible among key stakeholders and trained to listen well</a:t>
            </a:r>
            <a:endParaRPr sz="175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13"/>
          <p:cNvSpPr/>
          <p:nvPr/>
        </p:nvSpPr>
        <p:spPr>
          <a:xfrm>
            <a:off x="565427" y="564725"/>
            <a:ext cx="13802100" cy="1278900"/>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Clr>
                <a:srgbClr val="403CCF"/>
              </a:buClr>
              <a:buSzPts val="4000"/>
              <a:buFont typeface="Libre Baskerville"/>
              <a:buNone/>
            </a:pPr>
            <a:r>
              <a:rPr lang="en-US" sz="4000">
                <a:solidFill>
                  <a:srgbClr val="403CCF"/>
                </a:solidFill>
                <a:latin typeface="Libre Baskerville"/>
                <a:ea typeface="Libre Baskerville"/>
                <a:cs typeface="Libre Baskerville"/>
                <a:sym typeface="Libre Baskerville"/>
              </a:rPr>
              <a:t>Best Practices in Fundraising: Board-CEO Alignment</a:t>
            </a:r>
            <a:endParaRPr sz="4000">
              <a:solidFill>
                <a:schemeClr val="dk1"/>
              </a:solidFill>
              <a:latin typeface="Calibri"/>
              <a:ea typeface="Calibri"/>
              <a:cs typeface="Calibri"/>
              <a:sym typeface="Calibri"/>
            </a:endParaRPr>
          </a:p>
        </p:txBody>
      </p:sp>
      <p:sp>
        <p:nvSpPr>
          <p:cNvPr id="259" name="Google Shape;259;p13"/>
          <p:cNvSpPr/>
          <p:nvPr/>
        </p:nvSpPr>
        <p:spPr>
          <a:xfrm>
            <a:off x="716280" y="1612448"/>
            <a:ext cx="13197900" cy="327300"/>
          </a:xfrm>
          <a:prstGeom prst="rect">
            <a:avLst/>
          </a:prstGeom>
          <a:noFill/>
          <a:ln>
            <a:noFill/>
          </a:ln>
        </p:spPr>
        <p:txBody>
          <a:bodyPr spcFirstLastPara="1" wrap="square" lIns="0" tIns="0" rIns="0" bIns="0" anchor="t" anchorCtr="0">
            <a:noAutofit/>
          </a:bodyPr>
          <a:lstStyle/>
          <a:p>
            <a:pPr marL="0" marR="0" lvl="0" indent="0" algn="ctr" rtl="0">
              <a:lnSpc>
                <a:spcPct val="127500"/>
              </a:lnSpc>
              <a:spcBef>
                <a:spcPts val="0"/>
              </a:spcBef>
              <a:spcAft>
                <a:spcPts val="0"/>
              </a:spcAft>
              <a:buClr>
                <a:srgbClr val="49495A"/>
              </a:buClr>
              <a:buSzPts val="2000"/>
              <a:buFont typeface="Open Sans"/>
              <a:buNone/>
            </a:pPr>
            <a:r>
              <a:rPr lang="en-US" sz="2700" b="1">
                <a:solidFill>
                  <a:srgbClr val="49495A"/>
                </a:solidFill>
                <a:latin typeface="Open Sans"/>
                <a:ea typeface="Open Sans"/>
                <a:cs typeface="Open Sans"/>
                <a:sym typeface="Open Sans"/>
              </a:rPr>
              <a:t>"With involvement comes investment"</a:t>
            </a:r>
            <a:endParaRPr sz="2700" b="1">
              <a:solidFill>
                <a:schemeClr val="dk1"/>
              </a:solidFill>
              <a:latin typeface="Calibri"/>
              <a:ea typeface="Calibri"/>
              <a:cs typeface="Calibri"/>
              <a:sym typeface="Calibri"/>
            </a:endParaRPr>
          </a:p>
        </p:txBody>
      </p:sp>
      <p:sp>
        <p:nvSpPr>
          <p:cNvPr id="260" name="Google Shape;260;p13"/>
          <p:cNvSpPr/>
          <p:nvPr/>
        </p:nvSpPr>
        <p:spPr>
          <a:xfrm>
            <a:off x="716280" y="2810470"/>
            <a:ext cx="6496645" cy="2324933"/>
          </a:xfrm>
          <a:prstGeom prst="roundRect">
            <a:avLst>
              <a:gd name="adj" fmla="val 1320"/>
            </a:avLst>
          </a:prstGeom>
          <a:solidFill>
            <a:srgbClr val="EAE8F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61" name="Google Shape;261;p13" descr="preencoded.png"/>
          <p:cNvPicPr preferRelativeResize="0"/>
          <p:nvPr/>
        </p:nvPicPr>
        <p:blipFill rotWithShape="1">
          <a:blip r:embed="rId3">
            <a:alphaModFix/>
          </a:blip>
          <a:srcRect/>
          <a:stretch/>
        </p:blipFill>
        <p:spPr>
          <a:xfrm>
            <a:off x="920829" y="3015020"/>
            <a:ext cx="613886" cy="613886"/>
          </a:xfrm>
          <a:prstGeom prst="rect">
            <a:avLst/>
          </a:prstGeom>
          <a:noFill/>
          <a:ln>
            <a:noFill/>
          </a:ln>
        </p:spPr>
      </p:pic>
      <p:pic>
        <p:nvPicPr>
          <p:cNvPr id="262" name="Google Shape;262;p13" descr="preencoded.png"/>
          <p:cNvPicPr preferRelativeResize="0"/>
          <p:nvPr/>
        </p:nvPicPr>
        <p:blipFill rotWithShape="1">
          <a:blip r:embed="rId4">
            <a:alphaModFix/>
          </a:blip>
          <a:srcRect/>
          <a:stretch/>
        </p:blipFill>
        <p:spPr>
          <a:xfrm>
            <a:off x="1089660" y="3149322"/>
            <a:ext cx="276225" cy="345281"/>
          </a:xfrm>
          <a:prstGeom prst="rect">
            <a:avLst/>
          </a:prstGeom>
          <a:noFill/>
          <a:ln>
            <a:noFill/>
          </a:ln>
        </p:spPr>
      </p:pic>
      <p:sp>
        <p:nvSpPr>
          <p:cNvPr id="263" name="Google Shape;263;p13"/>
          <p:cNvSpPr/>
          <p:nvPr/>
        </p:nvSpPr>
        <p:spPr>
          <a:xfrm>
            <a:off x="920829" y="3833455"/>
            <a:ext cx="3140631" cy="319802"/>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Clr>
                <a:srgbClr val="49495A"/>
              </a:buClr>
              <a:buSzPts val="2000"/>
              <a:buFont typeface="Libre Baskerville"/>
              <a:buNone/>
            </a:pPr>
            <a:r>
              <a:rPr lang="en-US" sz="2000">
                <a:solidFill>
                  <a:srgbClr val="49495A"/>
                </a:solidFill>
                <a:latin typeface="Libre Baskerville"/>
                <a:ea typeface="Libre Baskerville"/>
                <a:cs typeface="Libre Baskerville"/>
                <a:sym typeface="Libre Baskerville"/>
              </a:rPr>
              <a:t>Fundraising Committee</a:t>
            </a:r>
            <a:endParaRPr sz="2000">
              <a:solidFill>
                <a:schemeClr val="dk1"/>
              </a:solidFill>
              <a:latin typeface="Calibri"/>
              <a:ea typeface="Calibri"/>
              <a:cs typeface="Calibri"/>
              <a:sym typeface="Calibri"/>
            </a:endParaRPr>
          </a:p>
        </p:txBody>
      </p:sp>
      <p:sp>
        <p:nvSpPr>
          <p:cNvPr id="264" name="Google Shape;264;p13"/>
          <p:cNvSpPr/>
          <p:nvPr/>
        </p:nvSpPr>
        <p:spPr>
          <a:xfrm>
            <a:off x="920829" y="4276011"/>
            <a:ext cx="6087547" cy="654844"/>
          </a:xfrm>
          <a:prstGeom prst="rect">
            <a:avLst/>
          </a:prstGeom>
          <a:noFill/>
          <a:ln>
            <a:noFill/>
          </a:ln>
        </p:spPr>
        <p:txBody>
          <a:bodyPr spcFirstLastPara="1" wrap="square" lIns="0" tIns="0" rIns="0" bIns="0" anchor="t" anchorCtr="0">
            <a:noAutofit/>
          </a:bodyPr>
          <a:lstStyle/>
          <a:p>
            <a:pPr marL="0" marR="0" lvl="0" indent="0" algn="l" rtl="0">
              <a:lnSpc>
                <a:spcPct val="159375"/>
              </a:lnSpc>
              <a:spcBef>
                <a:spcPts val="0"/>
              </a:spcBef>
              <a:spcAft>
                <a:spcPts val="0"/>
              </a:spcAft>
              <a:buClr>
                <a:srgbClr val="49495A"/>
              </a:buClr>
              <a:buSzPts val="1600"/>
              <a:buFont typeface="Open Sans"/>
              <a:buNone/>
            </a:pPr>
            <a:r>
              <a:rPr lang="en-US" sz="1600">
                <a:solidFill>
                  <a:srgbClr val="49495A"/>
                </a:solidFill>
                <a:latin typeface="Open Sans"/>
                <a:ea typeface="Open Sans"/>
                <a:cs typeface="Open Sans"/>
                <a:sym typeface="Open Sans"/>
              </a:rPr>
              <a:t>Form a special steering committee connected to the board to maximize "transfer of credibility"</a:t>
            </a:r>
            <a:endParaRPr sz="1600">
              <a:solidFill>
                <a:schemeClr val="dk1"/>
              </a:solidFill>
              <a:latin typeface="Calibri"/>
              <a:ea typeface="Calibri"/>
              <a:cs typeface="Calibri"/>
              <a:sym typeface="Calibri"/>
            </a:endParaRPr>
          </a:p>
        </p:txBody>
      </p:sp>
      <p:sp>
        <p:nvSpPr>
          <p:cNvPr id="265" name="Google Shape;265;p13"/>
          <p:cNvSpPr/>
          <p:nvPr/>
        </p:nvSpPr>
        <p:spPr>
          <a:xfrm>
            <a:off x="7417475" y="2810470"/>
            <a:ext cx="6496645" cy="2324933"/>
          </a:xfrm>
          <a:prstGeom prst="roundRect">
            <a:avLst>
              <a:gd name="adj" fmla="val 1320"/>
            </a:avLst>
          </a:prstGeom>
          <a:solidFill>
            <a:srgbClr val="EAE8F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66" name="Google Shape;266;p13" descr="preencoded.png"/>
          <p:cNvPicPr preferRelativeResize="0"/>
          <p:nvPr/>
        </p:nvPicPr>
        <p:blipFill rotWithShape="1">
          <a:blip r:embed="rId5">
            <a:alphaModFix/>
          </a:blip>
          <a:srcRect/>
          <a:stretch/>
        </p:blipFill>
        <p:spPr>
          <a:xfrm>
            <a:off x="7622024" y="3015020"/>
            <a:ext cx="613886" cy="613886"/>
          </a:xfrm>
          <a:prstGeom prst="rect">
            <a:avLst/>
          </a:prstGeom>
          <a:noFill/>
          <a:ln>
            <a:noFill/>
          </a:ln>
        </p:spPr>
      </p:pic>
      <p:pic>
        <p:nvPicPr>
          <p:cNvPr id="267" name="Google Shape;267;p13" descr="preencoded.png"/>
          <p:cNvPicPr preferRelativeResize="0"/>
          <p:nvPr/>
        </p:nvPicPr>
        <p:blipFill rotWithShape="1">
          <a:blip r:embed="rId6">
            <a:alphaModFix/>
          </a:blip>
          <a:srcRect/>
          <a:stretch/>
        </p:blipFill>
        <p:spPr>
          <a:xfrm>
            <a:off x="7790855" y="3149322"/>
            <a:ext cx="276225" cy="345281"/>
          </a:xfrm>
          <a:prstGeom prst="rect">
            <a:avLst/>
          </a:prstGeom>
          <a:noFill/>
          <a:ln>
            <a:noFill/>
          </a:ln>
        </p:spPr>
      </p:pic>
      <p:sp>
        <p:nvSpPr>
          <p:cNvPr id="268" name="Google Shape;268;p13"/>
          <p:cNvSpPr/>
          <p:nvPr/>
        </p:nvSpPr>
        <p:spPr>
          <a:xfrm>
            <a:off x="7622024" y="3833455"/>
            <a:ext cx="2646283" cy="319802"/>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Clr>
                <a:srgbClr val="49495A"/>
              </a:buClr>
              <a:buSzPts val="2000"/>
              <a:buFont typeface="Libre Baskerville"/>
              <a:buNone/>
            </a:pPr>
            <a:r>
              <a:rPr lang="en-US" sz="2000">
                <a:solidFill>
                  <a:srgbClr val="49495A"/>
                </a:solidFill>
                <a:latin typeface="Libre Baskerville"/>
                <a:ea typeface="Libre Baskerville"/>
                <a:cs typeface="Libre Baskerville"/>
                <a:sym typeface="Libre Baskerville"/>
              </a:rPr>
              <a:t>Model Philanthropy</a:t>
            </a:r>
            <a:endParaRPr sz="2000">
              <a:solidFill>
                <a:schemeClr val="dk1"/>
              </a:solidFill>
              <a:latin typeface="Calibri"/>
              <a:ea typeface="Calibri"/>
              <a:cs typeface="Calibri"/>
              <a:sym typeface="Calibri"/>
            </a:endParaRPr>
          </a:p>
        </p:txBody>
      </p:sp>
      <p:sp>
        <p:nvSpPr>
          <p:cNvPr id="269" name="Google Shape;269;p13"/>
          <p:cNvSpPr/>
          <p:nvPr/>
        </p:nvSpPr>
        <p:spPr>
          <a:xfrm>
            <a:off x="7622024" y="4276011"/>
            <a:ext cx="6087547" cy="654844"/>
          </a:xfrm>
          <a:prstGeom prst="rect">
            <a:avLst/>
          </a:prstGeom>
          <a:noFill/>
          <a:ln>
            <a:noFill/>
          </a:ln>
        </p:spPr>
        <p:txBody>
          <a:bodyPr spcFirstLastPara="1" wrap="square" lIns="0" tIns="0" rIns="0" bIns="0" anchor="t" anchorCtr="0">
            <a:noAutofit/>
          </a:bodyPr>
          <a:lstStyle/>
          <a:p>
            <a:pPr>
              <a:lnSpc>
                <a:spcPct val="159375"/>
              </a:lnSpc>
              <a:buClr>
                <a:srgbClr val="49495A"/>
              </a:buClr>
              <a:buSzPts val="1600"/>
            </a:pPr>
            <a:r>
              <a:rPr lang="en-US" sz="1600" dirty="0">
                <a:solidFill>
                  <a:srgbClr val="49495A"/>
                </a:solidFill>
                <a:latin typeface="Open Sans"/>
                <a:ea typeface="Open Sans"/>
                <a:cs typeface="Open Sans"/>
                <a:sym typeface="Open Sans"/>
              </a:rPr>
              <a:t>Board members demonstrate giving and practice role-</a:t>
            </a:r>
            <a:br>
              <a:rPr lang="en-US" sz="1600" dirty="0">
                <a:solidFill>
                  <a:srgbClr val="49495A"/>
                </a:solidFill>
                <a:latin typeface="Open Sans"/>
                <a:ea typeface="Open Sans"/>
                <a:cs typeface="Open Sans"/>
                <a:sym typeface="Open Sans"/>
              </a:rPr>
            </a:br>
            <a:r>
              <a:rPr lang="en-US" sz="1600" dirty="0">
                <a:solidFill>
                  <a:srgbClr val="49495A"/>
                </a:solidFill>
                <a:latin typeface="Open Sans"/>
                <a:ea typeface="Open Sans"/>
                <a:cs typeface="Open Sans"/>
                <a:sym typeface="Open Sans"/>
              </a:rPr>
              <a:t>playing scenarios</a:t>
            </a:r>
            <a:endParaRPr sz="1600" dirty="0">
              <a:solidFill>
                <a:schemeClr val="dk1"/>
              </a:solidFill>
              <a:latin typeface="Calibri"/>
              <a:ea typeface="Calibri"/>
              <a:cs typeface="Calibri"/>
              <a:sym typeface="Calibri"/>
            </a:endParaRPr>
          </a:p>
        </p:txBody>
      </p:sp>
      <p:sp>
        <p:nvSpPr>
          <p:cNvPr id="270" name="Google Shape;270;p13"/>
          <p:cNvSpPr/>
          <p:nvPr/>
        </p:nvSpPr>
        <p:spPr>
          <a:xfrm>
            <a:off x="716280" y="5339953"/>
            <a:ext cx="6496645" cy="2324933"/>
          </a:xfrm>
          <a:prstGeom prst="roundRect">
            <a:avLst>
              <a:gd name="adj" fmla="val 1320"/>
            </a:avLst>
          </a:prstGeom>
          <a:solidFill>
            <a:srgbClr val="EAE8F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71" name="Google Shape;271;p13" descr="preencoded.png"/>
          <p:cNvPicPr preferRelativeResize="0"/>
          <p:nvPr/>
        </p:nvPicPr>
        <p:blipFill rotWithShape="1">
          <a:blip r:embed="rId7">
            <a:alphaModFix/>
          </a:blip>
          <a:srcRect/>
          <a:stretch/>
        </p:blipFill>
        <p:spPr>
          <a:xfrm>
            <a:off x="920829" y="5544503"/>
            <a:ext cx="613886" cy="613886"/>
          </a:xfrm>
          <a:prstGeom prst="rect">
            <a:avLst/>
          </a:prstGeom>
          <a:noFill/>
          <a:ln>
            <a:noFill/>
          </a:ln>
        </p:spPr>
      </p:pic>
      <p:pic>
        <p:nvPicPr>
          <p:cNvPr id="272" name="Google Shape;272;p13" descr="preencoded.png"/>
          <p:cNvPicPr preferRelativeResize="0"/>
          <p:nvPr/>
        </p:nvPicPr>
        <p:blipFill rotWithShape="1">
          <a:blip r:embed="rId8">
            <a:alphaModFix/>
          </a:blip>
          <a:srcRect/>
          <a:stretch/>
        </p:blipFill>
        <p:spPr>
          <a:xfrm>
            <a:off x="1089660" y="5678805"/>
            <a:ext cx="276225" cy="345281"/>
          </a:xfrm>
          <a:prstGeom prst="rect">
            <a:avLst/>
          </a:prstGeom>
          <a:noFill/>
          <a:ln>
            <a:noFill/>
          </a:ln>
        </p:spPr>
      </p:pic>
      <p:sp>
        <p:nvSpPr>
          <p:cNvPr id="273" name="Google Shape;273;p13"/>
          <p:cNvSpPr/>
          <p:nvPr/>
        </p:nvSpPr>
        <p:spPr>
          <a:xfrm>
            <a:off x="920829" y="6362938"/>
            <a:ext cx="2558177" cy="319802"/>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Clr>
                <a:srgbClr val="49495A"/>
              </a:buClr>
              <a:buSzPts val="2000"/>
              <a:buFont typeface="Libre Baskerville"/>
              <a:buNone/>
            </a:pPr>
            <a:r>
              <a:rPr lang="en-US" sz="2000">
                <a:solidFill>
                  <a:srgbClr val="49495A"/>
                </a:solidFill>
                <a:latin typeface="Libre Baskerville"/>
                <a:ea typeface="Libre Baskerville"/>
                <a:cs typeface="Libre Baskerville"/>
                <a:sym typeface="Libre Baskerville"/>
              </a:rPr>
              <a:t>Feasibility Studies</a:t>
            </a:r>
            <a:endParaRPr sz="2000">
              <a:solidFill>
                <a:schemeClr val="dk1"/>
              </a:solidFill>
              <a:latin typeface="Calibri"/>
              <a:ea typeface="Calibri"/>
              <a:cs typeface="Calibri"/>
              <a:sym typeface="Calibri"/>
            </a:endParaRPr>
          </a:p>
        </p:txBody>
      </p:sp>
      <p:sp>
        <p:nvSpPr>
          <p:cNvPr id="274" name="Google Shape;274;p13"/>
          <p:cNvSpPr/>
          <p:nvPr/>
        </p:nvSpPr>
        <p:spPr>
          <a:xfrm>
            <a:off x="920829" y="6805493"/>
            <a:ext cx="6087547" cy="654844"/>
          </a:xfrm>
          <a:prstGeom prst="rect">
            <a:avLst/>
          </a:prstGeom>
          <a:noFill/>
          <a:ln>
            <a:noFill/>
          </a:ln>
        </p:spPr>
        <p:txBody>
          <a:bodyPr spcFirstLastPara="1" wrap="square" lIns="0" tIns="0" rIns="0" bIns="0" anchor="t" anchorCtr="0">
            <a:noAutofit/>
          </a:bodyPr>
          <a:lstStyle/>
          <a:p>
            <a:pPr>
              <a:lnSpc>
                <a:spcPct val="159375"/>
              </a:lnSpc>
              <a:buClr>
                <a:srgbClr val="49495A"/>
              </a:buClr>
              <a:buSzPts val="1600"/>
              <a:buFont typeface="Open Sans"/>
            </a:pPr>
            <a:r>
              <a:rPr lang="en-US" sz="1600" dirty="0">
                <a:solidFill>
                  <a:srgbClr val="49495A"/>
                </a:solidFill>
                <a:latin typeface="Open Sans"/>
                <a:ea typeface="Open Sans"/>
                <a:cs typeface="Open Sans"/>
                <a:sym typeface="Open Sans"/>
              </a:rPr>
              <a:t>Conduct thorough research before launching </a:t>
            </a:r>
            <a:br>
              <a:rPr lang="en-US" sz="1600" dirty="0">
                <a:solidFill>
                  <a:srgbClr val="49495A"/>
                </a:solidFill>
                <a:latin typeface="Open Sans"/>
                <a:ea typeface="Open Sans"/>
                <a:cs typeface="Open Sans"/>
              </a:rPr>
            </a:br>
            <a:r>
              <a:rPr lang="en-US" sz="1600" dirty="0">
                <a:solidFill>
                  <a:srgbClr val="49495A"/>
                </a:solidFill>
                <a:latin typeface="Open Sans"/>
                <a:ea typeface="Open Sans"/>
                <a:cs typeface="Open Sans"/>
                <a:sym typeface="Open Sans"/>
              </a:rPr>
              <a:t>campaign specifics</a:t>
            </a:r>
            <a:endParaRPr lang="en-US" sz="1600" dirty="0">
              <a:solidFill>
                <a:schemeClr val="dk1"/>
              </a:solidFill>
              <a:latin typeface="Calibri"/>
              <a:ea typeface="Calibri"/>
              <a:cs typeface="Calibri"/>
            </a:endParaRPr>
          </a:p>
        </p:txBody>
      </p:sp>
      <p:sp>
        <p:nvSpPr>
          <p:cNvPr id="275" name="Google Shape;275;p13"/>
          <p:cNvSpPr/>
          <p:nvPr/>
        </p:nvSpPr>
        <p:spPr>
          <a:xfrm>
            <a:off x="7417475" y="5339953"/>
            <a:ext cx="6496645" cy="2324933"/>
          </a:xfrm>
          <a:prstGeom prst="roundRect">
            <a:avLst>
              <a:gd name="adj" fmla="val 1320"/>
            </a:avLst>
          </a:prstGeom>
          <a:solidFill>
            <a:srgbClr val="EAE8F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76" name="Google Shape;276;p13" descr="preencoded.png"/>
          <p:cNvPicPr preferRelativeResize="0"/>
          <p:nvPr/>
        </p:nvPicPr>
        <p:blipFill rotWithShape="1">
          <a:blip r:embed="rId9">
            <a:alphaModFix/>
          </a:blip>
          <a:srcRect/>
          <a:stretch/>
        </p:blipFill>
        <p:spPr>
          <a:xfrm>
            <a:off x="7622024" y="5544503"/>
            <a:ext cx="613886" cy="613886"/>
          </a:xfrm>
          <a:prstGeom prst="rect">
            <a:avLst/>
          </a:prstGeom>
          <a:noFill/>
          <a:ln>
            <a:noFill/>
          </a:ln>
        </p:spPr>
      </p:pic>
      <p:pic>
        <p:nvPicPr>
          <p:cNvPr id="277" name="Google Shape;277;p13" descr="preencoded.png"/>
          <p:cNvPicPr preferRelativeResize="0"/>
          <p:nvPr/>
        </p:nvPicPr>
        <p:blipFill rotWithShape="1">
          <a:blip r:embed="rId10">
            <a:alphaModFix/>
          </a:blip>
          <a:srcRect/>
          <a:stretch/>
        </p:blipFill>
        <p:spPr>
          <a:xfrm>
            <a:off x="7790855" y="5678805"/>
            <a:ext cx="276225" cy="345281"/>
          </a:xfrm>
          <a:prstGeom prst="rect">
            <a:avLst/>
          </a:prstGeom>
          <a:noFill/>
          <a:ln>
            <a:noFill/>
          </a:ln>
        </p:spPr>
      </p:pic>
      <p:sp>
        <p:nvSpPr>
          <p:cNvPr id="278" name="Google Shape;278;p13"/>
          <p:cNvSpPr/>
          <p:nvPr/>
        </p:nvSpPr>
        <p:spPr>
          <a:xfrm>
            <a:off x="7622024" y="6362938"/>
            <a:ext cx="2598896" cy="319802"/>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Clr>
                <a:srgbClr val="49495A"/>
              </a:buClr>
              <a:buSzPts val="2000"/>
              <a:buFont typeface="Libre Baskerville"/>
              <a:buNone/>
            </a:pPr>
            <a:r>
              <a:rPr lang="en-US" sz="2000">
                <a:solidFill>
                  <a:srgbClr val="49495A"/>
                </a:solidFill>
                <a:latin typeface="Libre Baskerville"/>
                <a:ea typeface="Libre Baskerville"/>
                <a:cs typeface="Libre Baskerville"/>
                <a:sym typeface="Libre Baskerville"/>
              </a:rPr>
              <a:t>Strategic Alignment</a:t>
            </a:r>
            <a:endParaRPr sz="2000">
              <a:solidFill>
                <a:schemeClr val="dk1"/>
              </a:solidFill>
              <a:latin typeface="Calibri"/>
              <a:ea typeface="Calibri"/>
              <a:cs typeface="Calibri"/>
              <a:sym typeface="Calibri"/>
            </a:endParaRPr>
          </a:p>
        </p:txBody>
      </p:sp>
      <p:sp>
        <p:nvSpPr>
          <p:cNvPr id="279" name="Google Shape;279;p13"/>
          <p:cNvSpPr/>
          <p:nvPr/>
        </p:nvSpPr>
        <p:spPr>
          <a:xfrm>
            <a:off x="7622024" y="6805493"/>
            <a:ext cx="6087547" cy="654844"/>
          </a:xfrm>
          <a:prstGeom prst="rect">
            <a:avLst/>
          </a:prstGeom>
          <a:noFill/>
          <a:ln>
            <a:noFill/>
          </a:ln>
        </p:spPr>
        <p:txBody>
          <a:bodyPr spcFirstLastPara="1" wrap="square" lIns="0" tIns="0" rIns="0" bIns="0" anchor="t" anchorCtr="0">
            <a:noAutofit/>
          </a:bodyPr>
          <a:lstStyle/>
          <a:p>
            <a:pPr>
              <a:lnSpc>
                <a:spcPct val="159375"/>
              </a:lnSpc>
              <a:buClr>
                <a:srgbClr val="49495A"/>
              </a:buClr>
              <a:buSzPts val="1600"/>
            </a:pPr>
            <a:r>
              <a:rPr lang="en-US" sz="1600" dirty="0">
                <a:solidFill>
                  <a:srgbClr val="49495A"/>
                </a:solidFill>
                <a:latin typeface="Open Sans"/>
                <a:ea typeface="Open Sans"/>
                <a:cs typeface="Open Sans"/>
                <a:sym typeface="Open Sans"/>
              </a:rPr>
              <a:t>Tie fundraising goals explicitly to strategic plan, mission, </a:t>
            </a:r>
            <a:br>
              <a:rPr lang="en-US" sz="1600" dirty="0">
                <a:solidFill>
                  <a:srgbClr val="49495A"/>
                </a:solidFill>
                <a:latin typeface="Open Sans"/>
                <a:ea typeface="Open Sans"/>
                <a:cs typeface="Open Sans"/>
                <a:sym typeface="Open Sans"/>
              </a:rPr>
            </a:br>
            <a:r>
              <a:rPr lang="en-US" sz="1600" dirty="0">
                <a:solidFill>
                  <a:srgbClr val="49495A"/>
                </a:solidFill>
                <a:latin typeface="Open Sans"/>
                <a:ea typeface="Open Sans"/>
                <a:cs typeface="Open Sans"/>
                <a:sym typeface="Open Sans"/>
              </a:rPr>
              <a:t>vision &amp; values</a:t>
            </a:r>
            <a:endParaRPr sz="1600" dirty="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14"/>
          <p:cNvSpPr/>
          <p:nvPr/>
        </p:nvSpPr>
        <p:spPr>
          <a:xfrm>
            <a:off x="793790" y="723900"/>
            <a:ext cx="9796820" cy="566976"/>
          </a:xfrm>
          <a:prstGeom prst="rect">
            <a:avLst/>
          </a:prstGeom>
          <a:noFill/>
          <a:ln>
            <a:noFill/>
          </a:ln>
        </p:spPr>
        <p:txBody>
          <a:bodyPr spcFirstLastPara="1" wrap="square" lIns="0" tIns="0" rIns="0" bIns="0" anchor="t" anchorCtr="0">
            <a:noAutofit/>
          </a:bodyPr>
          <a:lstStyle/>
          <a:p>
            <a:pPr marL="0" marR="0" lvl="0" indent="0" algn="l" rtl="0">
              <a:lnSpc>
                <a:spcPct val="125352"/>
              </a:lnSpc>
              <a:spcBef>
                <a:spcPts val="0"/>
              </a:spcBef>
              <a:spcAft>
                <a:spcPts val="0"/>
              </a:spcAft>
              <a:buClr>
                <a:srgbClr val="403CCF"/>
              </a:buClr>
              <a:buSzPts val="3550"/>
              <a:buFont typeface="Libre Baskerville"/>
              <a:buNone/>
            </a:pPr>
            <a:r>
              <a:rPr lang="en-US" sz="3550">
                <a:solidFill>
                  <a:srgbClr val="403CCF"/>
                </a:solidFill>
                <a:latin typeface="Libre Baskerville"/>
                <a:ea typeface="Libre Baskerville"/>
                <a:cs typeface="Libre Baskerville"/>
                <a:sym typeface="Libre Baskerville"/>
              </a:rPr>
              <a:t>Case Study: Eastern Mennonite University</a:t>
            </a:r>
            <a:endParaRPr sz="3550">
              <a:solidFill>
                <a:schemeClr val="dk1"/>
              </a:solidFill>
              <a:latin typeface="Calibri"/>
              <a:ea typeface="Calibri"/>
              <a:cs typeface="Calibri"/>
              <a:sym typeface="Calibri"/>
            </a:endParaRPr>
          </a:p>
        </p:txBody>
      </p:sp>
      <p:pic>
        <p:nvPicPr>
          <p:cNvPr id="286" name="Google Shape;286;p14" descr="preencoded.png"/>
          <p:cNvPicPr preferRelativeResize="0"/>
          <p:nvPr/>
        </p:nvPicPr>
        <p:blipFill rotWithShape="1">
          <a:blip r:embed="rId3">
            <a:alphaModFix/>
          </a:blip>
          <a:srcRect/>
          <a:stretch/>
        </p:blipFill>
        <p:spPr>
          <a:xfrm>
            <a:off x="1041984" y="1733073"/>
            <a:ext cx="5789890" cy="5040035"/>
          </a:xfrm>
          <a:prstGeom prst="rect">
            <a:avLst/>
          </a:prstGeom>
          <a:noFill/>
          <a:ln>
            <a:noFill/>
          </a:ln>
        </p:spPr>
      </p:pic>
      <p:sp>
        <p:nvSpPr>
          <p:cNvPr id="287" name="Google Shape;287;p14"/>
          <p:cNvSpPr/>
          <p:nvPr/>
        </p:nvSpPr>
        <p:spPr>
          <a:xfrm>
            <a:off x="793790" y="7215307"/>
            <a:ext cx="13042821" cy="290274"/>
          </a:xfrm>
          <a:prstGeom prst="rect">
            <a:avLst/>
          </a:prstGeom>
          <a:noFill/>
          <a:ln>
            <a:noFill/>
          </a:ln>
        </p:spPr>
        <p:txBody>
          <a:bodyPr spcFirstLastPara="1" wrap="square" lIns="0" tIns="0" rIns="0" bIns="0" anchor="t" anchorCtr="0">
            <a:noAutofit/>
          </a:bodyPr>
          <a:lstStyle/>
          <a:p>
            <a:pPr marL="0" marR="0" lvl="0" indent="0" algn="ctr" rtl="0">
              <a:lnSpc>
                <a:spcPct val="93750"/>
              </a:lnSpc>
              <a:spcBef>
                <a:spcPts val="0"/>
              </a:spcBef>
              <a:spcAft>
                <a:spcPts val="0"/>
              </a:spcAft>
              <a:buClr>
                <a:srgbClr val="49495A"/>
              </a:buClr>
              <a:buSzPts val="2400"/>
              <a:buFont typeface="Open Sans"/>
              <a:buNone/>
            </a:pPr>
            <a:r>
              <a:rPr lang="en-US" sz="2400">
                <a:solidFill>
                  <a:srgbClr val="49495A"/>
                </a:solidFill>
                <a:latin typeface="Open Sans"/>
                <a:ea typeface="Open Sans"/>
                <a:cs typeface="Open Sans"/>
                <a:sym typeface="Open Sans"/>
              </a:rPr>
              <a:t>Real-world application of board-CEO alignment principles in action</a:t>
            </a:r>
            <a:endParaRPr sz="2400">
              <a:solidFill>
                <a:schemeClr val="dk1"/>
              </a:solidFill>
              <a:latin typeface="Calibri"/>
              <a:ea typeface="Calibri"/>
              <a:cs typeface="Calibri"/>
              <a:sym typeface="Calibri"/>
            </a:endParaRPr>
          </a:p>
        </p:txBody>
      </p:sp>
      <p:pic>
        <p:nvPicPr>
          <p:cNvPr id="288" name="Google Shape;288;p14"/>
          <p:cNvPicPr preferRelativeResize="0"/>
          <p:nvPr/>
        </p:nvPicPr>
        <p:blipFill rotWithShape="1">
          <a:blip r:embed="rId4">
            <a:alphaModFix/>
          </a:blip>
          <a:srcRect/>
          <a:stretch/>
        </p:blipFill>
        <p:spPr>
          <a:xfrm>
            <a:off x="7315200" y="1733074"/>
            <a:ext cx="5958135" cy="504003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pic>
        <p:nvPicPr>
          <p:cNvPr id="294" name="Google Shape;294;p15"/>
          <p:cNvPicPr preferRelativeResize="0"/>
          <p:nvPr/>
        </p:nvPicPr>
        <p:blipFill rotWithShape="1">
          <a:blip r:embed="rId3">
            <a:alphaModFix amt="27000"/>
          </a:blip>
          <a:srcRect/>
          <a:stretch/>
        </p:blipFill>
        <p:spPr>
          <a:xfrm>
            <a:off x="0" y="0"/>
            <a:ext cx="14630400" cy="8229599"/>
          </a:xfrm>
          <a:prstGeom prst="rect">
            <a:avLst/>
          </a:prstGeom>
          <a:noFill/>
          <a:ln>
            <a:noFill/>
          </a:ln>
        </p:spPr>
      </p:pic>
      <p:sp>
        <p:nvSpPr>
          <p:cNvPr id="295" name="Google Shape;295;p15"/>
          <p:cNvSpPr/>
          <p:nvPr/>
        </p:nvSpPr>
        <p:spPr>
          <a:xfrm>
            <a:off x="793790" y="1407736"/>
            <a:ext cx="8457605" cy="708779"/>
          </a:xfrm>
          <a:prstGeom prst="rect">
            <a:avLst/>
          </a:prstGeom>
          <a:noFill/>
          <a:ln>
            <a:noFill/>
          </a:ln>
        </p:spPr>
        <p:txBody>
          <a:bodyPr spcFirstLastPara="1" wrap="square" lIns="0" tIns="0" rIns="0" bIns="0" anchor="t" anchorCtr="0">
            <a:noAutofit/>
          </a:bodyPr>
          <a:lstStyle/>
          <a:p>
            <a:pPr marL="0" marR="0" lvl="0" indent="0" algn="l" rtl="0">
              <a:lnSpc>
                <a:spcPct val="124719"/>
              </a:lnSpc>
              <a:spcBef>
                <a:spcPts val="0"/>
              </a:spcBef>
              <a:spcAft>
                <a:spcPts val="0"/>
              </a:spcAft>
              <a:buClr>
                <a:srgbClr val="403CCF"/>
              </a:buClr>
              <a:buSzPts val="4450"/>
              <a:buFont typeface="Libre Baskerville"/>
              <a:buNone/>
            </a:pPr>
            <a:r>
              <a:rPr lang="en-US" sz="4450">
                <a:solidFill>
                  <a:srgbClr val="403CCF"/>
                </a:solidFill>
                <a:latin typeface="Libre Baskerville"/>
                <a:ea typeface="Libre Baskerville"/>
                <a:cs typeface="Libre Baskerville"/>
                <a:sym typeface="Libre Baskerville"/>
              </a:rPr>
              <a:t>Action Planning &amp; Reflection</a:t>
            </a:r>
            <a:endParaRPr sz="4450">
              <a:solidFill>
                <a:schemeClr val="dk1"/>
              </a:solidFill>
              <a:latin typeface="Calibri"/>
              <a:ea typeface="Calibri"/>
              <a:cs typeface="Calibri"/>
              <a:sym typeface="Calibri"/>
            </a:endParaRPr>
          </a:p>
        </p:txBody>
      </p:sp>
      <p:pic>
        <p:nvPicPr>
          <p:cNvPr id="296" name="Google Shape;296;p15" descr="preencoded.png"/>
          <p:cNvPicPr preferRelativeResize="0"/>
          <p:nvPr/>
        </p:nvPicPr>
        <p:blipFill rotWithShape="1">
          <a:blip r:embed="rId4">
            <a:alphaModFix/>
          </a:blip>
          <a:srcRect/>
          <a:stretch/>
        </p:blipFill>
        <p:spPr>
          <a:xfrm>
            <a:off x="793790" y="3166110"/>
            <a:ext cx="4196358" cy="30480"/>
          </a:xfrm>
          <a:prstGeom prst="rect">
            <a:avLst/>
          </a:prstGeom>
          <a:noFill/>
          <a:ln>
            <a:noFill/>
          </a:ln>
        </p:spPr>
      </p:pic>
      <p:sp>
        <p:nvSpPr>
          <p:cNvPr id="297" name="Google Shape;297;p15"/>
          <p:cNvSpPr/>
          <p:nvPr/>
        </p:nvSpPr>
        <p:spPr>
          <a:xfrm>
            <a:off x="793790" y="3340418"/>
            <a:ext cx="2835235" cy="354330"/>
          </a:xfrm>
          <a:prstGeom prst="rect">
            <a:avLst/>
          </a:prstGeom>
          <a:noFill/>
          <a:ln>
            <a:noFill/>
          </a:ln>
        </p:spPr>
        <p:txBody>
          <a:bodyPr spcFirstLastPara="1" wrap="square" lIns="0" tIns="0" rIns="0" bIns="0" anchor="t" anchorCtr="0">
            <a:noAutofit/>
          </a:bodyPr>
          <a:lstStyle/>
          <a:p>
            <a:pPr marL="0" marR="0" lvl="0" indent="0" algn="l" rtl="0">
              <a:lnSpc>
                <a:spcPct val="114583"/>
              </a:lnSpc>
              <a:spcBef>
                <a:spcPts val="0"/>
              </a:spcBef>
              <a:spcAft>
                <a:spcPts val="0"/>
              </a:spcAft>
              <a:buClr>
                <a:srgbClr val="49495A"/>
              </a:buClr>
              <a:buSzPts val="2400"/>
              <a:buFont typeface="Libre Baskerville"/>
              <a:buNone/>
            </a:pPr>
            <a:r>
              <a:rPr lang="en-US" sz="2400" b="1" u="sng">
                <a:solidFill>
                  <a:srgbClr val="49495A"/>
                </a:solidFill>
                <a:latin typeface="Libre Baskerville"/>
                <a:ea typeface="Libre Baskerville"/>
                <a:cs typeface="Libre Baskerville"/>
                <a:sym typeface="Libre Baskerville"/>
              </a:rPr>
              <a:t>This Month</a:t>
            </a:r>
            <a:endParaRPr sz="2400" b="1" u="sng">
              <a:solidFill>
                <a:schemeClr val="dk1"/>
              </a:solidFill>
              <a:latin typeface="Calibri"/>
              <a:ea typeface="Calibri"/>
              <a:cs typeface="Calibri"/>
              <a:sym typeface="Calibri"/>
            </a:endParaRPr>
          </a:p>
        </p:txBody>
      </p:sp>
      <p:sp>
        <p:nvSpPr>
          <p:cNvPr id="298" name="Google Shape;298;p15"/>
          <p:cNvSpPr/>
          <p:nvPr/>
        </p:nvSpPr>
        <p:spPr>
          <a:xfrm>
            <a:off x="793790" y="3830836"/>
            <a:ext cx="4196358" cy="725805"/>
          </a:xfrm>
          <a:prstGeom prst="rect">
            <a:avLst/>
          </a:prstGeom>
          <a:noFill/>
          <a:ln>
            <a:noFill/>
          </a:ln>
        </p:spPr>
        <p:txBody>
          <a:bodyPr spcFirstLastPara="1" wrap="square" lIns="0" tIns="0" rIns="0" bIns="0" anchor="t" anchorCtr="0">
            <a:noAutofit/>
          </a:bodyPr>
          <a:lstStyle/>
          <a:p>
            <a:pPr marL="0" marR="0" lvl="0" indent="0" algn="l" rtl="0">
              <a:lnSpc>
                <a:spcPct val="158333"/>
              </a:lnSpc>
              <a:spcBef>
                <a:spcPts val="0"/>
              </a:spcBef>
              <a:spcAft>
                <a:spcPts val="0"/>
              </a:spcAft>
              <a:buClr>
                <a:srgbClr val="49495A"/>
              </a:buClr>
              <a:buSzPts val="1800"/>
              <a:buFont typeface="Open Sans"/>
              <a:buNone/>
            </a:pPr>
            <a:r>
              <a:rPr lang="en-US" sz="1800">
                <a:solidFill>
                  <a:srgbClr val="49495A"/>
                </a:solidFill>
                <a:latin typeface="Open Sans"/>
                <a:ea typeface="Open Sans"/>
                <a:cs typeface="Open Sans"/>
                <a:sym typeface="Open Sans"/>
              </a:rPr>
              <a:t>What's one action you can take this month to improve alignment?</a:t>
            </a:r>
            <a:endParaRPr sz="1800">
              <a:solidFill>
                <a:schemeClr val="dk1"/>
              </a:solidFill>
              <a:latin typeface="Calibri"/>
              <a:ea typeface="Calibri"/>
              <a:cs typeface="Calibri"/>
              <a:sym typeface="Calibri"/>
            </a:endParaRPr>
          </a:p>
        </p:txBody>
      </p:sp>
      <p:sp>
        <p:nvSpPr>
          <p:cNvPr id="299" name="Google Shape;299;p15"/>
          <p:cNvSpPr/>
          <p:nvPr/>
        </p:nvSpPr>
        <p:spPr>
          <a:xfrm>
            <a:off x="5216962" y="2811066"/>
            <a:ext cx="226814" cy="283488"/>
          </a:xfrm>
          <a:prstGeom prst="rect">
            <a:avLst/>
          </a:prstGeom>
          <a:noFill/>
          <a:ln>
            <a:noFill/>
          </a:ln>
        </p:spPr>
        <p:txBody>
          <a:bodyPr spcFirstLastPara="1" wrap="square" lIns="0" tIns="0" rIns="0" bIns="0" anchor="t" anchorCtr="0">
            <a:noAutofit/>
          </a:bodyPr>
          <a:lstStyle/>
          <a:p>
            <a:pPr marL="0" marR="0" lvl="0" indent="0" algn="l" rtl="0">
              <a:lnSpc>
                <a:spcPct val="162857"/>
              </a:lnSpc>
              <a:spcBef>
                <a:spcPts val="0"/>
              </a:spcBef>
              <a:spcAft>
                <a:spcPts val="0"/>
              </a:spcAft>
              <a:buClr>
                <a:schemeClr val="dk1"/>
              </a:buClr>
              <a:buSzPts val="1750"/>
              <a:buFont typeface="Calibri"/>
              <a:buNone/>
            </a:pPr>
            <a:endParaRPr sz="1750">
              <a:solidFill>
                <a:schemeClr val="dk1"/>
              </a:solidFill>
              <a:latin typeface="Calibri"/>
              <a:ea typeface="Calibri"/>
              <a:cs typeface="Calibri"/>
              <a:sym typeface="Calibri"/>
            </a:endParaRPr>
          </a:p>
        </p:txBody>
      </p:sp>
      <p:pic>
        <p:nvPicPr>
          <p:cNvPr id="300" name="Google Shape;300;p15" descr="preencoded.png"/>
          <p:cNvPicPr preferRelativeResize="0"/>
          <p:nvPr/>
        </p:nvPicPr>
        <p:blipFill rotWithShape="1">
          <a:blip r:embed="rId4">
            <a:alphaModFix/>
          </a:blip>
          <a:srcRect/>
          <a:stretch/>
        </p:blipFill>
        <p:spPr>
          <a:xfrm>
            <a:off x="5216962" y="3166110"/>
            <a:ext cx="4196358" cy="30480"/>
          </a:xfrm>
          <a:prstGeom prst="rect">
            <a:avLst/>
          </a:prstGeom>
          <a:noFill/>
          <a:ln>
            <a:noFill/>
          </a:ln>
        </p:spPr>
      </p:pic>
      <p:sp>
        <p:nvSpPr>
          <p:cNvPr id="301" name="Google Shape;301;p15"/>
          <p:cNvSpPr/>
          <p:nvPr/>
        </p:nvSpPr>
        <p:spPr>
          <a:xfrm>
            <a:off x="5216962" y="3340418"/>
            <a:ext cx="2835235" cy="354330"/>
          </a:xfrm>
          <a:prstGeom prst="rect">
            <a:avLst/>
          </a:prstGeom>
          <a:noFill/>
          <a:ln>
            <a:noFill/>
          </a:ln>
        </p:spPr>
        <p:txBody>
          <a:bodyPr spcFirstLastPara="1" wrap="square" lIns="0" tIns="0" rIns="0" bIns="0" anchor="t" anchorCtr="0">
            <a:noAutofit/>
          </a:bodyPr>
          <a:lstStyle/>
          <a:p>
            <a:pPr marL="0" marR="0" lvl="0" indent="0" algn="l" rtl="0">
              <a:lnSpc>
                <a:spcPct val="114583"/>
              </a:lnSpc>
              <a:spcBef>
                <a:spcPts val="0"/>
              </a:spcBef>
              <a:spcAft>
                <a:spcPts val="0"/>
              </a:spcAft>
              <a:buClr>
                <a:srgbClr val="49495A"/>
              </a:buClr>
              <a:buSzPts val="2400"/>
              <a:buFont typeface="Libre Baskerville"/>
              <a:buNone/>
            </a:pPr>
            <a:r>
              <a:rPr lang="en-US" sz="2400" b="1" u="sng">
                <a:solidFill>
                  <a:srgbClr val="49495A"/>
                </a:solidFill>
                <a:latin typeface="Libre Baskerville"/>
                <a:ea typeface="Libre Baskerville"/>
                <a:cs typeface="Libre Baskerville"/>
                <a:sym typeface="Libre Baskerville"/>
              </a:rPr>
              <a:t>This Quarter</a:t>
            </a:r>
            <a:endParaRPr sz="2400" b="1" u="sng">
              <a:solidFill>
                <a:schemeClr val="dk1"/>
              </a:solidFill>
              <a:latin typeface="Calibri"/>
              <a:ea typeface="Calibri"/>
              <a:cs typeface="Calibri"/>
              <a:sym typeface="Calibri"/>
            </a:endParaRPr>
          </a:p>
        </p:txBody>
      </p:sp>
      <p:sp>
        <p:nvSpPr>
          <p:cNvPr id="302" name="Google Shape;302;p15"/>
          <p:cNvSpPr/>
          <p:nvPr/>
        </p:nvSpPr>
        <p:spPr>
          <a:xfrm>
            <a:off x="5216962" y="3830836"/>
            <a:ext cx="4196358" cy="1088708"/>
          </a:xfrm>
          <a:prstGeom prst="rect">
            <a:avLst/>
          </a:prstGeom>
          <a:noFill/>
          <a:ln>
            <a:noFill/>
          </a:ln>
        </p:spPr>
        <p:txBody>
          <a:bodyPr spcFirstLastPara="1" wrap="square" lIns="0" tIns="0" rIns="0" bIns="0" anchor="t" anchorCtr="0">
            <a:noAutofit/>
          </a:bodyPr>
          <a:lstStyle/>
          <a:p>
            <a:pPr marL="0" marR="0" lvl="0" indent="0" algn="l" rtl="0">
              <a:lnSpc>
                <a:spcPct val="158333"/>
              </a:lnSpc>
              <a:spcBef>
                <a:spcPts val="0"/>
              </a:spcBef>
              <a:spcAft>
                <a:spcPts val="0"/>
              </a:spcAft>
              <a:buClr>
                <a:srgbClr val="49495A"/>
              </a:buClr>
              <a:buSzPts val="1800"/>
              <a:buFont typeface="Open Sans"/>
              <a:buNone/>
            </a:pPr>
            <a:r>
              <a:rPr lang="en-US" sz="1800">
                <a:solidFill>
                  <a:srgbClr val="49495A"/>
                </a:solidFill>
                <a:latin typeface="Open Sans"/>
                <a:ea typeface="Open Sans"/>
                <a:cs typeface="Open Sans"/>
                <a:sym typeface="Open Sans"/>
              </a:rPr>
              <a:t>What's one action you can take this quarter to improve fundraising engagement?</a:t>
            </a:r>
            <a:endParaRPr sz="1800">
              <a:solidFill>
                <a:schemeClr val="dk1"/>
              </a:solidFill>
              <a:latin typeface="Calibri"/>
              <a:ea typeface="Calibri"/>
              <a:cs typeface="Calibri"/>
              <a:sym typeface="Calibri"/>
            </a:endParaRPr>
          </a:p>
        </p:txBody>
      </p:sp>
      <p:sp>
        <p:nvSpPr>
          <p:cNvPr id="303" name="Google Shape;303;p15"/>
          <p:cNvSpPr/>
          <p:nvPr/>
        </p:nvSpPr>
        <p:spPr>
          <a:xfrm>
            <a:off x="9640133" y="2811066"/>
            <a:ext cx="226814" cy="283488"/>
          </a:xfrm>
          <a:prstGeom prst="rect">
            <a:avLst/>
          </a:prstGeom>
          <a:noFill/>
          <a:ln>
            <a:noFill/>
          </a:ln>
        </p:spPr>
        <p:txBody>
          <a:bodyPr spcFirstLastPara="1" wrap="square" lIns="0" tIns="0" rIns="0" bIns="0" anchor="t" anchorCtr="0">
            <a:noAutofit/>
          </a:bodyPr>
          <a:lstStyle/>
          <a:p>
            <a:pPr marL="0" marR="0" lvl="0" indent="0" algn="l" rtl="0">
              <a:lnSpc>
                <a:spcPct val="162857"/>
              </a:lnSpc>
              <a:spcBef>
                <a:spcPts val="0"/>
              </a:spcBef>
              <a:spcAft>
                <a:spcPts val="0"/>
              </a:spcAft>
              <a:buClr>
                <a:schemeClr val="dk1"/>
              </a:buClr>
              <a:buSzPts val="1750"/>
              <a:buFont typeface="Calibri"/>
              <a:buNone/>
            </a:pPr>
            <a:endParaRPr sz="1750">
              <a:solidFill>
                <a:schemeClr val="dk1"/>
              </a:solidFill>
              <a:latin typeface="Calibri"/>
              <a:ea typeface="Calibri"/>
              <a:cs typeface="Calibri"/>
              <a:sym typeface="Calibri"/>
            </a:endParaRPr>
          </a:p>
        </p:txBody>
      </p:sp>
      <p:pic>
        <p:nvPicPr>
          <p:cNvPr id="304" name="Google Shape;304;p15" descr="preencoded.png"/>
          <p:cNvPicPr preferRelativeResize="0"/>
          <p:nvPr/>
        </p:nvPicPr>
        <p:blipFill rotWithShape="1">
          <a:blip r:embed="rId4">
            <a:alphaModFix/>
          </a:blip>
          <a:srcRect/>
          <a:stretch/>
        </p:blipFill>
        <p:spPr>
          <a:xfrm>
            <a:off x="9640133" y="3166110"/>
            <a:ext cx="4196358" cy="30480"/>
          </a:xfrm>
          <a:prstGeom prst="rect">
            <a:avLst/>
          </a:prstGeom>
          <a:noFill/>
          <a:ln>
            <a:noFill/>
          </a:ln>
        </p:spPr>
      </p:pic>
      <p:sp>
        <p:nvSpPr>
          <p:cNvPr id="305" name="Google Shape;305;p15"/>
          <p:cNvSpPr/>
          <p:nvPr/>
        </p:nvSpPr>
        <p:spPr>
          <a:xfrm>
            <a:off x="9640133" y="3340418"/>
            <a:ext cx="2835235" cy="354330"/>
          </a:xfrm>
          <a:prstGeom prst="rect">
            <a:avLst/>
          </a:prstGeom>
          <a:noFill/>
          <a:ln>
            <a:noFill/>
          </a:ln>
        </p:spPr>
        <p:txBody>
          <a:bodyPr spcFirstLastPara="1" wrap="square" lIns="0" tIns="0" rIns="0" bIns="0" anchor="t" anchorCtr="0">
            <a:noAutofit/>
          </a:bodyPr>
          <a:lstStyle/>
          <a:p>
            <a:pPr marL="0" marR="0" lvl="0" indent="0" algn="l" rtl="0">
              <a:lnSpc>
                <a:spcPct val="114583"/>
              </a:lnSpc>
              <a:spcBef>
                <a:spcPts val="0"/>
              </a:spcBef>
              <a:spcAft>
                <a:spcPts val="0"/>
              </a:spcAft>
              <a:buClr>
                <a:srgbClr val="49495A"/>
              </a:buClr>
              <a:buSzPts val="2400"/>
              <a:buFont typeface="Libre Baskerville"/>
              <a:buNone/>
            </a:pPr>
            <a:r>
              <a:rPr lang="en-US" sz="2400" b="1" u="sng">
                <a:solidFill>
                  <a:srgbClr val="49495A"/>
                </a:solidFill>
                <a:latin typeface="Libre Baskerville"/>
                <a:ea typeface="Libre Baskerville"/>
                <a:cs typeface="Libre Baskerville"/>
                <a:sym typeface="Libre Baskerville"/>
              </a:rPr>
              <a:t>Your Ideas</a:t>
            </a:r>
            <a:endParaRPr sz="2400" b="1" u="sng">
              <a:solidFill>
                <a:schemeClr val="dk1"/>
              </a:solidFill>
              <a:latin typeface="Calibri"/>
              <a:ea typeface="Calibri"/>
              <a:cs typeface="Calibri"/>
              <a:sym typeface="Calibri"/>
            </a:endParaRPr>
          </a:p>
        </p:txBody>
      </p:sp>
      <p:sp>
        <p:nvSpPr>
          <p:cNvPr id="306" name="Google Shape;306;p15"/>
          <p:cNvSpPr/>
          <p:nvPr/>
        </p:nvSpPr>
        <p:spPr>
          <a:xfrm>
            <a:off x="9640133" y="3830836"/>
            <a:ext cx="4196358" cy="1088708"/>
          </a:xfrm>
          <a:prstGeom prst="rect">
            <a:avLst/>
          </a:prstGeom>
          <a:noFill/>
          <a:ln>
            <a:noFill/>
          </a:ln>
        </p:spPr>
        <p:txBody>
          <a:bodyPr spcFirstLastPara="1" wrap="square" lIns="0" tIns="0" rIns="0" bIns="0" anchor="t" anchorCtr="0">
            <a:noAutofit/>
          </a:bodyPr>
          <a:lstStyle/>
          <a:p>
            <a:pPr marL="0" marR="0" lvl="0" indent="0" algn="l" rtl="0">
              <a:lnSpc>
                <a:spcPct val="158333"/>
              </a:lnSpc>
              <a:spcBef>
                <a:spcPts val="0"/>
              </a:spcBef>
              <a:spcAft>
                <a:spcPts val="0"/>
              </a:spcAft>
              <a:buClr>
                <a:srgbClr val="49495A"/>
              </a:buClr>
              <a:buSzPts val="1800"/>
              <a:buFont typeface="Open Sans"/>
              <a:buNone/>
            </a:pPr>
            <a:r>
              <a:rPr lang="en-US" sz="1800">
                <a:solidFill>
                  <a:srgbClr val="49495A"/>
                </a:solidFill>
                <a:latin typeface="Open Sans"/>
                <a:ea typeface="Open Sans"/>
                <a:cs typeface="Open Sans"/>
                <a:sym typeface="Open Sans"/>
              </a:rPr>
              <a:t>What's an idea you would add to our presentation on "Bridging the Gap" between CEO and Board?</a:t>
            </a:r>
            <a:endParaRPr sz="1800">
              <a:solidFill>
                <a:schemeClr val="dk1"/>
              </a:solidFill>
              <a:latin typeface="Calibri"/>
              <a:ea typeface="Calibri"/>
              <a:cs typeface="Calibri"/>
              <a:sym typeface="Calibri"/>
            </a:endParaRPr>
          </a:p>
        </p:txBody>
      </p:sp>
      <p:sp>
        <p:nvSpPr>
          <p:cNvPr id="307" name="Google Shape;307;p15"/>
          <p:cNvSpPr/>
          <p:nvPr/>
        </p:nvSpPr>
        <p:spPr>
          <a:xfrm>
            <a:off x="1133951" y="5532823"/>
            <a:ext cx="12702600" cy="725700"/>
          </a:xfrm>
          <a:prstGeom prst="rect">
            <a:avLst/>
          </a:prstGeom>
          <a:noFill/>
          <a:ln>
            <a:noFill/>
          </a:ln>
        </p:spPr>
        <p:txBody>
          <a:bodyPr spcFirstLastPara="1" wrap="square" lIns="0" tIns="0" rIns="0" bIns="0" anchor="t" anchorCtr="0">
            <a:noAutofit/>
          </a:bodyPr>
          <a:lstStyle/>
          <a:p>
            <a:pPr marL="0" marR="0" lvl="0" indent="0" algn="l" rtl="0">
              <a:lnSpc>
                <a:spcPct val="142500"/>
              </a:lnSpc>
              <a:spcBef>
                <a:spcPts val="0"/>
              </a:spcBef>
              <a:spcAft>
                <a:spcPts val="0"/>
              </a:spcAft>
              <a:buClr>
                <a:srgbClr val="49495A"/>
              </a:buClr>
              <a:buSzPts val="1750"/>
              <a:buFont typeface="Open Sans"/>
              <a:buNone/>
            </a:pPr>
            <a:r>
              <a:rPr lang="en-US" sz="1950" i="1">
                <a:solidFill>
                  <a:srgbClr val="49495A"/>
                </a:solidFill>
                <a:latin typeface="Open Sans"/>
                <a:ea typeface="Open Sans"/>
                <a:cs typeface="Open Sans"/>
                <a:sym typeface="Open Sans"/>
              </a:rPr>
              <a:t>"</a:t>
            </a:r>
            <a:r>
              <a:rPr lang="en-US" sz="2200" i="1">
                <a:solidFill>
                  <a:srgbClr val="49495A"/>
                </a:solidFill>
                <a:latin typeface="Open Sans"/>
                <a:ea typeface="Open Sans"/>
                <a:cs typeface="Open Sans"/>
                <a:sym typeface="Open Sans"/>
              </a:rPr>
              <a:t>When there is a balance between accountability and support, CEOs are more equipped to deliver long-term value creation." - SpencerStuart, 2025</a:t>
            </a:r>
            <a:endParaRPr sz="2200" i="1">
              <a:solidFill>
                <a:schemeClr val="dk1"/>
              </a:solidFill>
              <a:latin typeface="Calibri"/>
              <a:ea typeface="Calibri"/>
              <a:cs typeface="Calibri"/>
              <a:sym typeface="Calibri"/>
            </a:endParaRPr>
          </a:p>
        </p:txBody>
      </p:sp>
      <p:sp>
        <p:nvSpPr>
          <p:cNvPr id="308" name="Google Shape;308;p15"/>
          <p:cNvSpPr/>
          <p:nvPr/>
        </p:nvSpPr>
        <p:spPr>
          <a:xfrm>
            <a:off x="793790" y="5389827"/>
            <a:ext cx="30480" cy="1236107"/>
          </a:xfrm>
          <a:prstGeom prst="rect">
            <a:avLst/>
          </a:prstGeom>
          <a:solidFill>
            <a:srgbClr val="403C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16"/>
          <p:cNvSpPr/>
          <p:nvPr/>
        </p:nvSpPr>
        <p:spPr>
          <a:xfrm>
            <a:off x="793790" y="1046321"/>
            <a:ext cx="13042821" cy="1417558"/>
          </a:xfrm>
          <a:prstGeom prst="rect">
            <a:avLst/>
          </a:prstGeom>
          <a:noFill/>
          <a:ln>
            <a:noFill/>
          </a:ln>
        </p:spPr>
        <p:txBody>
          <a:bodyPr spcFirstLastPara="1" wrap="square" lIns="0" tIns="0" rIns="0" bIns="0" anchor="t" anchorCtr="0">
            <a:noAutofit/>
          </a:bodyPr>
          <a:lstStyle/>
          <a:p>
            <a:pPr marL="0" marR="0" lvl="0" indent="0" algn="l" rtl="0">
              <a:lnSpc>
                <a:spcPct val="124719"/>
              </a:lnSpc>
              <a:spcBef>
                <a:spcPts val="0"/>
              </a:spcBef>
              <a:spcAft>
                <a:spcPts val="0"/>
              </a:spcAft>
              <a:buClr>
                <a:srgbClr val="403CCF"/>
              </a:buClr>
              <a:buSzPts val="4450"/>
              <a:buFont typeface="Libre Baskerville"/>
              <a:buNone/>
            </a:pPr>
            <a:r>
              <a:rPr lang="en-US" sz="4450">
                <a:solidFill>
                  <a:srgbClr val="403CCF"/>
                </a:solidFill>
                <a:latin typeface="Libre Baskerville"/>
                <a:ea typeface="Libre Baskerville"/>
                <a:cs typeface="Libre Baskerville"/>
                <a:sym typeface="Libre Baskerville"/>
              </a:rPr>
              <a:t>Bridging the Gap: Aligning Board and CEO Strategy for Fundraising Success</a:t>
            </a:r>
            <a:endParaRPr sz="4450">
              <a:solidFill>
                <a:schemeClr val="dk1"/>
              </a:solidFill>
              <a:latin typeface="Calibri"/>
              <a:ea typeface="Calibri"/>
              <a:cs typeface="Calibri"/>
              <a:sym typeface="Calibri"/>
            </a:endParaRPr>
          </a:p>
        </p:txBody>
      </p:sp>
      <p:sp>
        <p:nvSpPr>
          <p:cNvPr id="315" name="Google Shape;315;p16"/>
          <p:cNvSpPr/>
          <p:nvPr/>
        </p:nvSpPr>
        <p:spPr>
          <a:xfrm>
            <a:off x="793790" y="5537035"/>
            <a:ext cx="13042821" cy="35957"/>
          </a:xfrm>
          <a:prstGeom prst="rect">
            <a:avLst/>
          </a:prstGeom>
          <a:solidFill>
            <a:srgbClr val="49495A">
              <a:alpha val="49803"/>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6" name="Google Shape;316;p16"/>
          <p:cNvSpPr/>
          <p:nvPr/>
        </p:nvSpPr>
        <p:spPr>
          <a:xfrm>
            <a:off x="4573726" y="3711144"/>
            <a:ext cx="5482947" cy="566976"/>
          </a:xfrm>
          <a:prstGeom prst="rect">
            <a:avLst/>
          </a:prstGeom>
          <a:noFill/>
          <a:ln>
            <a:noFill/>
          </a:ln>
        </p:spPr>
        <p:txBody>
          <a:bodyPr spcFirstLastPara="1" wrap="square" lIns="0" tIns="0" rIns="0" bIns="0" anchor="t" anchorCtr="0">
            <a:noAutofit/>
          </a:bodyPr>
          <a:lstStyle/>
          <a:p>
            <a:pPr marL="0" marR="0" lvl="0" indent="0" algn="l" rtl="0">
              <a:lnSpc>
                <a:spcPct val="125352"/>
              </a:lnSpc>
              <a:spcBef>
                <a:spcPts val="0"/>
              </a:spcBef>
              <a:spcAft>
                <a:spcPts val="0"/>
              </a:spcAft>
              <a:buClr>
                <a:srgbClr val="403CCF"/>
              </a:buClr>
              <a:buSzPts val="3550"/>
              <a:buFont typeface="Libre Baskerville"/>
              <a:buNone/>
            </a:pPr>
            <a:r>
              <a:rPr lang="en-US" sz="3550">
                <a:solidFill>
                  <a:srgbClr val="403CCF"/>
                </a:solidFill>
                <a:latin typeface="Libre Baskerville"/>
                <a:ea typeface="Libre Baskerville"/>
                <a:cs typeface="Libre Baskerville"/>
                <a:sym typeface="Libre Baskerville"/>
              </a:rPr>
              <a:t>Questions &amp; Discussion</a:t>
            </a:r>
            <a:endParaRPr sz="3550">
              <a:solidFill>
                <a:schemeClr val="dk1"/>
              </a:solidFill>
              <a:latin typeface="Calibri"/>
              <a:ea typeface="Calibri"/>
              <a:cs typeface="Calibri"/>
              <a:sym typeface="Calibri"/>
            </a:endParaRPr>
          </a:p>
        </p:txBody>
      </p:sp>
      <p:sp>
        <p:nvSpPr>
          <p:cNvPr id="317" name="Google Shape;317;p16"/>
          <p:cNvSpPr/>
          <p:nvPr/>
        </p:nvSpPr>
        <p:spPr>
          <a:xfrm>
            <a:off x="793790" y="6820257"/>
            <a:ext cx="13042821" cy="362903"/>
          </a:xfrm>
          <a:prstGeom prst="rect">
            <a:avLst/>
          </a:prstGeom>
          <a:noFill/>
          <a:ln>
            <a:noFill/>
          </a:ln>
        </p:spPr>
        <p:txBody>
          <a:bodyPr spcFirstLastPara="1" wrap="square" lIns="0" tIns="0" rIns="0" bIns="0" anchor="t" anchorCtr="0">
            <a:noAutofit/>
          </a:bodyPr>
          <a:lstStyle/>
          <a:p>
            <a:pPr marL="0" marR="0" lvl="0" indent="0" algn="ctr" rtl="0">
              <a:lnSpc>
                <a:spcPct val="89062"/>
              </a:lnSpc>
              <a:spcBef>
                <a:spcPts val="0"/>
              </a:spcBef>
              <a:spcAft>
                <a:spcPts val="0"/>
              </a:spcAft>
              <a:buClr>
                <a:srgbClr val="49495A"/>
              </a:buClr>
              <a:buSzPts val="3200"/>
              <a:buFont typeface="Open Sans"/>
              <a:buNone/>
            </a:pPr>
            <a:r>
              <a:rPr lang="en-US" sz="3200" i="1">
                <a:solidFill>
                  <a:srgbClr val="49495A"/>
                </a:solidFill>
                <a:latin typeface="Open Sans"/>
                <a:ea typeface="Open Sans"/>
                <a:cs typeface="Open Sans"/>
                <a:sym typeface="Open Sans"/>
              </a:rPr>
              <a:t>Thank you!</a:t>
            </a:r>
            <a:endParaRPr sz="3200" i="1">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17"/>
          <p:cNvSpPr txBox="1"/>
          <p:nvPr/>
        </p:nvSpPr>
        <p:spPr>
          <a:xfrm>
            <a:off x="1049867" y="1631047"/>
            <a:ext cx="12135555" cy="6298904"/>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“15 Key ways CFO’s Can Stay aligned with Company board Members,” Forbes, Jan 25, 2023</a:t>
            </a:r>
            <a:endParaRPr/>
          </a:p>
          <a:p>
            <a:pPr marL="0" marR="0" lvl="0" indent="0" algn="l" rtl="0">
              <a:lnSpc>
                <a:spcPct val="115000"/>
              </a:lnSpc>
              <a:spcBef>
                <a:spcPts val="80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“Better Together: 3 Ways to boost Board-CEO Collaboration,” McKinsey &amp; Co, Sept 25, 2024. Survey conducted by Celia Hubert and Frithjof Lund.</a:t>
            </a:r>
            <a:endParaRPr/>
          </a:p>
          <a:p>
            <a:pPr marL="0" marR="0" lvl="0" indent="0" algn="l" rtl="0">
              <a:lnSpc>
                <a:spcPct val="115000"/>
              </a:lnSpc>
              <a:spcBef>
                <a:spcPts val="80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Campaign Readiness Study for EMU: Douglas Mason and Tyson Pinion, GonserGerber Advancement Leadership Consultants, June 2023.</a:t>
            </a:r>
            <a:endParaRPr/>
          </a:p>
          <a:p>
            <a:pPr marL="0" marR="0" lvl="0" indent="0" algn="l" rtl="0">
              <a:lnSpc>
                <a:spcPct val="115000"/>
              </a:lnSpc>
              <a:spcBef>
                <a:spcPts val="80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How do you know if you have a high functioning board? Casa Grande Consulting. Skip Meyers Consultant</a:t>
            </a:r>
            <a:endParaRPr/>
          </a:p>
          <a:p>
            <a:pPr marL="0" marR="0" lvl="0" indent="0" algn="l" rtl="0">
              <a:lnSpc>
                <a:spcPct val="115000"/>
              </a:lnSpc>
              <a:spcBef>
                <a:spcPts val="80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“Closing the Confidence Gap: Why the Board-CEO Relationship Needs a Reset,” SpencerStuart</a:t>
            </a:r>
            <a:endParaRPr sz="1800">
              <a:solidFill>
                <a:schemeClr val="dk1"/>
              </a:solidFill>
              <a:latin typeface="Calibri"/>
              <a:ea typeface="Calibri"/>
              <a:cs typeface="Calibri"/>
              <a:sym typeface="Calibri"/>
            </a:endParaRPr>
          </a:p>
          <a:p>
            <a:pPr marL="0" marR="0" lvl="0" indent="0" algn="l" rtl="0">
              <a:lnSpc>
                <a:spcPct val="115000"/>
              </a:lnSpc>
              <a:spcBef>
                <a:spcPts val="80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April 2025.</a:t>
            </a:r>
            <a:endParaRPr/>
          </a:p>
          <a:p>
            <a:pPr marL="0" marR="0" lvl="0" indent="0" algn="l" rtl="0">
              <a:lnSpc>
                <a:spcPct val="115000"/>
              </a:lnSpc>
              <a:spcBef>
                <a:spcPts val="80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“Creating Board-Management Alignment: Director’s Roundtable,” SHRM Business, Jan 5, 2024. </a:t>
            </a:r>
            <a:endParaRPr/>
          </a:p>
          <a:p>
            <a:pPr marL="0" marR="0" lvl="0" indent="0" algn="l" rtl="0">
              <a:lnSpc>
                <a:spcPct val="115000"/>
              </a:lnSpc>
              <a:spcBef>
                <a:spcPts val="80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EMU Board Orientation Materials for New Trustees. Revised yearly. 2017-2025.</a:t>
            </a:r>
            <a:endParaRPr/>
          </a:p>
          <a:p>
            <a:pPr marL="0" marR="0" lvl="0" indent="0" algn="l" rtl="0">
              <a:lnSpc>
                <a:spcPct val="115000"/>
              </a:lnSpc>
              <a:spcBef>
                <a:spcPts val="80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“How to Maintain a Thriving Board-CEO Relationship,” Association of Community College Trustees, June 23, 2025.</a:t>
            </a:r>
            <a:endParaRPr/>
          </a:p>
          <a:p>
            <a:pPr marL="0" marR="0" lvl="0" indent="0" algn="l" rtl="0">
              <a:lnSpc>
                <a:spcPct val="115000"/>
              </a:lnSpc>
              <a:spcBef>
                <a:spcPts val="80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“Piloting Through Challenges and Opportunities,” Melissa Morris-Olson, Blog post, July 24, 2025</a:t>
            </a:r>
            <a:endParaRPr/>
          </a:p>
          <a:p>
            <a:pPr marL="0" marR="0" lvl="0" indent="0" algn="l" rtl="0">
              <a:lnSpc>
                <a:spcPct val="115000"/>
              </a:lnSpc>
              <a:spcBef>
                <a:spcPts val="80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“The Campaign for Eastern Mennonite University 2023-2028, Forward Together: Preparing Tomorrow’s Unifying Leaders, Preliminary Case Statement”</a:t>
            </a:r>
            <a:endParaRPr/>
          </a:p>
          <a:p>
            <a:pPr marL="0" marR="0" lvl="0" indent="0" algn="l" rtl="0">
              <a:lnSpc>
                <a:spcPct val="115000"/>
              </a:lnSpc>
              <a:spcBef>
                <a:spcPts val="800"/>
              </a:spcBef>
              <a:spcAft>
                <a:spcPts val="0"/>
              </a:spcAft>
              <a:buClr>
                <a:schemeClr val="dk1"/>
              </a:buClr>
              <a:buSzPts val="1800"/>
              <a:buFont typeface="Calibri"/>
              <a:buNone/>
            </a:pPr>
            <a:r>
              <a:rPr lang="en-US" sz="1800">
                <a:solidFill>
                  <a:schemeClr val="dk1"/>
                </a:solidFill>
                <a:latin typeface="Calibri"/>
                <a:ea typeface="Calibri"/>
                <a:cs typeface="Calibri"/>
                <a:sym typeface="Calibri"/>
              </a:rPr>
              <a:t>“Trouble at the Top: Meeting the Daunting Challenges of Today’s College Presidency,” The Chronicle of Higher Education,” Alexander Kafka. Special publication, p. 3-67.</a:t>
            </a:r>
            <a:endParaRPr/>
          </a:p>
        </p:txBody>
      </p:sp>
      <p:sp>
        <p:nvSpPr>
          <p:cNvPr id="323" name="Google Shape;323;p17"/>
          <p:cNvSpPr txBox="1"/>
          <p:nvPr/>
        </p:nvSpPr>
        <p:spPr>
          <a:xfrm>
            <a:off x="1128889" y="993422"/>
            <a:ext cx="1239891"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Calibri"/>
                <a:ea typeface="Calibri"/>
                <a:cs typeface="Calibri"/>
                <a:sym typeface="Calibri"/>
              </a:rPr>
              <a:t>SOURCES: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2"/>
          <p:cNvSpPr/>
          <p:nvPr/>
        </p:nvSpPr>
        <p:spPr>
          <a:xfrm>
            <a:off x="789503" y="620316"/>
            <a:ext cx="4511397" cy="563880"/>
          </a:xfrm>
          <a:prstGeom prst="rect">
            <a:avLst/>
          </a:prstGeom>
          <a:noFill/>
          <a:ln>
            <a:noFill/>
          </a:ln>
        </p:spPr>
        <p:txBody>
          <a:bodyPr spcFirstLastPara="1" wrap="square" lIns="0" tIns="0" rIns="0" bIns="0" anchor="t" anchorCtr="0">
            <a:noAutofit/>
          </a:bodyPr>
          <a:lstStyle/>
          <a:p>
            <a:pPr marL="0" marR="0" lvl="0" indent="0" algn="l" rtl="0">
              <a:lnSpc>
                <a:spcPct val="123943"/>
              </a:lnSpc>
              <a:spcBef>
                <a:spcPts val="0"/>
              </a:spcBef>
              <a:spcAft>
                <a:spcPts val="0"/>
              </a:spcAft>
              <a:buClr>
                <a:srgbClr val="403CCF"/>
              </a:buClr>
              <a:buSzPts val="3550"/>
              <a:buFont typeface="Libre Baskerville"/>
              <a:buNone/>
            </a:pPr>
            <a:r>
              <a:rPr lang="en-US" sz="3550">
                <a:solidFill>
                  <a:srgbClr val="403CCF"/>
                </a:solidFill>
                <a:latin typeface="Libre Baskerville"/>
                <a:ea typeface="Libre Baskerville"/>
                <a:cs typeface="Libre Baskerville"/>
                <a:sym typeface="Libre Baskerville"/>
              </a:rPr>
              <a:t>Who Are We?</a:t>
            </a:r>
            <a:endParaRPr sz="3550">
              <a:solidFill>
                <a:schemeClr val="dk1"/>
              </a:solidFill>
              <a:latin typeface="Calibri"/>
              <a:ea typeface="Calibri"/>
              <a:cs typeface="Calibri"/>
              <a:sym typeface="Calibri"/>
            </a:endParaRPr>
          </a:p>
        </p:txBody>
      </p:sp>
      <p:sp>
        <p:nvSpPr>
          <p:cNvPr id="71" name="Google Shape;71;p2"/>
          <p:cNvSpPr/>
          <p:nvPr/>
        </p:nvSpPr>
        <p:spPr>
          <a:xfrm>
            <a:off x="789503" y="1293649"/>
            <a:ext cx="13051500" cy="288600"/>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Clr>
                <a:srgbClr val="49495A"/>
              </a:buClr>
              <a:buSzPts val="1800"/>
              <a:buFont typeface="Open Sans"/>
              <a:buNone/>
            </a:pPr>
            <a:r>
              <a:rPr lang="en-US" sz="1800" b="1">
                <a:solidFill>
                  <a:srgbClr val="49495A"/>
                </a:solidFill>
                <a:latin typeface="Open Sans"/>
                <a:ea typeface="Open Sans"/>
                <a:cs typeface="Open Sans"/>
                <a:sym typeface="Open Sans"/>
              </a:rPr>
              <a:t>And what do we know about Board-CEO Alignment?</a:t>
            </a:r>
            <a:endParaRPr sz="1800" b="1">
              <a:solidFill>
                <a:schemeClr val="dk1"/>
              </a:solidFill>
              <a:latin typeface="Calibri"/>
              <a:ea typeface="Calibri"/>
              <a:cs typeface="Calibri"/>
              <a:sym typeface="Calibri"/>
            </a:endParaRPr>
          </a:p>
        </p:txBody>
      </p:sp>
      <p:pic>
        <p:nvPicPr>
          <p:cNvPr id="72" name="Google Shape;72;p2" descr="preencoded.png"/>
          <p:cNvPicPr preferRelativeResize="0"/>
          <p:nvPr/>
        </p:nvPicPr>
        <p:blipFill rotWithShape="1">
          <a:blip r:embed="rId3">
            <a:alphaModFix/>
          </a:blip>
          <a:srcRect/>
          <a:stretch/>
        </p:blipFill>
        <p:spPr>
          <a:xfrm>
            <a:off x="789500" y="1942975"/>
            <a:ext cx="2851399" cy="3398399"/>
          </a:xfrm>
          <a:prstGeom prst="rect">
            <a:avLst/>
          </a:prstGeom>
          <a:noFill/>
          <a:ln>
            <a:noFill/>
          </a:ln>
        </p:spPr>
      </p:pic>
      <p:sp>
        <p:nvSpPr>
          <p:cNvPr id="73" name="Google Shape;73;p2"/>
          <p:cNvSpPr/>
          <p:nvPr/>
        </p:nvSpPr>
        <p:spPr>
          <a:xfrm>
            <a:off x="789499" y="5544371"/>
            <a:ext cx="3085500" cy="431400"/>
          </a:xfrm>
          <a:prstGeom prst="rect">
            <a:avLst/>
          </a:prstGeom>
          <a:noFill/>
          <a:ln>
            <a:noFill/>
          </a:ln>
        </p:spPr>
        <p:txBody>
          <a:bodyPr spcFirstLastPara="1" wrap="square" lIns="0" tIns="0" rIns="0" bIns="0" anchor="t" anchorCtr="0">
            <a:noAutofit/>
          </a:bodyPr>
          <a:lstStyle/>
          <a:p>
            <a:pPr marL="0" marR="0" lvl="0" indent="0" algn="l" rtl="0">
              <a:lnSpc>
                <a:spcPct val="125714"/>
              </a:lnSpc>
              <a:spcBef>
                <a:spcPts val="0"/>
              </a:spcBef>
              <a:spcAft>
                <a:spcPts val="0"/>
              </a:spcAft>
              <a:buClr>
                <a:srgbClr val="403CCF"/>
              </a:buClr>
              <a:buSzPts val="1750"/>
              <a:buFont typeface="Libre Baskerville"/>
              <a:buNone/>
            </a:pPr>
            <a:r>
              <a:rPr lang="en-US" sz="1750">
                <a:solidFill>
                  <a:srgbClr val="403CCF"/>
                </a:solidFill>
                <a:latin typeface="Libre Baskerville"/>
                <a:ea typeface="Libre Baskerville"/>
                <a:cs typeface="Libre Baskerville"/>
                <a:sym typeface="Libre Baskerville"/>
              </a:rPr>
              <a:t>Manuel A. Nuñez, MBA</a:t>
            </a:r>
            <a:endParaRPr sz="1750">
              <a:solidFill>
                <a:schemeClr val="dk1"/>
              </a:solidFill>
              <a:latin typeface="Calibri"/>
              <a:ea typeface="Calibri"/>
              <a:cs typeface="Calibri"/>
              <a:sym typeface="Calibri"/>
            </a:endParaRPr>
          </a:p>
        </p:txBody>
      </p:sp>
      <p:sp>
        <p:nvSpPr>
          <p:cNvPr id="74" name="Google Shape;74;p2"/>
          <p:cNvSpPr/>
          <p:nvPr/>
        </p:nvSpPr>
        <p:spPr>
          <a:xfrm>
            <a:off x="722459" y="6178770"/>
            <a:ext cx="6305700" cy="1443600"/>
          </a:xfrm>
          <a:prstGeom prst="rect">
            <a:avLst/>
          </a:prstGeom>
          <a:noFill/>
          <a:ln>
            <a:noFill/>
          </a:ln>
        </p:spPr>
        <p:txBody>
          <a:bodyPr spcFirstLastPara="1" wrap="square" lIns="0" tIns="0" rIns="0" bIns="0" anchor="t" anchorCtr="0">
            <a:noAutofit/>
          </a:bodyPr>
          <a:lstStyle/>
          <a:p>
            <a:pPr marL="0" marR="0" lvl="0" indent="0" algn="l" rtl="0">
              <a:lnSpc>
                <a:spcPct val="160714"/>
              </a:lnSpc>
              <a:spcBef>
                <a:spcPts val="0"/>
              </a:spcBef>
              <a:spcAft>
                <a:spcPts val="0"/>
              </a:spcAft>
              <a:buClr>
                <a:srgbClr val="49495A"/>
              </a:buClr>
              <a:buSzPts val="1400"/>
              <a:buFont typeface="Open Sans"/>
              <a:buNone/>
            </a:pPr>
            <a:r>
              <a:rPr lang="en-US" sz="1400">
                <a:solidFill>
                  <a:srgbClr val="49495A"/>
                </a:solidFill>
                <a:latin typeface="Open Sans"/>
                <a:ea typeface="Open Sans"/>
                <a:cs typeface="Open Sans"/>
                <a:sym typeface="Open Sans"/>
              </a:rPr>
              <a:t>Associate Dean of Graduate Programs and Professor of the Practice in Management &amp; Operations at Villanova School of Business. Currently Chair of the Board of Trustees for Eastern Mennonite University (EMU), Board member at Dock Mennonite Academy, and Board Director at Goodville Mutual Casualty Company.</a:t>
            </a:r>
            <a:endParaRPr sz="1400">
              <a:solidFill>
                <a:schemeClr val="dk1"/>
              </a:solidFill>
              <a:latin typeface="Calibri"/>
              <a:ea typeface="Calibri"/>
              <a:cs typeface="Calibri"/>
              <a:sym typeface="Calibri"/>
            </a:endParaRPr>
          </a:p>
        </p:txBody>
      </p:sp>
      <p:sp>
        <p:nvSpPr>
          <p:cNvPr id="75" name="Google Shape;75;p2"/>
          <p:cNvSpPr/>
          <p:nvPr/>
        </p:nvSpPr>
        <p:spPr>
          <a:xfrm>
            <a:off x="7542967" y="5544363"/>
            <a:ext cx="3429900" cy="282000"/>
          </a:xfrm>
          <a:prstGeom prst="rect">
            <a:avLst/>
          </a:prstGeom>
          <a:noFill/>
          <a:ln>
            <a:noFill/>
          </a:ln>
        </p:spPr>
        <p:txBody>
          <a:bodyPr spcFirstLastPara="1" wrap="square" lIns="0" tIns="0" rIns="0" bIns="0" anchor="t" anchorCtr="0">
            <a:noAutofit/>
          </a:bodyPr>
          <a:lstStyle/>
          <a:p>
            <a:pPr marL="0" marR="0" lvl="0" indent="0" algn="l" rtl="0">
              <a:lnSpc>
                <a:spcPct val="125714"/>
              </a:lnSpc>
              <a:spcBef>
                <a:spcPts val="0"/>
              </a:spcBef>
              <a:spcAft>
                <a:spcPts val="0"/>
              </a:spcAft>
              <a:buClr>
                <a:srgbClr val="403CCF"/>
              </a:buClr>
              <a:buSzPts val="1750"/>
              <a:buFont typeface="Libre Baskerville"/>
              <a:buNone/>
            </a:pPr>
            <a:r>
              <a:rPr lang="en-US" sz="1750">
                <a:solidFill>
                  <a:srgbClr val="403CCF"/>
                </a:solidFill>
                <a:latin typeface="Libre Baskerville"/>
                <a:ea typeface="Libre Baskerville"/>
                <a:cs typeface="Libre Baskerville"/>
                <a:sym typeface="Libre Baskerville"/>
              </a:rPr>
              <a:t>Susan Schultz Huxman, Ph.D.</a:t>
            </a:r>
            <a:endParaRPr sz="1750">
              <a:solidFill>
                <a:schemeClr val="dk1"/>
              </a:solidFill>
              <a:latin typeface="Calibri"/>
              <a:ea typeface="Calibri"/>
              <a:cs typeface="Calibri"/>
              <a:sym typeface="Calibri"/>
            </a:endParaRPr>
          </a:p>
        </p:txBody>
      </p:sp>
      <p:sp>
        <p:nvSpPr>
          <p:cNvPr id="76" name="Google Shape;76;p2"/>
          <p:cNvSpPr/>
          <p:nvPr/>
        </p:nvSpPr>
        <p:spPr>
          <a:xfrm>
            <a:off x="7542967" y="6126560"/>
            <a:ext cx="6305700" cy="1443600"/>
          </a:xfrm>
          <a:prstGeom prst="rect">
            <a:avLst/>
          </a:prstGeom>
          <a:noFill/>
          <a:ln>
            <a:noFill/>
          </a:ln>
        </p:spPr>
        <p:txBody>
          <a:bodyPr spcFirstLastPara="1" wrap="square" lIns="0" tIns="0" rIns="0" bIns="0" anchor="t" anchorCtr="0">
            <a:noAutofit/>
          </a:bodyPr>
          <a:lstStyle/>
          <a:p>
            <a:pPr marL="0" marR="0" lvl="0" indent="0" algn="l" rtl="0">
              <a:lnSpc>
                <a:spcPct val="160714"/>
              </a:lnSpc>
              <a:spcBef>
                <a:spcPts val="0"/>
              </a:spcBef>
              <a:spcAft>
                <a:spcPts val="0"/>
              </a:spcAft>
              <a:buClr>
                <a:srgbClr val="49495A"/>
              </a:buClr>
              <a:buSzPts val="1400"/>
              <a:buFont typeface="Open Sans"/>
              <a:buNone/>
            </a:pPr>
            <a:r>
              <a:rPr lang="en-US" sz="1400">
                <a:solidFill>
                  <a:srgbClr val="49495A"/>
                </a:solidFill>
                <a:latin typeface="Open Sans"/>
                <a:ea typeface="Open Sans"/>
                <a:cs typeface="Open Sans"/>
                <a:sym typeface="Open Sans"/>
              </a:rPr>
              <a:t>President Emerita of Eastern Mennonite University (EMU) and former president of Conrad Grebel University. Professor of Communication who consults in strategic planning, brand narratives, fundraising, and reputation management. Currently chairs the Harrisonburg City and Rockingham County Chamber of Commerce.</a:t>
            </a:r>
            <a:endParaRPr sz="1400">
              <a:solidFill>
                <a:schemeClr val="dk1"/>
              </a:solidFill>
              <a:latin typeface="Calibri"/>
              <a:ea typeface="Calibri"/>
              <a:cs typeface="Calibri"/>
              <a:sym typeface="Calibri"/>
            </a:endParaRPr>
          </a:p>
        </p:txBody>
      </p:sp>
      <p:pic>
        <p:nvPicPr>
          <p:cNvPr id="77" name="Google Shape;77;p2" descr="A person wearing a blue jacket and blue glasses&#10;&#10;AI-generated content may be incorrect."/>
          <p:cNvPicPr preferRelativeResize="0"/>
          <p:nvPr/>
        </p:nvPicPr>
        <p:blipFill rotWithShape="1">
          <a:blip r:embed="rId4">
            <a:alphaModFix/>
          </a:blip>
          <a:srcRect/>
          <a:stretch/>
        </p:blipFill>
        <p:spPr>
          <a:xfrm>
            <a:off x="7542975" y="1989887"/>
            <a:ext cx="2672625" cy="3398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pic>
        <p:nvPicPr>
          <p:cNvPr id="83" name="Google Shape;83;p3" descr="preencoded.png"/>
          <p:cNvPicPr preferRelativeResize="0"/>
          <p:nvPr/>
        </p:nvPicPr>
        <p:blipFill rotWithShape="1">
          <a:blip r:embed="rId3">
            <a:alphaModFix/>
          </a:blip>
          <a:srcRect/>
          <a:stretch/>
        </p:blipFill>
        <p:spPr>
          <a:xfrm>
            <a:off x="0" y="0"/>
            <a:ext cx="5486400" cy="8229600"/>
          </a:xfrm>
          <a:prstGeom prst="rect">
            <a:avLst/>
          </a:prstGeom>
          <a:noFill/>
          <a:ln>
            <a:noFill/>
          </a:ln>
        </p:spPr>
      </p:pic>
      <p:sp>
        <p:nvSpPr>
          <p:cNvPr id="84" name="Google Shape;84;p3"/>
          <p:cNvSpPr/>
          <p:nvPr/>
        </p:nvSpPr>
        <p:spPr>
          <a:xfrm>
            <a:off x="6280190" y="2736890"/>
            <a:ext cx="5670590" cy="708779"/>
          </a:xfrm>
          <a:prstGeom prst="rect">
            <a:avLst/>
          </a:prstGeom>
          <a:noFill/>
          <a:ln>
            <a:noFill/>
          </a:ln>
        </p:spPr>
        <p:txBody>
          <a:bodyPr spcFirstLastPara="1" wrap="square" lIns="0" tIns="0" rIns="0" bIns="0" anchor="t" anchorCtr="0">
            <a:noAutofit/>
          </a:bodyPr>
          <a:lstStyle/>
          <a:p>
            <a:pPr marL="0" marR="0" lvl="0" indent="0" algn="l" rtl="0">
              <a:lnSpc>
                <a:spcPct val="124719"/>
              </a:lnSpc>
              <a:spcBef>
                <a:spcPts val="0"/>
              </a:spcBef>
              <a:spcAft>
                <a:spcPts val="0"/>
              </a:spcAft>
              <a:buClr>
                <a:srgbClr val="403CCF"/>
              </a:buClr>
              <a:buSzPts val="4450"/>
              <a:buFont typeface="Libre Baskerville"/>
              <a:buNone/>
            </a:pPr>
            <a:r>
              <a:rPr lang="en-US" sz="4450">
                <a:solidFill>
                  <a:srgbClr val="403CCF"/>
                </a:solidFill>
                <a:latin typeface="Libre Baskerville"/>
                <a:ea typeface="Libre Baskerville"/>
                <a:cs typeface="Libre Baskerville"/>
                <a:sym typeface="Libre Baskerville"/>
              </a:rPr>
              <a:t>Workshop Goal</a:t>
            </a:r>
            <a:endParaRPr sz="4450">
              <a:solidFill>
                <a:schemeClr val="dk1"/>
              </a:solidFill>
              <a:latin typeface="Calibri"/>
              <a:ea typeface="Calibri"/>
              <a:cs typeface="Calibri"/>
              <a:sym typeface="Calibri"/>
            </a:endParaRPr>
          </a:p>
        </p:txBody>
      </p:sp>
      <p:sp>
        <p:nvSpPr>
          <p:cNvPr id="85" name="Google Shape;85;p3"/>
          <p:cNvSpPr/>
          <p:nvPr/>
        </p:nvSpPr>
        <p:spPr>
          <a:xfrm>
            <a:off x="6280190" y="3785830"/>
            <a:ext cx="7556421" cy="1088708"/>
          </a:xfrm>
          <a:prstGeom prst="rect">
            <a:avLst/>
          </a:prstGeom>
          <a:noFill/>
          <a:ln>
            <a:noFill/>
          </a:ln>
        </p:spPr>
        <p:txBody>
          <a:bodyPr spcFirstLastPara="1" wrap="square" lIns="0" tIns="0" rIns="0" bIns="0" anchor="t" anchorCtr="0">
            <a:noAutofit/>
          </a:bodyPr>
          <a:lstStyle/>
          <a:p>
            <a:pPr marL="0" marR="0" lvl="0" indent="0" algn="l" rtl="0">
              <a:lnSpc>
                <a:spcPct val="162857"/>
              </a:lnSpc>
              <a:spcBef>
                <a:spcPts val="0"/>
              </a:spcBef>
              <a:spcAft>
                <a:spcPts val="0"/>
              </a:spcAft>
              <a:buClr>
                <a:srgbClr val="49495A"/>
              </a:buClr>
              <a:buSzPts val="1750"/>
              <a:buFont typeface="Open Sans"/>
              <a:buNone/>
            </a:pPr>
            <a:r>
              <a:rPr lang="en-US" sz="1750">
                <a:solidFill>
                  <a:srgbClr val="49495A"/>
                </a:solidFill>
                <a:latin typeface="Open Sans"/>
                <a:ea typeface="Open Sans"/>
                <a:cs typeface="Open Sans"/>
                <a:sym typeface="Open Sans"/>
              </a:rPr>
              <a:t>Equip nonprofit leaders with strategies and tools to align board and executive roles in healthy board dynamics and fundraising—moving from passive approval to shared ownership and strategic engagement.</a:t>
            </a:r>
            <a:endParaRPr sz="1750">
              <a:solidFill>
                <a:schemeClr val="dk1"/>
              </a:solidFill>
              <a:latin typeface="Calibri"/>
              <a:ea typeface="Calibri"/>
              <a:cs typeface="Calibri"/>
              <a:sym typeface="Calibri"/>
            </a:endParaRPr>
          </a:p>
        </p:txBody>
      </p:sp>
      <p:sp>
        <p:nvSpPr>
          <p:cNvPr id="86" name="Google Shape;86;p3"/>
          <p:cNvSpPr/>
          <p:nvPr/>
        </p:nvSpPr>
        <p:spPr>
          <a:xfrm>
            <a:off x="6280190" y="5129689"/>
            <a:ext cx="7556421" cy="362903"/>
          </a:xfrm>
          <a:prstGeom prst="rect">
            <a:avLst/>
          </a:prstGeom>
          <a:noFill/>
          <a:ln>
            <a:noFill/>
          </a:ln>
        </p:spPr>
        <p:txBody>
          <a:bodyPr spcFirstLastPara="1" wrap="square" lIns="0" tIns="0" rIns="0" bIns="0" anchor="t" anchorCtr="0">
            <a:noAutofit/>
          </a:bodyPr>
          <a:lstStyle/>
          <a:p>
            <a:pPr marL="0" marR="0" lvl="0" indent="0" algn="ctr" rtl="0">
              <a:lnSpc>
                <a:spcPct val="162857"/>
              </a:lnSpc>
              <a:spcBef>
                <a:spcPts val="0"/>
              </a:spcBef>
              <a:spcAft>
                <a:spcPts val="0"/>
              </a:spcAft>
              <a:buClr>
                <a:srgbClr val="49495A"/>
              </a:buClr>
              <a:buSzPts val="1750"/>
              <a:buFont typeface="Open Sans"/>
              <a:buNone/>
            </a:pPr>
            <a:r>
              <a:rPr lang="en-US" sz="1750" b="1" i="1">
                <a:solidFill>
                  <a:srgbClr val="49495A"/>
                </a:solidFill>
                <a:latin typeface="Open Sans"/>
                <a:ea typeface="Open Sans"/>
                <a:cs typeface="Open Sans"/>
                <a:sym typeface="Open Sans"/>
              </a:rPr>
              <a:t>We'll need your help as this is a collaborative goal!</a:t>
            </a:r>
            <a:endParaRPr sz="1750" b="1" i="1">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4"/>
          <p:cNvSpPr/>
          <p:nvPr/>
        </p:nvSpPr>
        <p:spPr>
          <a:xfrm>
            <a:off x="793790" y="641985"/>
            <a:ext cx="7222450" cy="531614"/>
          </a:xfrm>
          <a:prstGeom prst="rect">
            <a:avLst/>
          </a:prstGeom>
          <a:noFill/>
          <a:ln>
            <a:noFill/>
          </a:ln>
        </p:spPr>
        <p:txBody>
          <a:bodyPr spcFirstLastPara="1" wrap="square" lIns="0" tIns="0" rIns="0" bIns="0" anchor="t" anchorCtr="0">
            <a:noAutofit/>
          </a:bodyPr>
          <a:lstStyle/>
          <a:p>
            <a:pPr marL="0" marR="0" lvl="0" indent="0" algn="l" rtl="0">
              <a:lnSpc>
                <a:spcPct val="125757"/>
              </a:lnSpc>
              <a:spcBef>
                <a:spcPts val="0"/>
              </a:spcBef>
              <a:spcAft>
                <a:spcPts val="0"/>
              </a:spcAft>
              <a:buClr>
                <a:srgbClr val="403CCF"/>
              </a:buClr>
              <a:buSzPts val="3300"/>
              <a:buFont typeface="Libre Baskerville"/>
              <a:buNone/>
            </a:pPr>
            <a:r>
              <a:rPr lang="en-US" sz="3300">
                <a:solidFill>
                  <a:srgbClr val="403CCF"/>
                </a:solidFill>
                <a:latin typeface="Libre Baskerville"/>
                <a:ea typeface="Libre Baskerville"/>
                <a:cs typeface="Libre Baskerville"/>
                <a:sym typeface="Libre Baskerville"/>
              </a:rPr>
              <a:t>Live Poll: Fundraising</a:t>
            </a:r>
            <a:endParaRPr sz="3300">
              <a:solidFill>
                <a:schemeClr val="dk1"/>
              </a:solidFill>
              <a:latin typeface="Calibri"/>
              <a:ea typeface="Calibri"/>
              <a:cs typeface="Calibri"/>
              <a:sym typeface="Calibri"/>
            </a:endParaRPr>
          </a:p>
        </p:txBody>
      </p:sp>
      <p:sp>
        <p:nvSpPr>
          <p:cNvPr id="93" name="Google Shape;93;p4"/>
          <p:cNvSpPr/>
          <p:nvPr/>
        </p:nvSpPr>
        <p:spPr>
          <a:xfrm>
            <a:off x="643775" y="1752807"/>
            <a:ext cx="4274100" cy="307500"/>
          </a:xfrm>
          <a:prstGeom prst="rect">
            <a:avLst/>
          </a:prstGeom>
          <a:noFill/>
          <a:ln>
            <a:noFill/>
          </a:ln>
        </p:spPr>
        <p:txBody>
          <a:bodyPr spcFirstLastPara="1" wrap="square" lIns="0" tIns="0" rIns="0" bIns="0" anchor="t" anchorCtr="0">
            <a:noAutofit/>
          </a:bodyPr>
          <a:lstStyle/>
          <a:p>
            <a:pPr marL="0" marR="0" lvl="0" indent="0" algn="l" rtl="0">
              <a:lnSpc>
                <a:spcPct val="124242"/>
              </a:lnSpc>
              <a:spcBef>
                <a:spcPts val="0"/>
              </a:spcBef>
              <a:spcAft>
                <a:spcPts val="0"/>
              </a:spcAft>
              <a:buClr>
                <a:srgbClr val="403CCF"/>
              </a:buClr>
              <a:buSzPts val="1650"/>
              <a:buFont typeface="Libre Baskerville"/>
              <a:buNone/>
            </a:pPr>
            <a:r>
              <a:rPr lang="en-US" sz="2050">
                <a:solidFill>
                  <a:srgbClr val="403CCF"/>
                </a:solidFill>
                <a:latin typeface="Libre Baskerville"/>
                <a:ea typeface="Libre Baskerville"/>
                <a:cs typeface="Libre Baskerville"/>
                <a:sym typeface="Libre Baskerville"/>
              </a:rPr>
              <a:t>Board Strategy Involvement</a:t>
            </a:r>
            <a:endParaRPr sz="2050">
              <a:solidFill>
                <a:schemeClr val="dk1"/>
              </a:solidFill>
              <a:latin typeface="Calibri"/>
              <a:ea typeface="Calibri"/>
              <a:cs typeface="Calibri"/>
              <a:sym typeface="Calibri"/>
            </a:endParaRPr>
          </a:p>
        </p:txBody>
      </p:sp>
      <p:sp>
        <p:nvSpPr>
          <p:cNvPr id="94" name="Google Shape;94;p4"/>
          <p:cNvSpPr/>
          <p:nvPr/>
        </p:nvSpPr>
        <p:spPr>
          <a:xfrm>
            <a:off x="643776" y="2428763"/>
            <a:ext cx="4070390" cy="544354"/>
          </a:xfrm>
          <a:prstGeom prst="rect">
            <a:avLst/>
          </a:prstGeom>
          <a:noFill/>
          <a:ln>
            <a:noFill/>
          </a:ln>
        </p:spPr>
        <p:txBody>
          <a:bodyPr spcFirstLastPara="1" wrap="square" lIns="0" tIns="0" rIns="0" bIns="0" anchor="t" anchorCtr="0">
            <a:noAutofit/>
          </a:bodyPr>
          <a:lstStyle/>
          <a:p>
            <a:pPr marL="0" marR="0" lvl="0" indent="0" algn="l" rtl="0">
              <a:lnSpc>
                <a:spcPct val="131250"/>
              </a:lnSpc>
              <a:spcBef>
                <a:spcPts val="0"/>
              </a:spcBef>
              <a:spcAft>
                <a:spcPts val="0"/>
              </a:spcAft>
              <a:buClr>
                <a:srgbClr val="49495A"/>
              </a:buClr>
              <a:buSzPts val="1600"/>
              <a:buFont typeface="Open Sans"/>
              <a:buNone/>
            </a:pPr>
            <a:r>
              <a:rPr lang="en-US" sz="1600">
                <a:solidFill>
                  <a:srgbClr val="49495A"/>
                </a:solidFill>
                <a:latin typeface="Open Sans"/>
                <a:ea typeface="Open Sans"/>
                <a:cs typeface="Open Sans"/>
                <a:sym typeface="Open Sans"/>
              </a:rPr>
              <a:t>How involved is your board in shaping </a:t>
            </a:r>
            <a:endParaRPr/>
          </a:p>
          <a:p>
            <a:pPr marL="0" marR="0" lvl="0" indent="0" algn="l" rtl="0">
              <a:lnSpc>
                <a:spcPct val="131250"/>
              </a:lnSpc>
              <a:spcBef>
                <a:spcPts val="0"/>
              </a:spcBef>
              <a:spcAft>
                <a:spcPts val="0"/>
              </a:spcAft>
              <a:buClr>
                <a:srgbClr val="49495A"/>
              </a:buClr>
              <a:buSzPts val="1600"/>
              <a:buFont typeface="Open Sans"/>
              <a:buNone/>
            </a:pPr>
            <a:r>
              <a:rPr lang="en-US" sz="1600">
                <a:solidFill>
                  <a:srgbClr val="49495A"/>
                </a:solidFill>
                <a:latin typeface="Open Sans"/>
                <a:ea typeface="Open Sans"/>
                <a:cs typeface="Open Sans"/>
                <a:sym typeface="Open Sans"/>
              </a:rPr>
              <a:t>the organization’s fundraising strategy?</a:t>
            </a:r>
            <a:endParaRPr sz="1600">
              <a:solidFill>
                <a:schemeClr val="dk1"/>
              </a:solidFill>
              <a:latin typeface="Calibri"/>
              <a:ea typeface="Calibri"/>
              <a:cs typeface="Calibri"/>
              <a:sym typeface="Calibri"/>
            </a:endParaRPr>
          </a:p>
        </p:txBody>
      </p:sp>
      <p:sp>
        <p:nvSpPr>
          <p:cNvPr id="95" name="Google Shape;95;p4"/>
          <p:cNvSpPr/>
          <p:nvPr/>
        </p:nvSpPr>
        <p:spPr>
          <a:xfrm>
            <a:off x="793790" y="2731889"/>
            <a:ext cx="4070390" cy="272177"/>
          </a:xfrm>
          <a:prstGeom prst="rect">
            <a:avLst/>
          </a:prstGeom>
          <a:noFill/>
          <a:ln>
            <a:noFill/>
          </a:ln>
        </p:spPr>
        <p:txBody>
          <a:bodyPr spcFirstLastPara="1" wrap="square" lIns="0" tIns="0" rIns="0" bIns="0" anchor="t" anchorCtr="0">
            <a:noAutofit/>
          </a:bodyPr>
          <a:lstStyle/>
          <a:p>
            <a:pPr marL="0" marR="0" lvl="0" indent="0" algn="l" rtl="0">
              <a:lnSpc>
                <a:spcPct val="161538"/>
              </a:lnSpc>
              <a:spcBef>
                <a:spcPts val="0"/>
              </a:spcBef>
              <a:spcAft>
                <a:spcPts val="0"/>
              </a:spcAft>
              <a:buClr>
                <a:schemeClr val="dk1"/>
              </a:buClr>
              <a:buSzPts val="1300"/>
              <a:buFont typeface="Calibri"/>
              <a:buNone/>
            </a:pPr>
            <a:endParaRPr sz="1300">
              <a:solidFill>
                <a:schemeClr val="dk1"/>
              </a:solidFill>
              <a:latin typeface="Calibri"/>
              <a:ea typeface="Calibri"/>
              <a:cs typeface="Calibri"/>
              <a:sym typeface="Calibri"/>
            </a:endParaRPr>
          </a:p>
        </p:txBody>
      </p:sp>
      <p:sp>
        <p:nvSpPr>
          <p:cNvPr id="96" name="Google Shape;96;p4"/>
          <p:cNvSpPr/>
          <p:nvPr/>
        </p:nvSpPr>
        <p:spPr>
          <a:xfrm>
            <a:off x="5280001" y="1773322"/>
            <a:ext cx="4070400" cy="544500"/>
          </a:xfrm>
          <a:prstGeom prst="rect">
            <a:avLst/>
          </a:prstGeom>
          <a:noFill/>
          <a:ln>
            <a:noFill/>
          </a:ln>
        </p:spPr>
        <p:txBody>
          <a:bodyPr spcFirstLastPara="1" wrap="square" lIns="0" tIns="0" rIns="0" bIns="0" anchor="t" anchorCtr="0">
            <a:noAutofit/>
          </a:bodyPr>
          <a:lstStyle/>
          <a:p>
            <a:pPr marL="0" lvl="0" indent="0" algn="l" rtl="0">
              <a:lnSpc>
                <a:spcPct val="124242"/>
              </a:lnSpc>
              <a:spcBef>
                <a:spcPts val="0"/>
              </a:spcBef>
              <a:spcAft>
                <a:spcPts val="0"/>
              </a:spcAft>
              <a:buClr>
                <a:srgbClr val="403CCF"/>
              </a:buClr>
              <a:buSzPts val="1650"/>
              <a:buFont typeface="Libre Baskerville"/>
              <a:buNone/>
            </a:pPr>
            <a:r>
              <a:rPr lang="en-US" sz="2050">
                <a:solidFill>
                  <a:srgbClr val="403CCF"/>
                </a:solidFill>
                <a:latin typeface="Libre Baskerville"/>
                <a:ea typeface="Libre Baskerville"/>
                <a:cs typeface="Libre Baskerville"/>
                <a:sym typeface="Libre Baskerville"/>
              </a:rPr>
              <a:t>Board Chair’s Understanding</a:t>
            </a:r>
            <a:endParaRPr sz="2050">
              <a:solidFill>
                <a:schemeClr val="dk1"/>
              </a:solidFill>
              <a:latin typeface="Calibri"/>
              <a:ea typeface="Calibri"/>
              <a:cs typeface="Calibri"/>
              <a:sym typeface="Calibri"/>
            </a:endParaRPr>
          </a:p>
          <a:p>
            <a:pPr marL="0" marR="0" lvl="0" indent="0" algn="l" rtl="0">
              <a:lnSpc>
                <a:spcPct val="131250"/>
              </a:lnSpc>
              <a:spcBef>
                <a:spcPts val="0"/>
              </a:spcBef>
              <a:spcAft>
                <a:spcPts val="0"/>
              </a:spcAft>
              <a:buClr>
                <a:srgbClr val="49495A"/>
              </a:buClr>
              <a:buSzPts val="1600"/>
              <a:buFont typeface="Open Sans"/>
              <a:buNone/>
            </a:pPr>
            <a:endParaRPr sz="1600">
              <a:solidFill>
                <a:srgbClr val="49495A"/>
              </a:solidFill>
              <a:latin typeface="Open Sans"/>
              <a:ea typeface="Open Sans"/>
              <a:cs typeface="Open Sans"/>
              <a:sym typeface="Open Sans"/>
            </a:endParaRPr>
          </a:p>
          <a:p>
            <a:pPr marL="0" marR="0" lvl="0" indent="0" algn="l" rtl="0">
              <a:lnSpc>
                <a:spcPct val="131250"/>
              </a:lnSpc>
              <a:spcBef>
                <a:spcPts val="0"/>
              </a:spcBef>
              <a:spcAft>
                <a:spcPts val="0"/>
              </a:spcAft>
              <a:buClr>
                <a:srgbClr val="49495A"/>
              </a:buClr>
              <a:buSzPts val="1600"/>
              <a:buFont typeface="Open Sans"/>
              <a:buNone/>
            </a:pPr>
            <a:r>
              <a:rPr lang="en-US" sz="1600">
                <a:solidFill>
                  <a:srgbClr val="49495A"/>
                </a:solidFill>
                <a:latin typeface="Open Sans"/>
                <a:ea typeface="Open Sans"/>
                <a:cs typeface="Open Sans"/>
                <a:sym typeface="Open Sans"/>
              </a:rPr>
              <a:t>How confident are you in your board chair’s  understanding of your </a:t>
            </a:r>
            <a:endParaRPr/>
          </a:p>
          <a:p>
            <a:pPr marL="0" marR="0" lvl="0" indent="0" algn="l" rtl="0">
              <a:lnSpc>
                <a:spcPct val="131250"/>
              </a:lnSpc>
              <a:spcBef>
                <a:spcPts val="0"/>
              </a:spcBef>
              <a:spcAft>
                <a:spcPts val="0"/>
              </a:spcAft>
              <a:buClr>
                <a:srgbClr val="49495A"/>
              </a:buClr>
              <a:buSzPts val="1600"/>
              <a:buFont typeface="Open Sans"/>
              <a:buNone/>
            </a:pPr>
            <a:r>
              <a:rPr lang="en-US" sz="1600">
                <a:solidFill>
                  <a:srgbClr val="49495A"/>
                </a:solidFill>
                <a:latin typeface="Open Sans"/>
                <a:ea typeface="Open Sans"/>
                <a:cs typeface="Open Sans"/>
                <a:sym typeface="Open Sans"/>
              </a:rPr>
              <a:t>fundraising model?</a:t>
            </a:r>
            <a:endParaRPr sz="1600">
              <a:solidFill>
                <a:schemeClr val="dk1"/>
              </a:solidFill>
              <a:latin typeface="Calibri"/>
              <a:ea typeface="Calibri"/>
              <a:cs typeface="Calibri"/>
              <a:sym typeface="Calibri"/>
            </a:endParaRPr>
          </a:p>
        </p:txBody>
      </p:sp>
      <p:pic>
        <p:nvPicPr>
          <p:cNvPr id="97" name="Google Shape;97;p4" descr="preencoded.png"/>
          <p:cNvPicPr preferRelativeResize="0"/>
          <p:nvPr/>
        </p:nvPicPr>
        <p:blipFill rotWithShape="1">
          <a:blip r:embed="rId3">
            <a:alphaModFix/>
          </a:blip>
          <a:srcRect l="-2642" t="-1261" r="-2653" b="-1261"/>
          <a:stretch/>
        </p:blipFill>
        <p:spPr>
          <a:xfrm>
            <a:off x="4391208" y="3770327"/>
            <a:ext cx="5479224" cy="3236642"/>
          </a:xfrm>
          <a:prstGeom prst="rect">
            <a:avLst/>
          </a:prstGeom>
          <a:noFill/>
          <a:ln>
            <a:noFill/>
          </a:ln>
        </p:spPr>
      </p:pic>
      <p:sp>
        <p:nvSpPr>
          <p:cNvPr id="98" name="Google Shape;98;p4"/>
          <p:cNvSpPr/>
          <p:nvPr/>
        </p:nvSpPr>
        <p:spPr>
          <a:xfrm>
            <a:off x="7126605" y="3773567"/>
            <a:ext cx="6717506" cy="272177"/>
          </a:xfrm>
          <a:prstGeom prst="rect">
            <a:avLst/>
          </a:prstGeom>
          <a:noFill/>
          <a:ln>
            <a:noFill/>
          </a:ln>
        </p:spPr>
        <p:txBody>
          <a:bodyPr spcFirstLastPara="1" wrap="square" lIns="0" tIns="0" rIns="0" bIns="0" anchor="t" anchorCtr="0">
            <a:noAutofit/>
          </a:bodyPr>
          <a:lstStyle/>
          <a:p>
            <a:pPr marL="0" marR="0" lvl="0" indent="0" algn="l" rtl="0">
              <a:lnSpc>
                <a:spcPct val="161538"/>
              </a:lnSpc>
              <a:spcBef>
                <a:spcPts val="0"/>
              </a:spcBef>
              <a:spcAft>
                <a:spcPts val="0"/>
              </a:spcAft>
              <a:buClr>
                <a:schemeClr val="dk1"/>
              </a:buClr>
              <a:buSzPts val="1300"/>
              <a:buFont typeface="Calibri"/>
              <a:buNone/>
            </a:pPr>
            <a:endParaRPr sz="1300">
              <a:solidFill>
                <a:schemeClr val="dk1"/>
              </a:solidFill>
              <a:latin typeface="Calibri"/>
              <a:ea typeface="Calibri"/>
              <a:cs typeface="Calibri"/>
              <a:sym typeface="Calibri"/>
            </a:endParaRPr>
          </a:p>
        </p:txBody>
      </p:sp>
      <p:sp>
        <p:nvSpPr>
          <p:cNvPr id="99" name="Google Shape;99;p4"/>
          <p:cNvSpPr/>
          <p:nvPr/>
        </p:nvSpPr>
        <p:spPr>
          <a:xfrm>
            <a:off x="921246" y="7374033"/>
            <a:ext cx="13042800" cy="272100"/>
          </a:xfrm>
          <a:prstGeom prst="rect">
            <a:avLst/>
          </a:prstGeom>
          <a:noFill/>
          <a:ln>
            <a:noFill/>
          </a:ln>
        </p:spPr>
        <p:txBody>
          <a:bodyPr spcFirstLastPara="1" wrap="square" lIns="0" tIns="0" rIns="0" bIns="0" anchor="t" anchorCtr="0">
            <a:noAutofit/>
          </a:bodyPr>
          <a:lstStyle/>
          <a:p>
            <a:pPr marL="0" marR="0" lvl="0" indent="0" algn="ctr" rtl="0">
              <a:lnSpc>
                <a:spcPct val="161538"/>
              </a:lnSpc>
              <a:spcBef>
                <a:spcPts val="0"/>
              </a:spcBef>
              <a:spcAft>
                <a:spcPts val="0"/>
              </a:spcAft>
              <a:buClr>
                <a:srgbClr val="49495A"/>
              </a:buClr>
              <a:buSzPts val="1300"/>
              <a:buFont typeface="Open Sans"/>
              <a:buNone/>
            </a:pPr>
            <a:r>
              <a:rPr lang="en-US" sz="2100" b="1">
                <a:solidFill>
                  <a:srgbClr val="49495A"/>
                </a:solidFill>
                <a:latin typeface="Open Sans"/>
                <a:ea typeface="Open Sans"/>
                <a:cs typeface="Open Sans"/>
                <a:sym typeface="Open Sans"/>
              </a:rPr>
              <a:t>Scan the QR Code to participate in the live poll</a:t>
            </a:r>
            <a:endParaRPr sz="2100" b="1">
              <a:solidFill>
                <a:schemeClr val="dk1"/>
              </a:solidFill>
              <a:latin typeface="Calibri"/>
              <a:ea typeface="Calibri"/>
              <a:cs typeface="Calibri"/>
              <a:sym typeface="Calibri"/>
            </a:endParaRPr>
          </a:p>
        </p:txBody>
      </p:sp>
      <p:sp>
        <p:nvSpPr>
          <p:cNvPr id="100" name="Google Shape;100;p4"/>
          <p:cNvSpPr txBox="1"/>
          <p:nvPr/>
        </p:nvSpPr>
        <p:spPr>
          <a:xfrm>
            <a:off x="9658950" y="1649300"/>
            <a:ext cx="4274100" cy="1609200"/>
          </a:xfrm>
          <a:prstGeom prst="rect">
            <a:avLst/>
          </a:prstGeom>
          <a:noFill/>
          <a:ln>
            <a:noFill/>
          </a:ln>
        </p:spPr>
        <p:txBody>
          <a:bodyPr spcFirstLastPara="1" wrap="square" lIns="91425" tIns="91425" rIns="91425" bIns="91425" anchor="t" anchorCtr="0">
            <a:noAutofit/>
          </a:bodyPr>
          <a:lstStyle/>
          <a:p>
            <a:pPr marL="0" lvl="0" indent="0" algn="l" rtl="0">
              <a:lnSpc>
                <a:spcPct val="124242"/>
              </a:lnSpc>
              <a:spcBef>
                <a:spcPts val="0"/>
              </a:spcBef>
              <a:spcAft>
                <a:spcPts val="0"/>
              </a:spcAft>
              <a:buClr>
                <a:srgbClr val="403CCF"/>
              </a:buClr>
              <a:buSzPts val="1650"/>
              <a:buFont typeface="Libre Baskerville"/>
              <a:buNone/>
            </a:pPr>
            <a:r>
              <a:rPr lang="en-US" sz="2050">
                <a:solidFill>
                  <a:srgbClr val="403CCF"/>
                </a:solidFill>
                <a:latin typeface="Libre Baskerville"/>
                <a:ea typeface="Libre Baskerville"/>
                <a:cs typeface="Libre Baskerville"/>
                <a:sym typeface="Libre Baskerville"/>
              </a:rPr>
              <a:t>Member Participation</a:t>
            </a:r>
            <a:endParaRPr sz="2050">
              <a:solidFill>
                <a:schemeClr val="dk1"/>
              </a:solidFill>
              <a:latin typeface="Calibri"/>
              <a:ea typeface="Calibri"/>
              <a:cs typeface="Calibri"/>
              <a:sym typeface="Calibri"/>
            </a:endParaRPr>
          </a:p>
          <a:p>
            <a:pPr marL="0" lvl="0" indent="0" algn="l" rtl="0">
              <a:lnSpc>
                <a:spcPct val="131250"/>
              </a:lnSpc>
              <a:spcBef>
                <a:spcPts val="0"/>
              </a:spcBef>
              <a:spcAft>
                <a:spcPts val="0"/>
              </a:spcAft>
              <a:buClr>
                <a:srgbClr val="49495A"/>
              </a:buClr>
              <a:buSzPts val="1600"/>
              <a:buFont typeface="Open Sans"/>
              <a:buNone/>
            </a:pPr>
            <a:endParaRPr sz="1600">
              <a:solidFill>
                <a:srgbClr val="49495A"/>
              </a:solidFill>
              <a:latin typeface="Open Sans"/>
              <a:ea typeface="Open Sans"/>
              <a:cs typeface="Open Sans"/>
              <a:sym typeface="Open Sans"/>
            </a:endParaRPr>
          </a:p>
          <a:p>
            <a:pPr marL="0" lvl="0" indent="0" algn="l" rtl="0">
              <a:lnSpc>
                <a:spcPct val="131250"/>
              </a:lnSpc>
              <a:spcBef>
                <a:spcPts val="0"/>
              </a:spcBef>
              <a:spcAft>
                <a:spcPts val="0"/>
              </a:spcAft>
              <a:buClr>
                <a:srgbClr val="49495A"/>
              </a:buClr>
              <a:buSzPts val="1600"/>
              <a:buFont typeface="Open Sans"/>
              <a:buNone/>
            </a:pPr>
            <a:r>
              <a:rPr lang="en-US" sz="1600">
                <a:solidFill>
                  <a:srgbClr val="49495A"/>
                </a:solidFill>
                <a:latin typeface="Open Sans"/>
                <a:ea typeface="Open Sans"/>
                <a:cs typeface="Open Sans"/>
                <a:sym typeface="Open Sans"/>
              </a:rPr>
              <a:t>What percentage of your board </a:t>
            </a:r>
            <a:endParaRPr>
              <a:solidFill>
                <a:schemeClr val="dk1"/>
              </a:solidFill>
            </a:endParaRPr>
          </a:p>
          <a:p>
            <a:pPr marL="0" lvl="0" indent="0" algn="l" rtl="0">
              <a:lnSpc>
                <a:spcPct val="131250"/>
              </a:lnSpc>
              <a:spcBef>
                <a:spcPts val="0"/>
              </a:spcBef>
              <a:spcAft>
                <a:spcPts val="0"/>
              </a:spcAft>
              <a:buClr>
                <a:srgbClr val="49495A"/>
              </a:buClr>
              <a:buSzPts val="1600"/>
              <a:buFont typeface="Open Sans"/>
              <a:buNone/>
            </a:pPr>
            <a:r>
              <a:rPr lang="en-US" sz="1600">
                <a:solidFill>
                  <a:srgbClr val="49495A"/>
                </a:solidFill>
                <a:latin typeface="Open Sans"/>
                <a:ea typeface="Open Sans"/>
                <a:cs typeface="Open Sans"/>
                <a:sym typeface="Open Sans"/>
              </a:rPr>
              <a:t>members are regularly involved in </a:t>
            </a:r>
            <a:endParaRPr>
              <a:solidFill>
                <a:schemeClr val="dk1"/>
              </a:solidFill>
            </a:endParaRPr>
          </a:p>
          <a:p>
            <a:pPr marL="0" lvl="0" indent="0" algn="l" rtl="0">
              <a:lnSpc>
                <a:spcPct val="131250"/>
              </a:lnSpc>
              <a:spcBef>
                <a:spcPts val="0"/>
              </a:spcBef>
              <a:spcAft>
                <a:spcPts val="0"/>
              </a:spcAft>
              <a:buClr>
                <a:srgbClr val="49495A"/>
              </a:buClr>
              <a:buSzPts val="1600"/>
              <a:buFont typeface="Open Sans"/>
              <a:buNone/>
            </a:pPr>
            <a:r>
              <a:rPr lang="en-US" sz="1600">
                <a:solidFill>
                  <a:srgbClr val="49495A"/>
                </a:solidFill>
                <a:latin typeface="Open Sans"/>
                <a:ea typeface="Open Sans"/>
                <a:cs typeface="Open Sans"/>
                <a:sym typeface="Open Sans"/>
              </a:rPr>
              <a:t>donor cultivation or stewardship?</a:t>
            </a:r>
            <a:endParaRPr sz="16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pic>
        <p:nvPicPr>
          <p:cNvPr id="106" name="Google Shape;106;p5" descr="preencoded.png"/>
          <p:cNvPicPr preferRelativeResize="0"/>
          <p:nvPr/>
        </p:nvPicPr>
        <p:blipFill rotWithShape="1">
          <a:blip r:embed="rId3">
            <a:alphaModFix/>
          </a:blip>
          <a:srcRect/>
          <a:stretch/>
        </p:blipFill>
        <p:spPr>
          <a:xfrm>
            <a:off x="9144000" y="0"/>
            <a:ext cx="5486400" cy="8229600"/>
          </a:xfrm>
          <a:prstGeom prst="rect">
            <a:avLst/>
          </a:prstGeom>
          <a:noFill/>
          <a:ln>
            <a:noFill/>
          </a:ln>
        </p:spPr>
      </p:pic>
      <p:sp>
        <p:nvSpPr>
          <p:cNvPr id="107" name="Google Shape;107;p5"/>
          <p:cNvSpPr/>
          <p:nvPr/>
        </p:nvSpPr>
        <p:spPr>
          <a:xfrm>
            <a:off x="793790" y="2033945"/>
            <a:ext cx="7556421" cy="1417558"/>
          </a:xfrm>
          <a:prstGeom prst="rect">
            <a:avLst/>
          </a:prstGeom>
          <a:noFill/>
          <a:ln>
            <a:noFill/>
          </a:ln>
        </p:spPr>
        <p:txBody>
          <a:bodyPr spcFirstLastPara="1" wrap="square" lIns="0" tIns="0" rIns="0" bIns="0" anchor="t" anchorCtr="0">
            <a:noAutofit/>
          </a:bodyPr>
          <a:lstStyle/>
          <a:p>
            <a:pPr marL="0" marR="0" lvl="0" indent="0" algn="l" rtl="0">
              <a:lnSpc>
                <a:spcPct val="124719"/>
              </a:lnSpc>
              <a:spcBef>
                <a:spcPts val="0"/>
              </a:spcBef>
              <a:spcAft>
                <a:spcPts val="0"/>
              </a:spcAft>
              <a:buClr>
                <a:srgbClr val="403CCF"/>
              </a:buClr>
              <a:buSzPts val="4450"/>
              <a:buFont typeface="Libre Baskerville"/>
              <a:buNone/>
            </a:pPr>
            <a:r>
              <a:rPr lang="en-US" sz="4450">
                <a:solidFill>
                  <a:srgbClr val="403CCF"/>
                </a:solidFill>
                <a:latin typeface="Libre Baskerville"/>
                <a:ea typeface="Libre Baskerville"/>
                <a:cs typeface="Libre Baskerville"/>
                <a:sym typeface="Libre Baskerville"/>
              </a:rPr>
              <a:t>Interactive Question: Assessing Engagement</a:t>
            </a:r>
            <a:endParaRPr sz="4450">
              <a:solidFill>
                <a:schemeClr val="dk1"/>
              </a:solidFill>
              <a:latin typeface="Calibri"/>
              <a:ea typeface="Calibri"/>
              <a:cs typeface="Calibri"/>
              <a:sym typeface="Calibri"/>
            </a:endParaRPr>
          </a:p>
        </p:txBody>
      </p:sp>
      <p:sp>
        <p:nvSpPr>
          <p:cNvPr id="108" name="Google Shape;108;p5"/>
          <p:cNvSpPr/>
          <p:nvPr/>
        </p:nvSpPr>
        <p:spPr>
          <a:xfrm>
            <a:off x="793790" y="3791664"/>
            <a:ext cx="7556421" cy="1700927"/>
          </a:xfrm>
          <a:prstGeom prst="rect">
            <a:avLst/>
          </a:prstGeom>
          <a:noFill/>
          <a:ln>
            <a:noFill/>
          </a:ln>
        </p:spPr>
        <p:txBody>
          <a:bodyPr spcFirstLastPara="1" wrap="square" lIns="0" tIns="0" rIns="0" bIns="0" anchor="t" anchorCtr="0">
            <a:noAutofit/>
          </a:bodyPr>
          <a:lstStyle/>
          <a:p>
            <a:pPr marL="0" marR="0" lvl="0" indent="0" algn="l" rtl="0">
              <a:lnSpc>
                <a:spcPct val="125352"/>
              </a:lnSpc>
              <a:spcBef>
                <a:spcPts val="0"/>
              </a:spcBef>
              <a:spcAft>
                <a:spcPts val="0"/>
              </a:spcAft>
              <a:buClr>
                <a:srgbClr val="403CCF"/>
              </a:buClr>
              <a:buSzPts val="3550"/>
              <a:buFont typeface="Libre Baskerville"/>
              <a:buNone/>
            </a:pPr>
            <a:r>
              <a:rPr lang="en-US" sz="3550">
                <a:solidFill>
                  <a:srgbClr val="403CCF"/>
                </a:solidFill>
                <a:latin typeface="Libre Baskerville"/>
                <a:ea typeface="Libre Baskerville"/>
                <a:cs typeface="Libre Baskerville"/>
                <a:sym typeface="Libre Baskerville"/>
              </a:rPr>
              <a:t>Describe your board's current engagement with fundraising in one word.</a:t>
            </a:r>
            <a:endParaRPr sz="355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6"/>
          <p:cNvSpPr/>
          <p:nvPr/>
        </p:nvSpPr>
        <p:spPr>
          <a:xfrm>
            <a:off x="793790" y="1251109"/>
            <a:ext cx="7894558" cy="708779"/>
          </a:xfrm>
          <a:prstGeom prst="rect">
            <a:avLst/>
          </a:prstGeom>
          <a:noFill/>
          <a:ln>
            <a:noFill/>
          </a:ln>
        </p:spPr>
        <p:txBody>
          <a:bodyPr spcFirstLastPara="1" wrap="square" lIns="0" tIns="0" rIns="0" bIns="0" anchor="t" anchorCtr="0">
            <a:noAutofit/>
          </a:bodyPr>
          <a:lstStyle/>
          <a:p>
            <a:pPr marL="0" marR="0" lvl="0" indent="0" algn="l" rtl="0">
              <a:lnSpc>
                <a:spcPct val="124719"/>
              </a:lnSpc>
              <a:spcBef>
                <a:spcPts val="0"/>
              </a:spcBef>
              <a:spcAft>
                <a:spcPts val="0"/>
              </a:spcAft>
              <a:buClr>
                <a:srgbClr val="403CCF"/>
              </a:buClr>
              <a:buSzPts val="4450"/>
              <a:buFont typeface="Libre Baskerville"/>
              <a:buNone/>
            </a:pPr>
            <a:r>
              <a:rPr lang="en-US" sz="4450">
                <a:solidFill>
                  <a:srgbClr val="403CCF"/>
                </a:solidFill>
                <a:latin typeface="Libre Baskerville"/>
                <a:ea typeface="Libre Baskerville"/>
                <a:cs typeface="Libre Baskerville"/>
                <a:sym typeface="Libre Baskerville"/>
              </a:rPr>
              <a:t>What We’ll Cover Today</a:t>
            </a:r>
            <a:endParaRPr sz="4450">
              <a:solidFill>
                <a:srgbClr val="403CCF"/>
              </a:solidFill>
              <a:latin typeface="Libre Baskerville"/>
              <a:ea typeface="Libre Baskerville"/>
              <a:cs typeface="Libre Baskerville"/>
              <a:sym typeface="Libre Baskerville"/>
            </a:endParaRPr>
          </a:p>
          <a:p>
            <a:pPr marL="0" marR="0" lvl="0" indent="0" algn="l" rtl="0">
              <a:lnSpc>
                <a:spcPct val="124719"/>
              </a:lnSpc>
              <a:spcBef>
                <a:spcPts val="0"/>
              </a:spcBef>
              <a:spcAft>
                <a:spcPts val="0"/>
              </a:spcAft>
              <a:buClr>
                <a:srgbClr val="403CCF"/>
              </a:buClr>
              <a:buSzPts val="4450"/>
              <a:buFont typeface="Libre Baskerville"/>
              <a:buNone/>
            </a:pPr>
            <a:endParaRPr sz="4450">
              <a:solidFill>
                <a:srgbClr val="403CCF"/>
              </a:solidFill>
              <a:latin typeface="Libre Baskerville"/>
              <a:ea typeface="Libre Baskerville"/>
              <a:cs typeface="Libre Baskerville"/>
              <a:sym typeface="Libre Baskerville"/>
            </a:endParaRPr>
          </a:p>
        </p:txBody>
      </p:sp>
      <p:sp>
        <p:nvSpPr>
          <p:cNvPr id="115" name="Google Shape;115;p6"/>
          <p:cNvSpPr/>
          <p:nvPr/>
        </p:nvSpPr>
        <p:spPr>
          <a:xfrm>
            <a:off x="1904167" y="2573774"/>
            <a:ext cx="3128486" cy="354330"/>
          </a:xfrm>
          <a:prstGeom prst="rect">
            <a:avLst/>
          </a:prstGeom>
          <a:noFill/>
          <a:ln>
            <a:noFill/>
          </a:ln>
        </p:spPr>
        <p:txBody>
          <a:bodyPr spcFirstLastPara="1" wrap="square" lIns="0" tIns="0" rIns="0" bIns="0" anchor="t" anchorCtr="0">
            <a:noAutofit/>
          </a:bodyPr>
          <a:lstStyle/>
          <a:p>
            <a:pPr marL="0" marR="0" lvl="0" indent="0" algn="r" rtl="0">
              <a:lnSpc>
                <a:spcPct val="125000"/>
              </a:lnSpc>
              <a:spcBef>
                <a:spcPts val="0"/>
              </a:spcBef>
              <a:spcAft>
                <a:spcPts val="0"/>
              </a:spcAft>
              <a:buClr>
                <a:srgbClr val="49495A"/>
              </a:buClr>
              <a:buSzPts val="2200"/>
              <a:buFont typeface="Libre Baskerville"/>
              <a:buNone/>
            </a:pPr>
            <a:r>
              <a:rPr lang="en-US" sz="2200">
                <a:solidFill>
                  <a:srgbClr val="49495A"/>
                </a:solidFill>
                <a:latin typeface="Libre Baskerville"/>
                <a:ea typeface="Libre Baskerville"/>
                <a:cs typeface="Libre Baskerville"/>
                <a:sym typeface="Libre Baskerville"/>
              </a:rPr>
              <a:t>Alignment Definition</a:t>
            </a:r>
            <a:endParaRPr sz="2200">
              <a:solidFill>
                <a:schemeClr val="dk1"/>
              </a:solidFill>
              <a:latin typeface="Calibri"/>
              <a:ea typeface="Calibri"/>
              <a:cs typeface="Calibri"/>
              <a:sym typeface="Calibri"/>
            </a:endParaRPr>
          </a:p>
        </p:txBody>
      </p:sp>
      <p:sp>
        <p:nvSpPr>
          <p:cNvPr id="116" name="Google Shape;116;p6"/>
          <p:cNvSpPr/>
          <p:nvPr/>
        </p:nvSpPr>
        <p:spPr>
          <a:xfrm>
            <a:off x="793790" y="3064193"/>
            <a:ext cx="4238863" cy="725805"/>
          </a:xfrm>
          <a:prstGeom prst="rect">
            <a:avLst/>
          </a:prstGeom>
          <a:noFill/>
          <a:ln>
            <a:noFill/>
          </a:ln>
        </p:spPr>
        <p:txBody>
          <a:bodyPr spcFirstLastPara="1" wrap="square" lIns="0" tIns="0" rIns="0" bIns="0" anchor="t" anchorCtr="0">
            <a:noAutofit/>
          </a:bodyPr>
          <a:lstStyle/>
          <a:p>
            <a:pPr marL="0" marR="0" lvl="0" indent="0" algn="r" rtl="0">
              <a:lnSpc>
                <a:spcPct val="162857"/>
              </a:lnSpc>
              <a:spcBef>
                <a:spcPts val="0"/>
              </a:spcBef>
              <a:spcAft>
                <a:spcPts val="0"/>
              </a:spcAft>
              <a:buClr>
                <a:srgbClr val="49495A"/>
              </a:buClr>
              <a:buSzPts val="1750"/>
              <a:buFont typeface="Open Sans"/>
              <a:buNone/>
            </a:pPr>
            <a:r>
              <a:rPr lang="en-US" sz="1750">
                <a:solidFill>
                  <a:srgbClr val="49495A"/>
                </a:solidFill>
                <a:latin typeface="Open Sans"/>
                <a:ea typeface="Open Sans"/>
                <a:cs typeface="Open Sans"/>
                <a:sym typeface="Open Sans"/>
              </a:rPr>
              <a:t>Understanding what alignment looks like</a:t>
            </a:r>
            <a:endParaRPr sz="1750">
              <a:solidFill>
                <a:schemeClr val="dk1"/>
              </a:solidFill>
              <a:latin typeface="Calibri"/>
              <a:ea typeface="Calibri"/>
              <a:cs typeface="Calibri"/>
              <a:sym typeface="Calibri"/>
            </a:endParaRPr>
          </a:p>
        </p:txBody>
      </p:sp>
      <p:pic>
        <p:nvPicPr>
          <p:cNvPr id="117" name="Google Shape;117;p6" descr="preencoded.png"/>
          <p:cNvPicPr preferRelativeResize="0"/>
          <p:nvPr/>
        </p:nvPicPr>
        <p:blipFill rotWithShape="1">
          <a:blip r:embed="rId3">
            <a:alphaModFix/>
          </a:blip>
          <a:srcRect/>
          <a:stretch/>
        </p:blipFill>
        <p:spPr>
          <a:xfrm>
            <a:off x="5032653" y="2413516"/>
            <a:ext cx="4564975" cy="4564975"/>
          </a:xfrm>
          <a:prstGeom prst="rect">
            <a:avLst/>
          </a:prstGeom>
          <a:noFill/>
          <a:ln>
            <a:noFill/>
          </a:ln>
        </p:spPr>
      </p:pic>
      <p:pic>
        <p:nvPicPr>
          <p:cNvPr id="118" name="Google Shape;118;p6" descr="preencoded.png"/>
          <p:cNvPicPr preferRelativeResize="0"/>
          <p:nvPr/>
        </p:nvPicPr>
        <p:blipFill rotWithShape="1">
          <a:blip r:embed="rId4">
            <a:alphaModFix/>
          </a:blip>
          <a:srcRect/>
          <a:stretch/>
        </p:blipFill>
        <p:spPr>
          <a:xfrm>
            <a:off x="6567845" y="3478649"/>
            <a:ext cx="318968" cy="398621"/>
          </a:xfrm>
          <a:prstGeom prst="rect">
            <a:avLst/>
          </a:prstGeom>
          <a:noFill/>
          <a:ln>
            <a:noFill/>
          </a:ln>
        </p:spPr>
      </p:pic>
      <p:sp>
        <p:nvSpPr>
          <p:cNvPr id="119" name="Google Shape;119;p6"/>
          <p:cNvSpPr/>
          <p:nvPr/>
        </p:nvSpPr>
        <p:spPr>
          <a:xfrm>
            <a:off x="9597628" y="2755225"/>
            <a:ext cx="2835235" cy="354330"/>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Clr>
                <a:srgbClr val="49495A"/>
              </a:buClr>
              <a:buSzPts val="2200"/>
              <a:buFont typeface="Libre Baskerville"/>
              <a:buNone/>
            </a:pPr>
            <a:r>
              <a:rPr lang="en-US" sz="2200">
                <a:solidFill>
                  <a:srgbClr val="49495A"/>
                </a:solidFill>
                <a:latin typeface="Libre Baskerville"/>
                <a:ea typeface="Libre Baskerville"/>
                <a:cs typeface="Libre Baskerville"/>
                <a:sym typeface="Libre Baskerville"/>
              </a:rPr>
              <a:t>Common Pitfalls</a:t>
            </a:r>
            <a:endParaRPr sz="2200">
              <a:solidFill>
                <a:schemeClr val="dk1"/>
              </a:solidFill>
              <a:latin typeface="Calibri"/>
              <a:ea typeface="Calibri"/>
              <a:cs typeface="Calibri"/>
              <a:sym typeface="Calibri"/>
            </a:endParaRPr>
          </a:p>
        </p:txBody>
      </p:sp>
      <p:sp>
        <p:nvSpPr>
          <p:cNvPr id="120" name="Google Shape;120;p6"/>
          <p:cNvSpPr/>
          <p:nvPr/>
        </p:nvSpPr>
        <p:spPr>
          <a:xfrm>
            <a:off x="9597628" y="3245644"/>
            <a:ext cx="4238982" cy="362903"/>
          </a:xfrm>
          <a:prstGeom prst="rect">
            <a:avLst/>
          </a:prstGeom>
          <a:noFill/>
          <a:ln>
            <a:noFill/>
          </a:ln>
        </p:spPr>
        <p:txBody>
          <a:bodyPr spcFirstLastPara="1" wrap="square" lIns="0" tIns="0" rIns="0" bIns="0" anchor="t" anchorCtr="0">
            <a:noAutofit/>
          </a:bodyPr>
          <a:lstStyle/>
          <a:p>
            <a:pPr marL="0" marR="0" lvl="0" indent="0" algn="l" rtl="0">
              <a:lnSpc>
                <a:spcPct val="162857"/>
              </a:lnSpc>
              <a:spcBef>
                <a:spcPts val="0"/>
              </a:spcBef>
              <a:spcAft>
                <a:spcPts val="0"/>
              </a:spcAft>
              <a:buClr>
                <a:srgbClr val="49495A"/>
              </a:buClr>
              <a:buSzPts val="1750"/>
              <a:buFont typeface="Open Sans"/>
              <a:buNone/>
            </a:pPr>
            <a:r>
              <a:rPr lang="en-US" sz="1750">
                <a:solidFill>
                  <a:srgbClr val="49495A"/>
                </a:solidFill>
                <a:latin typeface="Open Sans"/>
                <a:ea typeface="Open Sans"/>
                <a:cs typeface="Open Sans"/>
                <a:sym typeface="Open Sans"/>
              </a:rPr>
              <a:t>Board-CEO dynamics challenges</a:t>
            </a:r>
            <a:endParaRPr sz="1750">
              <a:solidFill>
                <a:schemeClr val="dk1"/>
              </a:solidFill>
              <a:latin typeface="Calibri"/>
              <a:ea typeface="Calibri"/>
              <a:cs typeface="Calibri"/>
              <a:sym typeface="Calibri"/>
            </a:endParaRPr>
          </a:p>
        </p:txBody>
      </p:sp>
      <p:pic>
        <p:nvPicPr>
          <p:cNvPr id="121" name="Google Shape;121;p6" descr="preencoded.png"/>
          <p:cNvPicPr preferRelativeResize="0"/>
          <p:nvPr/>
        </p:nvPicPr>
        <p:blipFill rotWithShape="1">
          <a:blip r:embed="rId5">
            <a:alphaModFix/>
          </a:blip>
          <a:srcRect/>
          <a:stretch/>
        </p:blipFill>
        <p:spPr>
          <a:xfrm>
            <a:off x="5032653" y="2413516"/>
            <a:ext cx="4564975" cy="4564975"/>
          </a:xfrm>
          <a:prstGeom prst="rect">
            <a:avLst/>
          </a:prstGeom>
          <a:noFill/>
          <a:ln>
            <a:noFill/>
          </a:ln>
        </p:spPr>
      </p:pic>
      <p:pic>
        <p:nvPicPr>
          <p:cNvPr id="122" name="Google Shape;122;p6" descr="preencoded.png"/>
          <p:cNvPicPr preferRelativeResize="0"/>
          <p:nvPr/>
        </p:nvPicPr>
        <p:blipFill rotWithShape="1">
          <a:blip r:embed="rId6">
            <a:alphaModFix/>
          </a:blip>
          <a:srcRect/>
          <a:stretch/>
        </p:blipFill>
        <p:spPr>
          <a:xfrm>
            <a:off x="7743230" y="3478649"/>
            <a:ext cx="318968" cy="398621"/>
          </a:xfrm>
          <a:prstGeom prst="rect">
            <a:avLst/>
          </a:prstGeom>
          <a:noFill/>
          <a:ln>
            <a:noFill/>
          </a:ln>
        </p:spPr>
      </p:pic>
      <p:sp>
        <p:nvSpPr>
          <p:cNvPr id="123" name="Google Shape;123;p6"/>
          <p:cNvSpPr/>
          <p:nvPr/>
        </p:nvSpPr>
        <p:spPr>
          <a:xfrm>
            <a:off x="10051256" y="4450675"/>
            <a:ext cx="3175159" cy="354330"/>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Clr>
                <a:srgbClr val="49495A"/>
              </a:buClr>
              <a:buSzPts val="2200"/>
              <a:buFont typeface="Libre Baskerville"/>
              <a:buNone/>
            </a:pPr>
            <a:r>
              <a:rPr lang="en-US" sz="2200">
                <a:solidFill>
                  <a:srgbClr val="49495A"/>
                </a:solidFill>
                <a:latin typeface="Libre Baskerville"/>
                <a:ea typeface="Libre Baskerville"/>
                <a:cs typeface="Libre Baskerville"/>
                <a:sym typeface="Libre Baskerville"/>
              </a:rPr>
              <a:t>Healthy Relationships</a:t>
            </a:r>
            <a:endParaRPr sz="2200">
              <a:solidFill>
                <a:schemeClr val="dk1"/>
              </a:solidFill>
              <a:latin typeface="Calibri"/>
              <a:ea typeface="Calibri"/>
              <a:cs typeface="Calibri"/>
              <a:sym typeface="Calibri"/>
            </a:endParaRPr>
          </a:p>
        </p:txBody>
      </p:sp>
      <p:sp>
        <p:nvSpPr>
          <p:cNvPr id="124" name="Google Shape;124;p6"/>
          <p:cNvSpPr/>
          <p:nvPr/>
        </p:nvSpPr>
        <p:spPr>
          <a:xfrm>
            <a:off x="10051256" y="4941094"/>
            <a:ext cx="3785354" cy="362903"/>
          </a:xfrm>
          <a:prstGeom prst="rect">
            <a:avLst/>
          </a:prstGeom>
          <a:noFill/>
          <a:ln>
            <a:noFill/>
          </a:ln>
        </p:spPr>
        <p:txBody>
          <a:bodyPr spcFirstLastPara="1" wrap="square" lIns="0" tIns="0" rIns="0" bIns="0" anchor="t" anchorCtr="0">
            <a:noAutofit/>
          </a:bodyPr>
          <a:lstStyle/>
          <a:p>
            <a:pPr marL="0" marR="0" lvl="0" indent="0" algn="l" rtl="0">
              <a:lnSpc>
                <a:spcPct val="162857"/>
              </a:lnSpc>
              <a:spcBef>
                <a:spcPts val="0"/>
              </a:spcBef>
              <a:spcAft>
                <a:spcPts val="0"/>
              </a:spcAft>
              <a:buClr>
                <a:srgbClr val="49495A"/>
              </a:buClr>
              <a:buSzPts val="1750"/>
              <a:buFont typeface="Open Sans"/>
              <a:buNone/>
            </a:pPr>
            <a:r>
              <a:rPr lang="en-US" sz="1750">
                <a:solidFill>
                  <a:srgbClr val="49495A"/>
                </a:solidFill>
                <a:latin typeface="Open Sans"/>
                <a:ea typeface="Open Sans"/>
                <a:cs typeface="Open Sans"/>
                <a:sym typeface="Open Sans"/>
              </a:rPr>
              <a:t>Signs of effective partnerships</a:t>
            </a:r>
            <a:endParaRPr sz="1750">
              <a:solidFill>
                <a:schemeClr val="dk1"/>
              </a:solidFill>
              <a:latin typeface="Calibri"/>
              <a:ea typeface="Calibri"/>
              <a:cs typeface="Calibri"/>
              <a:sym typeface="Calibri"/>
            </a:endParaRPr>
          </a:p>
        </p:txBody>
      </p:sp>
      <p:pic>
        <p:nvPicPr>
          <p:cNvPr id="125" name="Google Shape;125;p6" descr="preencoded.png"/>
          <p:cNvPicPr preferRelativeResize="0"/>
          <p:nvPr/>
        </p:nvPicPr>
        <p:blipFill rotWithShape="1">
          <a:blip r:embed="rId7">
            <a:alphaModFix/>
          </a:blip>
          <a:srcRect/>
          <a:stretch/>
        </p:blipFill>
        <p:spPr>
          <a:xfrm>
            <a:off x="5032653" y="2413516"/>
            <a:ext cx="4564975" cy="4564975"/>
          </a:xfrm>
          <a:prstGeom prst="rect">
            <a:avLst/>
          </a:prstGeom>
          <a:noFill/>
          <a:ln>
            <a:noFill/>
          </a:ln>
        </p:spPr>
      </p:pic>
      <p:pic>
        <p:nvPicPr>
          <p:cNvPr id="126" name="Google Shape;126;p6" descr="preencoded.png"/>
          <p:cNvPicPr preferRelativeResize="0"/>
          <p:nvPr/>
        </p:nvPicPr>
        <p:blipFill rotWithShape="1">
          <a:blip r:embed="rId8">
            <a:alphaModFix/>
          </a:blip>
          <a:srcRect/>
          <a:stretch/>
        </p:blipFill>
        <p:spPr>
          <a:xfrm>
            <a:off x="8331041" y="4496633"/>
            <a:ext cx="318968" cy="398621"/>
          </a:xfrm>
          <a:prstGeom prst="rect">
            <a:avLst/>
          </a:prstGeom>
          <a:noFill/>
          <a:ln>
            <a:noFill/>
          </a:ln>
        </p:spPr>
      </p:pic>
      <p:sp>
        <p:nvSpPr>
          <p:cNvPr id="127" name="Google Shape;127;p6"/>
          <p:cNvSpPr/>
          <p:nvPr/>
        </p:nvSpPr>
        <p:spPr>
          <a:xfrm>
            <a:off x="9597628" y="5964793"/>
            <a:ext cx="2835235" cy="354330"/>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Clr>
                <a:srgbClr val="49495A"/>
              </a:buClr>
              <a:buSzPts val="2200"/>
              <a:buFont typeface="Libre Baskerville"/>
              <a:buNone/>
            </a:pPr>
            <a:r>
              <a:rPr lang="en-US" sz="2200">
                <a:solidFill>
                  <a:srgbClr val="49495A"/>
                </a:solidFill>
                <a:latin typeface="Libre Baskerville"/>
                <a:ea typeface="Libre Baskerville"/>
                <a:cs typeface="Libre Baskerville"/>
                <a:sym typeface="Libre Baskerville"/>
              </a:rPr>
              <a:t>Best Practices</a:t>
            </a:r>
            <a:endParaRPr sz="2200">
              <a:solidFill>
                <a:schemeClr val="dk1"/>
              </a:solidFill>
              <a:latin typeface="Calibri"/>
              <a:ea typeface="Calibri"/>
              <a:cs typeface="Calibri"/>
              <a:sym typeface="Calibri"/>
            </a:endParaRPr>
          </a:p>
        </p:txBody>
      </p:sp>
      <p:sp>
        <p:nvSpPr>
          <p:cNvPr id="128" name="Google Shape;128;p6"/>
          <p:cNvSpPr/>
          <p:nvPr/>
        </p:nvSpPr>
        <p:spPr>
          <a:xfrm>
            <a:off x="9597628" y="6455212"/>
            <a:ext cx="4238982" cy="362903"/>
          </a:xfrm>
          <a:prstGeom prst="rect">
            <a:avLst/>
          </a:prstGeom>
          <a:noFill/>
          <a:ln>
            <a:noFill/>
          </a:ln>
        </p:spPr>
        <p:txBody>
          <a:bodyPr spcFirstLastPara="1" wrap="square" lIns="0" tIns="0" rIns="0" bIns="0" anchor="t" anchorCtr="0">
            <a:noAutofit/>
          </a:bodyPr>
          <a:lstStyle/>
          <a:p>
            <a:pPr marL="0" marR="0" lvl="0" indent="0" algn="l" rtl="0">
              <a:lnSpc>
                <a:spcPct val="162857"/>
              </a:lnSpc>
              <a:spcBef>
                <a:spcPts val="0"/>
              </a:spcBef>
              <a:spcAft>
                <a:spcPts val="0"/>
              </a:spcAft>
              <a:buClr>
                <a:srgbClr val="49495A"/>
              </a:buClr>
              <a:buSzPts val="1750"/>
              <a:buFont typeface="Open Sans"/>
              <a:buNone/>
            </a:pPr>
            <a:r>
              <a:rPr lang="en-US" sz="1750">
                <a:solidFill>
                  <a:srgbClr val="49495A"/>
                </a:solidFill>
                <a:latin typeface="Open Sans"/>
                <a:ea typeface="Open Sans"/>
                <a:cs typeface="Open Sans"/>
                <a:sym typeface="Open Sans"/>
              </a:rPr>
              <a:t>Proven fundraising strategies</a:t>
            </a:r>
            <a:endParaRPr sz="1750">
              <a:solidFill>
                <a:schemeClr val="dk1"/>
              </a:solidFill>
              <a:latin typeface="Calibri"/>
              <a:ea typeface="Calibri"/>
              <a:cs typeface="Calibri"/>
              <a:sym typeface="Calibri"/>
            </a:endParaRPr>
          </a:p>
        </p:txBody>
      </p:sp>
      <p:pic>
        <p:nvPicPr>
          <p:cNvPr id="129" name="Google Shape;129;p6" descr="preencoded.png"/>
          <p:cNvPicPr preferRelativeResize="0"/>
          <p:nvPr/>
        </p:nvPicPr>
        <p:blipFill rotWithShape="1">
          <a:blip r:embed="rId9">
            <a:alphaModFix/>
          </a:blip>
          <a:srcRect/>
          <a:stretch/>
        </p:blipFill>
        <p:spPr>
          <a:xfrm>
            <a:off x="5032653" y="2413516"/>
            <a:ext cx="4564975" cy="4564975"/>
          </a:xfrm>
          <a:prstGeom prst="rect">
            <a:avLst/>
          </a:prstGeom>
          <a:noFill/>
          <a:ln>
            <a:noFill/>
          </a:ln>
        </p:spPr>
      </p:pic>
      <p:pic>
        <p:nvPicPr>
          <p:cNvPr id="130" name="Google Shape;130;p6" descr="preencoded.png"/>
          <p:cNvPicPr preferRelativeResize="0"/>
          <p:nvPr/>
        </p:nvPicPr>
        <p:blipFill rotWithShape="1">
          <a:blip r:embed="rId10">
            <a:alphaModFix/>
          </a:blip>
          <a:srcRect/>
          <a:stretch/>
        </p:blipFill>
        <p:spPr>
          <a:xfrm>
            <a:off x="7743230" y="5514618"/>
            <a:ext cx="318968" cy="398621"/>
          </a:xfrm>
          <a:prstGeom prst="rect">
            <a:avLst/>
          </a:prstGeom>
          <a:noFill/>
          <a:ln>
            <a:noFill/>
          </a:ln>
        </p:spPr>
      </p:pic>
      <p:sp>
        <p:nvSpPr>
          <p:cNvPr id="131" name="Google Shape;131;p6"/>
          <p:cNvSpPr/>
          <p:nvPr/>
        </p:nvSpPr>
        <p:spPr>
          <a:xfrm>
            <a:off x="2197418" y="5964793"/>
            <a:ext cx="2835235" cy="354330"/>
          </a:xfrm>
          <a:prstGeom prst="rect">
            <a:avLst/>
          </a:prstGeom>
          <a:noFill/>
          <a:ln>
            <a:noFill/>
          </a:ln>
        </p:spPr>
        <p:txBody>
          <a:bodyPr spcFirstLastPara="1" wrap="square" lIns="0" tIns="0" rIns="0" bIns="0" anchor="t" anchorCtr="0">
            <a:noAutofit/>
          </a:bodyPr>
          <a:lstStyle/>
          <a:p>
            <a:pPr marL="0" marR="0" lvl="0" indent="0" algn="r" rtl="0">
              <a:lnSpc>
                <a:spcPct val="125000"/>
              </a:lnSpc>
              <a:spcBef>
                <a:spcPts val="0"/>
              </a:spcBef>
              <a:spcAft>
                <a:spcPts val="0"/>
              </a:spcAft>
              <a:buClr>
                <a:srgbClr val="49495A"/>
              </a:buClr>
              <a:buSzPts val="2200"/>
              <a:buFont typeface="Libre Baskerville"/>
              <a:buNone/>
            </a:pPr>
            <a:r>
              <a:rPr lang="en-US" sz="2200">
                <a:solidFill>
                  <a:srgbClr val="49495A"/>
                </a:solidFill>
                <a:latin typeface="Libre Baskerville"/>
                <a:ea typeface="Libre Baskerville"/>
                <a:cs typeface="Libre Baskerville"/>
                <a:sym typeface="Libre Baskerville"/>
              </a:rPr>
              <a:t>EMU Case Study</a:t>
            </a:r>
            <a:endParaRPr sz="2200">
              <a:solidFill>
                <a:schemeClr val="dk1"/>
              </a:solidFill>
              <a:latin typeface="Calibri"/>
              <a:ea typeface="Calibri"/>
              <a:cs typeface="Calibri"/>
              <a:sym typeface="Calibri"/>
            </a:endParaRPr>
          </a:p>
        </p:txBody>
      </p:sp>
      <p:sp>
        <p:nvSpPr>
          <p:cNvPr id="132" name="Google Shape;132;p6"/>
          <p:cNvSpPr/>
          <p:nvPr/>
        </p:nvSpPr>
        <p:spPr>
          <a:xfrm>
            <a:off x="793790" y="6455212"/>
            <a:ext cx="4238863" cy="362903"/>
          </a:xfrm>
          <a:prstGeom prst="rect">
            <a:avLst/>
          </a:prstGeom>
          <a:noFill/>
          <a:ln>
            <a:noFill/>
          </a:ln>
        </p:spPr>
        <p:txBody>
          <a:bodyPr spcFirstLastPara="1" wrap="square" lIns="0" tIns="0" rIns="0" bIns="0" anchor="t" anchorCtr="0">
            <a:noAutofit/>
          </a:bodyPr>
          <a:lstStyle/>
          <a:p>
            <a:pPr marL="0" marR="0" lvl="0" indent="0" algn="r" rtl="0">
              <a:lnSpc>
                <a:spcPct val="162857"/>
              </a:lnSpc>
              <a:spcBef>
                <a:spcPts val="0"/>
              </a:spcBef>
              <a:spcAft>
                <a:spcPts val="0"/>
              </a:spcAft>
              <a:buClr>
                <a:srgbClr val="49495A"/>
              </a:buClr>
              <a:buSzPts val="1750"/>
              <a:buFont typeface="Open Sans"/>
              <a:buNone/>
            </a:pPr>
            <a:r>
              <a:rPr lang="en-US" sz="1750">
                <a:solidFill>
                  <a:srgbClr val="49495A"/>
                </a:solidFill>
                <a:latin typeface="Open Sans"/>
                <a:ea typeface="Open Sans"/>
                <a:cs typeface="Open Sans"/>
                <a:sym typeface="Open Sans"/>
              </a:rPr>
              <a:t>Real-world application</a:t>
            </a:r>
            <a:endParaRPr sz="1750">
              <a:solidFill>
                <a:schemeClr val="dk1"/>
              </a:solidFill>
              <a:latin typeface="Calibri"/>
              <a:ea typeface="Calibri"/>
              <a:cs typeface="Calibri"/>
              <a:sym typeface="Calibri"/>
            </a:endParaRPr>
          </a:p>
        </p:txBody>
      </p:sp>
      <p:pic>
        <p:nvPicPr>
          <p:cNvPr id="133" name="Google Shape;133;p6" descr="preencoded.png"/>
          <p:cNvPicPr preferRelativeResize="0"/>
          <p:nvPr/>
        </p:nvPicPr>
        <p:blipFill rotWithShape="1">
          <a:blip r:embed="rId11">
            <a:alphaModFix/>
          </a:blip>
          <a:srcRect/>
          <a:stretch/>
        </p:blipFill>
        <p:spPr>
          <a:xfrm>
            <a:off x="5032653" y="2413516"/>
            <a:ext cx="4564975" cy="4564975"/>
          </a:xfrm>
          <a:prstGeom prst="rect">
            <a:avLst/>
          </a:prstGeom>
          <a:noFill/>
          <a:ln>
            <a:noFill/>
          </a:ln>
        </p:spPr>
      </p:pic>
      <p:pic>
        <p:nvPicPr>
          <p:cNvPr id="134" name="Google Shape;134;p6" descr="preencoded.png"/>
          <p:cNvPicPr preferRelativeResize="0"/>
          <p:nvPr/>
        </p:nvPicPr>
        <p:blipFill rotWithShape="1">
          <a:blip r:embed="rId12">
            <a:alphaModFix/>
          </a:blip>
          <a:srcRect/>
          <a:stretch/>
        </p:blipFill>
        <p:spPr>
          <a:xfrm>
            <a:off x="6567845" y="5514618"/>
            <a:ext cx="318968" cy="398621"/>
          </a:xfrm>
          <a:prstGeom prst="rect">
            <a:avLst/>
          </a:prstGeom>
          <a:noFill/>
          <a:ln>
            <a:noFill/>
          </a:ln>
        </p:spPr>
      </p:pic>
      <p:sp>
        <p:nvSpPr>
          <p:cNvPr id="135" name="Google Shape;135;p6"/>
          <p:cNvSpPr/>
          <p:nvPr/>
        </p:nvSpPr>
        <p:spPr>
          <a:xfrm>
            <a:off x="1743789" y="4450675"/>
            <a:ext cx="2835235" cy="354330"/>
          </a:xfrm>
          <a:prstGeom prst="rect">
            <a:avLst/>
          </a:prstGeom>
          <a:noFill/>
          <a:ln>
            <a:noFill/>
          </a:ln>
        </p:spPr>
        <p:txBody>
          <a:bodyPr spcFirstLastPara="1" wrap="square" lIns="0" tIns="0" rIns="0" bIns="0" anchor="t" anchorCtr="0">
            <a:noAutofit/>
          </a:bodyPr>
          <a:lstStyle/>
          <a:p>
            <a:pPr marL="0" marR="0" lvl="0" indent="0" algn="r" rtl="0">
              <a:lnSpc>
                <a:spcPct val="125000"/>
              </a:lnSpc>
              <a:spcBef>
                <a:spcPts val="0"/>
              </a:spcBef>
              <a:spcAft>
                <a:spcPts val="0"/>
              </a:spcAft>
              <a:buClr>
                <a:srgbClr val="49495A"/>
              </a:buClr>
              <a:buSzPts val="2200"/>
              <a:buFont typeface="Libre Baskerville"/>
              <a:buNone/>
            </a:pPr>
            <a:r>
              <a:rPr lang="en-US" sz="2200">
                <a:solidFill>
                  <a:srgbClr val="49495A"/>
                </a:solidFill>
                <a:latin typeface="Libre Baskerville"/>
                <a:ea typeface="Libre Baskerville"/>
                <a:cs typeface="Libre Baskerville"/>
                <a:sym typeface="Libre Baskerville"/>
              </a:rPr>
              <a:t>Action Planning</a:t>
            </a:r>
            <a:endParaRPr sz="2200">
              <a:solidFill>
                <a:schemeClr val="dk1"/>
              </a:solidFill>
              <a:latin typeface="Calibri"/>
              <a:ea typeface="Calibri"/>
              <a:cs typeface="Calibri"/>
              <a:sym typeface="Calibri"/>
            </a:endParaRPr>
          </a:p>
        </p:txBody>
      </p:sp>
      <p:sp>
        <p:nvSpPr>
          <p:cNvPr id="136" name="Google Shape;136;p6"/>
          <p:cNvSpPr/>
          <p:nvPr/>
        </p:nvSpPr>
        <p:spPr>
          <a:xfrm>
            <a:off x="793790" y="4941094"/>
            <a:ext cx="3785235" cy="362903"/>
          </a:xfrm>
          <a:prstGeom prst="rect">
            <a:avLst/>
          </a:prstGeom>
          <a:noFill/>
          <a:ln>
            <a:noFill/>
          </a:ln>
        </p:spPr>
        <p:txBody>
          <a:bodyPr spcFirstLastPara="1" wrap="square" lIns="0" tIns="0" rIns="0" bIns="0" anchor="t" anchorCtr="0">
            <a:noAutofit/>
          </a:bodyPr>
          <a:lstStyle/>
          <a:p>
            <a:pPr marL="0" marR="0" lvl="0" indent="0" algn="r" rtl="0">
              <a:lnSpc>
                <a:spcPct val="162857"/>
              </a:lnSpc>
              <a:spcBef>
                <a:spcPts val="0"/>
              </a:spcBef>
              <a:spcAft>
                <a:spcPts val="0"/>
              </a:spcAft>
              <a:buClr>
                <a:srgbClr val="49495A"/>
              </a:buClr>
              <a:buSzPts val="1750"/>
              <a:buFont typeface="Open Sans"/>
              <a:buNone/>
            </a:pPr>
            <a:r>
              <a:rPr lang="en-US" sz="1750">
                <a:solidFill>
                  <a:srgbClr val="49495A"/>
                </a:solidFill>
                <a:latin typeface="Open Sans"/>
                <a:ea typeface="Open Sans"/>
                <a:cs typeface="Open Sans"/>
                <a:sym typeface="Open Sans"/>
              </a:rPr>
              <a:t>Next steps and reflection</a:t>
            </a:r>
            <a:endParaRPr sz="1750">
              <a:solidFill>
                <a:schemeClr val="dk1"/>
              </a:solidFill>
              <a:latin typeface="Calibri"/>
              <a:ea typeface="Calibri"/>
              <a:cs typeface="Calibri"/>
              <a:sym typeface="Calibri"/>
            </a:endParaRPr>
          </a:p>
        </p:txBody>
      </p:sp>
      <p:pic>
        <p:nvPicPr>
          <p:cNvPr id="137" name="Google Shape;137;p6" descr="preencoded.png"/>
          <p:cNvPicPr preferRelativeResize="0"/>
          <p:nvPr/>
        </p:nvPicPr>
        <p:blipFill rotWithShape="1">
          <a:blip r:embed="rId13">
            <a:alphaModFix/>
          </a:blip>
          <a:srcRect/>
          <a:stretch/>
        </p:blipFill>
        <p:spPr>
          <a:xfrm>
            <a:off x="5032653" y="2413516"/>
            <a:ext cx="4564975" cy="4564975"/>
          </a:xfrm>
          <a:prstGeom prst="rect">
            <a:avLst/>
          </a:prstGeom>
          <a:noFill/>
          <a:ln>
            <a:noFill/>
          </a:ln>
        </p:spPr>
      </p:pic>
      <p:pic>
        <p:nvPicPr>
          <p:cNvPr id="138" name="Google Shape;138;p6" descr="preencoded.png"/>
          <p:cNvPicPr preferRelativeResize="0"/>
          <p:nvPr/>
        </p:nvPicPr>
        <p:blipFill rotWithShape="1">
          <a:blip r:embed="rId14">
            <a:alphaModFix/>
          </a:blip>
          <a:srcRect/>
          <a:stretch/>
        </p:blipFill>
        <p:spPr>
          <a:xfrm>
            <a:off x="5980033" y="4496633"/>
            <a:ext cx="318968" cy="39862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7"/>
          <p:cNvSpPr/>
          <p:nvPr/>
        </p:nvSpPr>
        <p:spPr>
          <a:xfrm>
            <a:off x="793806" y="1466602"/>
            <a:ext cx="9316500" cy="562800"/>
          </a:xfrm>
          <a:prstGeom prst="rect">
            <a:avLst/>
          </a:prstGeom>
          <a:noFill/>
          <a:ln>
            <a:noFill/>
          </a:ln>
        </p:spPr>
        <p:txBody>
          <a:bodyPr spcFirstLastPara="1" wrap="square" lIns="0" tIns="0" rIns="0" bIns="0" anchor="t" anchorCtr="0">
            <a:noAutofit/>
          </a:bodyPr>
          <a:lstStyle/>
          <a:p>
            <a:pPr marL="0" marR="0" lvl="0" indent="0" algn="l" rtl="0">
              <a:lnSpc>
                <a:spcPct val="124719"/>
              </a:lnSpc>
              <a:spcBef>
                <a:spcPts val="0"/>
              </a:spcBef>
              <a:spcAft>
                <a:spcPts val="0"/>
              </a:spcAft>
              <a:buClr>
                <a:srgbClr val="403CCF"/>
              </a:buClr>
              <a:buSzPts val="4450"/>
              <a:buFont typeface="Libre Baskerville"/>
              <a:buNone/>
            </a:pPr>
            <a:r>
              <a:rPr lang="en-US" sz="4450">
                <a:solidFill>
                  <a:srgbClr val="403CCF"/>
                </a:solidFill>
                <a:latin typeface="Libre Baskerville"/>
                <a:ea typeface="Libre Baskerville"/>
                <a:cs typeface="Libre Baskerville"/>
                <a:sym typeface="Libre Baskerville"/>
              </a:rPr>
              <a:t>What Is Alignment?</a:t>
            </a:r>
            <a:endParaRPr sz="4450">
              <a:solidFill>
                <a:schemeClr val="dk1"/>
              </a:solidFill>
              <a:latin typeface="Calibri"/>
              <a:ea typeface="Calibri"/>
              <a:cs typeface="Calibri"/>
              <a:sym typeface="Calibri"/>
            </a:endParaRPr>
          </a:p>
        </p:txBody>
      </p:sp>
      <p:sp>
        <p:nvSpPr>
          <p:cNvPr id="145" name="Google Shape;145;p7"/>
          <p:cNvSpPr/>
          <p:nvPr/>
        </p:nvSpPr>
        <p:spPr>
          <a:xfrm>
            <a:off x="801398" y="2515475"/>
            <a:ext cx="5906400" cy="408000"/>
          </a:xfrm>
          <a:prstGeom prst="rect">
            <a:avLst/>
          </a:prstGeom>
          <a:noFill/>
          <a:ln>
            <a:noFill/>
          </a:ln>
        </p:spPr>
        <p:txBody>
          <a:bodyPr spcFirstLastPara="1" wrap="square" lIns="0" tIns="0" rIns="0" bIns="0" anchor="t" anchorCtr="0">
            <a:noAutofit/>
          </a:bodyPr>
          <a:lstStyle/>
          <a:p>
            <a:pPr marL="0" marR="0" lvl="0" indent="0" algn="l" rtl="0">
              <a:lnSpc>
                <a:spcPct val="124528"/>
              </a:lnSpc>
              <a:spcBef>
                <a:spcPts val="0"/>
              </a:spcBef>
              <a:spcAft>
                <a:spcPts val="0"/>
              </a:spcAft>
              <a:buClr>
                <a:srgbClr val="403CCF"/>
              </a:buClr>
              <a:buSzPts val="2650"/>
              <a:buFont typeface="Libre Baskerville"/>
              <a:buNone/>
            </a:pPr>
            <a:r>
              <a:rPr lang="en-US" sz="2650">
                <a:solidFill>
                  <a:srgbClr val="403CCF"/>
                </a:solidFill>
                <a:latin typeface="Libre Baskerville"/>
                <a:ea typeface="Libre Baskerville"/>
                <a:cs typeface="Libre Baskerville"/>
                <a:sym typeface="Libre Baskerville"/>
              </a:rPr>
              <a:t>We know it when we see it</a:t>
            </a:r>
            <a:endParaRPr sz="2650">
              <a:solidFill>
                <a:schemeClr val="dk1"/>
              </a:solidFill>
              <a:latin typeface="Calibri"/>
              <a:ea typeface="Calibri"/>
              <a:cs typeface="Calibri"/>
              <a:sym typeface="Calibri"/>
            </a:endParaRPr>
          </a:p>
        </p:txBody>
      </p:sp>
      <p:pic>
        <p:nvPicPr>
          <p:cNvPr id="146" name="Google Shape;146;p7" descr="preencoded.png"/>
          <p:cNvPicPr preferRelativeResize="0"/>
          <p:nvPr/>
        </p:nvPicPr>
        <p:blipFill rotWithShape="1">
          <a:blip r:embed="rId3">
            <a:alphaModFix/>
          </a:blip>
          <a:srcRect/>
          <a:stretch/>
        </p:blipFill>
        <p:spPr>
          <a:xfrm>
            <a:off x="801410" y="3426976"/>
            <a:ext cx="3120747" cy="3120747"/>
          </a:xfrm>
          <a:prstGeom prst="rect">
            <a:avLst/>
          </a:prstGeom>
          <a:noFill/>
          <a:ln>
            <a:noFill/>
          </a:ln>
        </p:spPr>
      </p:pic>
      <p:pic>
        <p:nvPicPr>
          <p:cNvPr id="147" name="Google Shape;147;p7" descr="preencoded.png"/>
          <p:cNvPicPr preferRelativeResize="0"/>
          <p:nvPr/>
        </p:nvPicPr>
        <p:blipFill rotWithShape="1">
          <a:blip r:embed="rId4">
            <a:alphaModFix/>
          </a:blip>
          <a:srcRect/>
          <a:stretch/>
        </p:blipFill>
        <p:spPr>
          <a:xfrm>
            <a:off x="4103608" y="3426976"/>
            <a:ext cx="3120866" cy="3120866"/>
          </a:xfrm>
          <a:prstGeom prst="rect">
            <a:avLst/>
          </a:prstGeom>
          <a:noFill/>
          <a:ln>
            <a:noFill/>
          </a:ln>
        </p:spPr>
      </p:pic>
      <p:pic>
        <p:nvPicPr>
          <p:cNvPr id="148" name="Google Shape;148;p7" descr="preencoded.png"/>
          <p:cNvPicPr preferRelativeResize="0"/>
          <p:nvPr/>
        </p:nvPicPr>
        <p:blipFill rotWithShape="1">
          <a:blip r:embed="rId5">
            <a:alphaModFix/>
          </a:blip>
          <a:srcRect/>
          <a:stretch/>
        </p:blipFill>
        <p:spPr>
          <a:xfrm>
            <a:off x="7405926" y="3426976"/>
            <a:ext cx="3120747" cy="3120747"/>
          </a:xfrm>
          <a:prstGeom prst="rect">
            <a:avLst/>
          </a:prstGeom>
          <a:noFill/>
          <a:ln>
            <a:noFill/>
          </a:ln>
        </p:spPr>
      </p:pic>
      <p:pic>
        <p:nvPicPr>
          <p:cNvPr id="149" name="Google Shape;149;p7" descr="preencoded.png"/>
          <p:cNvPicPr preferRelativeResize="0"/>
          <p:nvPr/>
        </p:nvPicPr>
        <p:blipFill rotWithShape="1">
          <a:blip r:embed="rId6">
            <a:alphaModFix/>
          </a:blip>
          <a:srcRect/>
          <a:stretch/>
        </p:blipFill>
        <p:spPr>
          <a:xfrm>
            <a:off x="10708124" y="3426976"/>
            <a:ext cx="3120866" cy="312086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pic>
        <p:nvPicPr>
          <p:cNvPr id="155" name="Google Shape;155;p8" descr="preencoded.png"/>
          <p:cNvPicPr preferRelativeResize="0"/>
          <p:nvPr/>
        </p:nvPicPr>
        <p:blipFill rotWithShape="1">
          <a:blip r:embed="rId3">
            <a:alphaModFix/>
          </a:blip>
          <a:srcRect/>
          <a:stretch/>
        </p:blipFill>
        <p:spPr>
          <a:xfrm>
            <a:off x="0" y="0"/>
            <a:ext cx="14630400" cy="8229600"/>
          </a:xfrm>
          <a:prstGeom prst="rect">
            <a:avLst/>
          </a:prstGeom>
          <a:noFill/>
          <a:ln>
            <a:noFill/>
          </a:ln>
        </p:spPr>
      </p:pic>
      <p:sp>
        <p:nvSpPr>
          <p:cNvPr id="156" name="Google Shape;156;p8"/>
          <p:cNvSpPr/>
          <p:nvPr/>
        </p:nvSpPr>
        <p:spPr>
          <a:xfrm>
            <a:off x="0" y="0"/>
            <a:ext cx="14630400" cy="8229600"/>
          </a:xfrm>
          <a:prstGeom prst="rect">
            <a:avLst/>
          </a:prstGeom>
          <a:solidFill>
            <a:srgbClr val="FBFAFF">
              <a:alpha val="84705"/>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 name="Google Shape;157;p8"/>
          <p:cNvSpPr/>
          <p:nvPr/>
        </p:nvSpPr>
        <p:spPr>
          <a:xfrm>
            <a:off x="641414" y="563250"/>
            <a:ext cx="8228400" cy="633600"/>
          </a:xfrm>
          <a:prstGeom prst="rect">
            <a:avLst/>
          </a:prstGeom>
          <a:noFill/>
          <a:ln>
            <a:noFill/>
          </a:ln>
        </p:spPr>
        <p:txBody>
          <a:bodyPr spcFirstLastPara="1" wrap="square" lIns="0" tIns="0" rIns="0" bIns="0" anchor="t" anchorCtr="0">
            <a:noAutofit/>
          </a:bodyPr>
          <a:lstStyle/>
          <a:p>
            <a:pPr marL="0" marR="0" lvl="0" indent="0" algn="l" rtl="0">
              <a:lnSpc>
                <a:spcPct val="124719"/>
              </a:lnSpc>
              <a:spcBef>
                <a:spcPts val="0"/>
              </a:spcBef>
              <a:spcAft>
                <a:spcPts val="0"/>
              </a:spcAft>
              <a:buClr>
                <a:srgbClr val="403CCF"/>
              </a:buClr>
              <a:buSzPts val="4450"/>
              <a:buFont typeface="Libre Baskerville"/>
              <a:buNone/>
            </a:pPr>
            <a:r>
              <a:rPr lang="en-US" sz="4450">
                <a:solidFill>
                  <a:srgbClr val="403CCF"/>
                </a:solidFill>
                <a:latin typeface="Libre Baskerville"/>
                <a:ea typeface="Libre Baskerville"/>
                <a:cs typeface="Libre Baskerville"/>
                <a:sym typeface="Libre Baskerville"/>
              </a:rPr>
              <a:t>What Is Alignment?</a:t>
            </a:r>
            <a:endParaRPr sz="4450">
              <a:solidFill>
                <a:schemeClr val="dk1"/>
              </a:solidFill>
              <a:latin typeface="Calibri"/>
              <a:ea typeface="Calibri"/>
              <a:cs typeface="Calibri"/>
              <a:sym typeface="Calibri"/>
            </a:endParaRPr>
          </a:p>
        </p:txBody>
      </p:sp>
      <p:sp>
        <p:nvSpPr>
          <p:cNvPr id="158" name="Google Shape;158;p8"/>
          <p:cNvSpPr/>
          <p:nvPr/>
        </p:nvSpPr>
        <p:spPr>
          <a:xfrm>
            <a:off x="641425" y="1671956"/>
            <a:ext cx="13042800" cy="2502000"/>
          </a:xfrm>
          <a:prstGeom prst="rect">
            <a:avLst/>
          </a:prstGeom>
          <a:noFill/>
          <a:ln>
            <a:noFill/>
          </a:ln>
        </p:spPr>
        <p:txBody>
          <a:bodyPr spcFirstLastPara="1" wrap="square" lIns="0" tIns="0" rIns="0" bIns="0" anchor="t" anchorCtr="0">
            <a:noAutofit/>
          </a:bodyPr>
          <a:lstStyle/>
          <a:p>
            <a:pPr marL="0" marR="0" lvl="0" indent="0" algn="l" rtl="0">
              <a:lnSpc>
                <a:spcPct val="142500"/>
              </a:lnSpc>
              <a:spcBef>
                <a:spcPts val="0"/>
              </a:spcBef>
              <a:spcAft>
                <a:spcPts val="0"/>
              </a:spcAft>
              <a:buClr>
                <a:srgbClr val="49495A"/>
              </a:buClr>
              <a:buSzPts val="2000"/>
              <a:buFont typeface="Open Sans"/>
              <a:buNone/>
            </a:pPr>
            <a:r>
              <a:rPr lang="en-US" sz="2700">
                <a:solidFill>
                  <a:srgbClr val="49495A"/>
                </a:solidFill>
                <a:latin typeface="Open Sans"/>
                <a:ea typeface="Open Sans"/>
                <a:cs typeface="Open Sans"/>
                <a:sym typeface="Open Sans"/>
              </a:rPr>
              <a:t>For a board and its CEO, alignment means </a:t>
            </a:r>
            <a:r>
              <a:rPr lang="en-US" sz="2700" b="1" i="1">
                <a:solidFill>
                  <a:srgbClr val="49495A"/>
                </a:solidFill>
                <a:latin typeface="Open Sans"/>
                <a:ea typeface="Open Sans"/>
                <a:cs typeface="Open Sans"/>
                <a:sym typeface="Open Sans"/>
              </a:rPr>
              <a:t>sharing a unified purpose, a clear vision of success, and a strategic plan that channels diverse contributions into a cohesive, effective effort.</a:t>
            </a:r>
            <a:endParaRPr sz="2700">
              <a:solidFill>
                <a:schemeClr val="dk1"/>
              </a:solidFill>
              <a:latin typeface="Calibri"/>
              <a:ea typeface="Calibri"/>
              <a:cs typeface="Calibri"/>
              <a:sym typeface="Calibri"/>
            </a:endParaRPr>
          </a:p>
        </p:txBody>
      </p:sp>
      <p:sp>
        <p:nvSpPr>
          <p:cNvPr id="159" name="Google Shape;159;p8"/>
          <p:cNvSpPr/>
          <p:nvPr/>
        </p:nvSpPr>
        <p:spPr>
          <a:xfrm>
            <a:off x="1133951" y="4663303"/>
            <a:ext cx="12702600" cy="363000"/>
          </a:xfrm>
          <a:prstGeom prst="rect">
            <a:avLst/>
          </a:prstGeom>
          <a:noFill/>
          <a:ln>
            <a:noFill/>
          </a:ln>
        </p:spPr>
        <p:txBody>
          <a:bodyPr spcFirstLastPara="1" wrap="square" lIns="0" tIns="0" rIns="0" bIns="0" anchor="t" anchorCtr="0">
            <a:noAutofit/>
          </a:bodyPr>
          <a:lstStyle/>
          <a:p>
            <a:pPr marL="0" marR="0" lvl="0" indent="0" algn="l" rtl="0">
              <a:lnSpc>
                <a:spcPct val="142500"/>
              </a:lnSpc>
              <a:spcBef>
                <a:spcPts val="0"/>
              </a:spcBef>
              <a:spcAft>
                <a:spcPts val="0"/>
              </a:spcAft>
              <a:buClr>
                <a:srgbClr val="49495A"/>
              </a:buClr>
              <a:buSzPts val="2000"/>
              <a:buFont typeface="Open Sans"/>
              <a:buNone/>
            </a:pPr>
            <a:r>
              <a:rPr lang="en-US" sz="2800">
                <a:solidFill>
                  <a:srgbClr val="49495A"/>
                </a:solidFill>
                <a:latin typeface="Open Sans"/>
                <a:ea typeface="Open Sans"/>
                <a:cs typeface="Open Sans"/>
                <a:sym typeface="Open Sans"/>
              </a:rPr>
              <a:t>Without alignment, even the most skilled and experienced organizations can fall short of their potential.</a:t>
            </a:r>
            <a:endParaRPr sz="2800">
              <a:solidFill>
                <a:schemeClr val="dk1"/>
              </a:solidFill>
              <a:latin typeface="Calibri"/>
              <a:ea typeface="Calibri"/>
              <a:cs typeface="Calibri"/>
              <a:sym typeface="Calibri"/>
            </a:endParaRPr>
          </a:p>
        </p:txBody>
      </p:sp>
      <p:sp>
        <p:nvSpPr>
          <p:cNvPr id="160" name="Google Shape;160;p8"/>
          <p:cNvSpPr/>
          <p:nvPr/>
        </p:nvSpPr>
        <p:spPr>
          <a:xfrm>
            <a:off x="793790" y="4862420"/>
            <a:ext cx="30480" cy="873204"/>
          </a:xfrm>
          <a:prstGeom prst="rect">
            <a:avLst/>
          </a:prstGeom>
          <a:solidFill>
            <a:srgbClr val="403CC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9"/>
          <p:cNvSpPr/>
          <p:nvPr/>
        </p:nvSpPr>
        <p:spPr>
          <a:xfrm>
            <a:off x="793804" y="646150"/>
            <a:ext cx="11394600" cy="533700"/>
          </a:xfrm>
          <a:prstGeom prst="rect">
            <a:avLst/>
          </a:prstGeom>
          <a:noFill/>
          <a:ln>
            <a:noFill/>
          </a:ln>
        </p:spPr>
        <p:txBody>
          <a:bodyPr spcFirstLastPara="1" wrap="square" lIns="0" tIns="0" rIns="0" bIns="0" anchor="t" anchorCtr="0">
            <a:noAutofit/>
          </a:bodyPr>
          <a:lstStyle/>
          <a:p>
            <a:pPr marL="0" marR="0" lvl="0" indent="0" algn="l" rtl="0">
              <a:lnSpc>
                <a:spcPct val="124719"/>
              </a:lnSpc>
              <a:spcBef>
                <a:spcPts val="0"/>
              </a:spcBef>
              <a:spcAft>
                <a:spcPts val="0"/>
              </a:spcAft>
              <a:buClr>
                <a:srgbClr val="403CCF"/>
              </a:buClr>
              <a:buSzPts val="4450"/>
              <a:buFont typeface="Libre Baskerville"/>
              <a:buNone/>
            </a:pPr>
            <a:r>
              <a:rPr lang="en-US" sz="4450">
                <a:solidFill>
                  <a:srgbClr val="403CCF"/>
                </a:solidFill>
                <a:latin typeface="Libre Baskerville"/>
                <a:ea typeface="Libre Baskerville"/>
                <a:cs typeface="Libre Baskerville"/>
                <a:sym typeface="Libre Baskerville"/>
              </a:rPr>
              <a:t>Issues That Must Be Aligned</a:t>
            </a:r>
            <a:endParaRPr sz="4450">
              <a:solidFill>
                <a:schemeClr val="dk1"/>
              </a:solidFill>
              <a:latin typeface="Calibri"/>
              <a:ea typeface="Calibri"/>
              <a:cs typeface="Calibri"/>
              <a:sym typeface="Calibri"/>
            </a:endParaRPr>
          </a:p>
        </p:txBody>
      </p:sp>
      <p:sp>
        <p:nvSpPr>
          <p:cNvPr id="167" name="Google Shape;167;p9"/>
          <p:cNvSpPr/>
          <p:nvPr/>
        </p:nvSpPr>
        <p:spPr>
          <a:xfrm>
            <a:off x="793790" y="2053768"/>
            <a:ext cx="6407944" cy="1306949"/>
          </a:xfrm>
          <a:prstGeom prst="roundRect">
            <a:avLst>
              <a:gd name="adj" fmla="val 2603"/>
            </a:avLst>
          </a:prstGeom>
          <a:solidFill>
            <a:srgbClr val="A9BCC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8" name="Google Shape;168;p9"/>
          <p:cNvSpPr/>
          <p:nvPr/>
        </p:nvSpPr>
        <p:spPr>
          <a:xfrm>
            <a:off x="1020604" y="2348627"/>
            <a:ext cx="2835235" cy="354330"/>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Clr>
                <a:srgbClr val="000000"/>
              </a:buClr>
              <a:buSzPts val="2200"/>
              <a:buFont typeface="Libre Baskerville"/>
              <a:buNone/>
            </a:pPr>
            <a:r>
              <a:rPr lang="en-US" sz="2200">
                <a:solidFill>
                  <a:srgbClr val="000000"/>
                </a:solidFill>
                <a:latin typeface="Libre Baskerville"/>
                <a:ea typeface="Libre Baskerville"/>
                <a:cs typeface="Libre Baskerville"/>
                <a:sym typeface="Libre Baskerville"/>
              </a:rPr>
              <a:t>Strategic Direction</a:t>
            </a:r>
            <a:endParaRPr sz="2200">
              <a:solidFill>
                <a:schemeClr val="dk1"/>
              </a:solidFill>
              <a:latin typeface="Calibri"/>
              <a:ea typeface="Calibri"/>
              <a:cs typeface="Calibri"/>
              <a:sym typeface="Calibri"/>
            </a:endParaRPr>
          </a:p>
        </p:txBody>
      </p:sp>
      <p:sp>
        <p:nvSpPr>
          <p:cNvPr id="169" name="Google Shape;169;p9"/>
          <p:cNvSpPr/>
          <p:nvPr/>
        </p:nvSpPr>
        <p:spPr>
          <a:xfrm>
            <a:off x="1020604" y="2820673"/>
            <a:ext cx="5954316" cy="362903"/>
          </a:xfrm>
          <a:prstGeom prst="rect">
            <a:avLst/>
          </a:prstGeom>
          <a:noFill/>
          <a:ln>
            <a:noFill/>
          </a:ln>
        </p:spPr>
        <p:txBody>
          <a:bodyPr spcFirstLastPara="1" wrap="square" lIns="0" tIns="0" rIns="0" bIns="0" anchor="t" anchorCtr="0">
            <a:noAutofit/>
          </a:bodyPr>
          <a:lstStyle/>
          <a:p>
            <a:pPr marL="0" marR="0" lvl="0" indent="0" algn="l" rtl="0">
              <a:lnSpc>
                <a:spcPct val="162857"/>
              </a:lnSpc>
              <a:spcBef>
                <a:spcPts val="0"/>
              </a:spcBef>
              <a:spcAft>
                <a:spcPts val="0"/>
              </a:spcAft>
              <a:buClr>
                <a:srgbClr val="000000"/>
              </a:buClr>
              <a:buSzPts val="1750"/>
              <a:buFont typeface="Open Sans"/>
              <a:buNone/>
            </a:pPr>
            <a:r>
              <a:rPr lang="en-US" sz="1750">
                <a:solidFill>
                  <a:srgbClr val="000000"/>
                </a:solidFill>
                <a:latin typeface="Open Sans"/>
                <a:ea typeface="Open Sans"/>
                <a:cs typeface="Open Sans"/>
                <a:sym typeface="Open Sans"/>
              </a:rPr>
              <a:t>Unified vision for the organization's future</a:t>
            </a:r>
            <a:endParaRPr sz="1750">
              <a:solidFill>
                <a:schemeClr val="dk1"/>
              </a:solidFill>
              <a:latin typeface="Calibri"/>
              <a:ea typeface="Calibri"/>
              <a:cs typeface="Calibri"/>
              <a:sym typeface="Calibri"/>
            </a:endParaRPr>
          </a:p>
        </p:txBody>
      </p:sp>
      <p:sp>
        <p:nvSpPr>
          <p:cNvPr id="170" name="Google Shape;170;p9"/>
          <p:cNvSpPr/>
          <p:nvPr/>
        </p:nvSpPr>
        <p:spPr>
          <a:xfrm>
            <a:off x="7428548" y="2053768"/>
            <a:ext cx="6408063" cy="1306949"/>
          </a:xfrm>
          <a:prstGeom prst="roundRect">
            <a:avLst>
              <a:gd name="adj" fmla="val 2603"/>
            </a:avLst>
          </a:prstGeom>
          <a:solidFill>
            <a:srgbClr val="A9BCC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1" name="Google Shape;171;p9"/>
          <p:cNvSpPr/>
          <p:nvPr/>
        </p:nvSpPr>
        <p:spPr>
          <a:xfrm>
            <a:off x="7662861" y="2352613"/>
            <a:ext cx="3399353" cy="354330"/>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Clr>
                <a:srgbClr val="000000"/>
              </a:buClr>
              <a:buSzPts val="2200"/>
              <a:buFont typeface="Libre Baskerville"/>
              <a:buNone/>
            </a:pPr>
            <a:r>
              <a:rPr lang="en-US" sz="2200">
                <a:solidFill>
                  <a:srgbClr val="000000"/>
                </a:solidFill>
                <a:latin typeface="Libre Baskerville"/>
                <a:ea typeface="Libre Baskerville"/>
                <a:cs typeface="Libre Baskerville"/>
                <a:sym typeface="Libre Baskerville"/>
              </a:rPr>
              <a:t>Financial Transparency</a:t>
            </a:r>
            <a:endParaRPr sz="2200">
              <a:solidFill>
                <a:schemeClr val="dk1"/>
              </a:solidFill>
              <a:latin typeface="Calibri"/>
              <a:ea typeface="Calibri"/>
              <a:cs typeface="Calibri"/>
              <a:sym typeface="Calibri"/>
            </a:endParaRPr>
          </a:p>
        </p:txBody>
      </p:sp>
      <p:sp>
        <p:nvSpPr>
          <p:cNvPr id="172" name="Google Shape;172;p9"/>
          <p:cNvSpPr/>
          <p:nvPr/>
        </p:nvSpPr>
        <p:spPr>
          <a:xfrm>
            <a:off x="7662861" y="2832571"/>
            <a:ext cx="5954435" cy="362903"/>
          </a:xfrm>
          <a:prstGeom prst="rect">
            <a:avLst/>
          </a:prstGeom>
          <a:noFill/>
          <a:ln>
            <a:noFill/>
          </a:ln>
        </p:spPr>
        <p:txBody>
          <a:bodyPr spcFirstLastPara="1" wrap="square" lIns="0" tIns="0" rIns="0" bIns="0" anchor="t" anchorCtr="0">
            <a:noAutofit/>
          </a:bodyPr>
          <a:lstStyle/>
          <a:p>
            <a:pPr marL="0" marR="0" lvl="0" indent="0" algn="l" rtl="0">
              <a:lnSpc>
                <a:spcPct val="162857"/>
              </a:lnSpc>
              <a:spcBef>
                <a:spcPts val="0"/>
              </a:spcBef>
              <a:spcAft>
                <a:spcPts val="0"/>
              </a:spcAft>
              <a:buClr>
                <a:srgbClr val="000000"/>
              </a:buClr>
              <a:buSzPts val="1750"/>
              <a:buFont typeface="Open Sans"/>
              <a:buNone/>
            </a:pPr>
            <a:r>
              <a:rPr lang="en-US" sz="1750">
                <a:solidFill>
                  <a:srgbClr val="000000"/>
                </a:solidFill>
                <a:latin typeface="Open Sans"/>
                <a:ea typeface="Open Sans"/>
                <a:cs typeface="Open Sans"/>
                <a:sym typeface="Open Sans"/>
              </a:rPr>
              <a:t>Clear understanding of fiscal health and goals</a:t>
            </a:r>
            <a:endParaRPr sz="1750">
              <a:solidFill>
                <a:schemeClr val="dk1"/>
              </a:solidFill>
              <a:latin typeface="Calibri"/>
              <a:ea typeface="Calibri"/>
              <a:cs typeface="Calibri"/>
              <a:sym typeface="Calibri"/>
            </a:endParaRPr>
          </a:p>
        </p:txBody>
      </p:sp>
      <p:sp>
        <p:nvSpPr>
          <p:cNvPr id="173" name="Google Shape;173;p9"/>
          <p:cNvSpPr/>
          <p:nvPr/>
        </p:nvSpPr>
        <p:spPr>
          <a:xfrm>
            <a:off x="793789" y="3791687"/>
            <a:ext cx="6407944" cy="1306949"/>
          </a:xfrm>
          <a:prstGeom prst="roundRect">
            <a:avLst>
              <a:gd name="adj" fmla="val 2603"/>
            </a:avLst>
          </a:prstGeom>
          <a:solidFill>
            <a:srgbClr val="A9BCC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4" name="Google Shape;174;p9"/>
          <p:cNvSpPr/>
          <p:nvPr/>
        </p:nvSpPr>
        <p:spPr>
          <a:xfrm>
            <a:off x="1020604" y="4114800"/>
            <a:ext cx="2835235" cy="354330"/>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Clr>
                <a:srgbClr val="000000"/>
              </a:buClr>
              <a:buSzPts val="2200"/>
              <a:buFont typeface="Libre Baskerville"/>
              <a:buNone/>
            </a:pPr>
            <a:r>
              <a:rPr lang="en-US" sz="2200">
                <a:solidFill>
                  <a:srgbClr val="000000"/>
                </a:solidFill>
                <a:latin typeface="Libre Baskerville"/>
                <a:ea typeface="Libre Baskerville"/>
                <a:cs typeface="Libre Baskerville"/>
                <a:sym typeface="Libre Baskerville"/>
              </a:rPr>
              <a:t>Board Governance</a:t>
            </a:r>
            <a:endParaRPr sz="2200">
              <a:solidFill>
                <a:schemeClr val="dk1"/>
              </a:solidFill>
              <a:latin typeface="Calibri"/>
              <a:ea typeface="Calibri"/>
              <a:cs typeface="Calibri"/>
              <a:sym typeface="Calibri"/>
            </a:endParaRPr>
          </a:p>
        </p:txBody>
      </p:sp>
      <p:sp>
        <p:nvSpPr>
          <p:cNvPr id="175" name="Google Shape;175;p9"/>
          <p:cNvSpPr/>
          <p:nvPr/>
        </p:nvSpPr>
        <p:spPr>
          <a:xfrm>
            <a:off x="1020604" y="4589589"/>
            <a:ext cx="5954316" cy="362903"/>
          </a:xfrm>
          <a:prstGeom prst="rect">
            <a:avLst/>
          </a:prstGeom>
          <a:noFill/>
          <a:ln>
            <a:noFill/>
          </a:ln>
        </p:spPr>
        <p:txBody>
          <a:bodyPr spcFirstLastPara="1" wrap="square" lIns="0" tIns="0" rIns="0" bIns="0" anchor="t" anchorCtr="0">
            <a:noAutofit/>
          </a:bodyPr>
          <a:lstStyle/>
          <a:p>
            <a:pPr marL="0" marR="0" lvl="0" indent="0" algn="l" rtl="0">
              <a:lnSpc>
                <a:spcPct val="162857"/>
              </a:lnSpc>
              <a:spcBef>
                <a:spcPts val="0"/>
              </a:spcBef>
              <a:spcAft>
                <a:spcPts val="0"/>
              </a:spcAft>
              <a:buClr>
                <a:srgbClr val="000000"/>
              </a:buClr>
              <a:buSzPts val="1750"/>
              <a:buFont typeface="Open Sans"/>
              <a:buNone/>
            </a:pPr>
            <a:r>
              <a:rPr lang="en-US" sz="1750">
                <a:solidFill>
                  <a:srgbClr val="000000"/>
                </a:solidFill>
                <a:latin typeface="Open Sans"/>
                <a:ea typeface="Open Sans"/>
                <a:cs typeface="Open Sans"/>
                <a:sym typeface="Open Sans"/>
              </a:rPr>
              <a:t>Clarity around roles and responsibilities</a:t>
            </a:r>
            <a:endParaRPr sz="1750">
              <a:solidFill>
                <a:schemeClr val="dk1"/>
              </a:solidFill>
              <a:latin typeface="Calibri"/>
              <a:ea typeface="Calibri"/>
              <a:cs typeface="Calibri"/>
              <a:sym typeface="Calibri"/>
            </a:endParaRPr>
          </a:p>
        </p:txBody>
      </p:sp>
      <p:sp>
        <p:nvSpPr>
          <p:cNvPr id="176" name="Google Shape;176;p9"/>
          <p:cNvSpPr/>
          <p:nvPr/>
        </p:nvSpPr>
        <p:spPr>
          <a:xfrm>
            <a:off x="7436048" y="3791687"/>
            <a:ext cx="6408063" cy="1306949"/>
          </a:xfrm>
          <a:prstGeom prst="roundRect">
            <a:avLst>
              <a:gd name="adj" fmla="val 2603"/>
            </a:avLst>
          </a:prstGeom>
          <a:solidFill>
            <a:srgbClr val="A9BCC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7" name="Google Shape;177;p9"/>
          <p:cNvSpPr/>
          <p:nvPr/>
        </p:nvSpPr>
        <p:spPr>
          <a:xfrm>
            <a:off x="7662861" y="4088330"/>
            <a:ext cx="2835235" cy="354330"/>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Clr>
                <a:srgbClr val="000000"/>
              </a:buClr>
              <a:buSzPts val="2200"/>
              <a:buFont typeface="Libre Baskerville"/>
              <a:buNone/>
            </a:pPr>
            <a:r>
              <a:rPr lang="en-US" sz="2200">
                <a:solidFill>
                  <a:srgbClr val="000000"/>
                </a:solidFill>
                <a:latin typeface="Libre Baskerville"/>
                <a:ea typeface="Libre Baskerville"/>
                <a:cs typeface="Libre Baskerville"/>
                <a:sym typeface="Libre Baskerville"/>
              </a:rPr>
              <a:t>Risk Tolerance</a:t>
            </a:r>
            <a:endParaRPr sz="2200">
              <a:solidFill>
                <a:schemeClr val="dk1"/>
              </a:solidFill>
              <a:latin typeface="Calibri"/>
              <a:ea typeface="Calibri"/>
              <a:cs typeface="Calibri"/>
              <a:sym typeface="Calibri"/>
            </a:endParaRPr>
          </a:p>
        </p:txBody>
      </p:sp>
      <p:sp>
        <p:nvSpPr>
          <p:cNvPr id="178" name="Google Shape;178;p9"/>
          <p:cNvSpPr/>
          <p:nvPr/>
        </p:nvSpPr>
        <p:spPr>
          <a:xfrm>
            <a:off x="7662861" y="4571238"/>
            <a:ext cx="5954435" cy="362903"/>
          </a:xfrm>
          <a:prstGeom prst="rect">
            <a:avLst/>
          </a:prstGeom>
          <a:noFill/>
          <a:ln>
            <a:noFill/>
          </a:ln>
        </p:spPr>
        <p:txBody>
          <a:bodyPr spcFirstLastPara="1" wrap="square" lIns="0" tIns="0" rIns="0" bIns="0" anchor="t" anchorCtr="0">
            <a:noAutofit/>
          </a:bodyPr>
          <a:lstStyle/>
          <a:p>
            <a:pPr marL="0" marR="0" lvl="0" indent="0" algn="l" rtl="0">
              <a:lnSpc>
                <a:spcPct val="162857"/>
              </a:lnSpc>
              <a:spcBef>
                <a:spcPts val="0"/>
              </a:spcBef>
              <a:spcAft>
                <a:spcPts val="0"/>
              </a:spcAft>
              <a:buClr>
                <a:srgbClr val="000000"/>
              </a:buClr>
              <a:buSzPts val="1750"/>
              <a:buFont typeface="Open Sans"/>
              <a:buNone/>
            </a:pPr>
            <a:r>
              <a:rPr lang="en-US" sz="1750">
                <a:solidFill>
                  <a:srgbClr val="000000"/>
                </a:solidFill>
                <a:latin typeface="Open Sans"/>
                <a:ea typeface="Open Sans"/>
                <a:cs typeface="Open Sans"/>
                <a:sym typeface="Open Sans"/>
              </a:rPr>
              <a:t>Shared appetite for organizational risk</a:t>
            </a:r>
            <a:endParaRPr sz="1750">
              <a:solidFill>
                <a:schemeClr val="dk1"/>
              </a:solidFill>
              <a:latin typeface="Calibri"/>
              <a:ea typeface="Calibri"/>
              <a:cs typeface="Calibri"/>
              <a:sym typeface="Calibri"/>
            </a:endParaRPr>
          </a:p>
        </p:txBody>
      </p:sp>
      <p:sp>
        <p:nvSpPr>
          <p:cNvPr id="179" name="Google Shape;179;p9"/>
          <p:cNvSpPr/>
          <p:nvPr/>
        </p:nvSpPr>
        <p:spPr>
          <a:xfrm>
            <a:off x="986368" y="5896571"/>
            <a:ext cx="4943594" cy="425291"/>
          </a:xfrm>
          <a:prstGeom prst="rect">
            <a:avLst/>
          </a:prstGeom>
          <a:noFill/>
          <a:ln>
            <a:noFill/>
          </a:ln>
        </p:spPr>
        <p:txBody>
          <a:bodyPr spcFirstLastPara="1" wrap="square" lIns="0" tIns="0" rIns="0" bIns="0" anchor="t" anchorCtr="0">
            <a:noAutofit/>
          </a:bodyPr>
          <a:lstStyle/>
          <a:p>
            <a:pPr marL="0" marR="0" lvl="0" indent="0" algn="l" rtl="0">
              <a:lnSpc>
                <a:spcPct val="124528"/>
              </a:lnSpc>
              <a:spcBef>
                <a:spcPts val="0"/>
              </a:spcBef>
              <a:spcAft>
                <a:spcPts val="0"/>
              </a:spcAft>
              <a:buClr>
                <a:srgbClr val="403CCF"/>
              </a:buClr>
              <a:buSzPts val="2650"/>
              <a:buFont typeface="Libre Baskerville"/>
              <a:buNone/>
            </a:pPr>
            <a:r>
              <a:rPr lang="en-US" sz="2650">
                <a:solidFill>
                  <a:srgbClr val="403CCF"/>
                </a:solidFill>
                <a:latin typeface="Libre Baskerville"/>
                <a:ea typeface="Libre Baskerville"/>
                <a:cs typeface="Libre Baskerville"/>
                <a:sym typeface="Libre Baskerville"/>
              </a:rPr>
              <a:t>What others would you add?</a:t>
            </a:r>
            <a:endParaRPr sz="2650">
              <a:solidFill>
                <a:schemeClr val="dk1"/>
              </a:solidFill>
              <a:latin typeface="Calibri"/>
              <a:ea typeface="Calibri"/>
              <a:cs typeface="Calibri"/>
              <a:sym typeface="Calibri"/>
            </a:endParaRPr>
          </a:p>
        </p:txBody>
      </p:sp>
      <p:sp>
        <p:nvSpPr>
          <p:cNvPr id="180" name="Google Shape;180;p9"/>
          <p:cNvSpPr/>
          <p:nvPr/>
        </p:nvSpPr>
        <p:spPr>
          <a:xfrm>
            <a:off x="793790" y="5958959"/>
            <a:ext cx="9235797" cy="362903"/>
          </a:xfrm>
          <a:prstGeom prst="rect">
            <a:avLst/>
          </a:prstGeom>
          <a:noFill/>
          <a:ln>
            <a:noFill/>
          </a:ln>
        </p:spPr>
        <p:txBody>
          <a:bodyPr spcFirstLastPara="1" wrap="square" lIns="0" tIns="0" rIns="0" bIns="0" anchor="t" anchorCtr="0">
            <a:noAutofit/>
          </a:bodyPr>
          <a:lstStyle/>
          <a:p>
            <a:pPr marL="0" marR="0" lvl="0" indent="0" algn="l" rtl="0">
              <a:lnSpc>
                <a:spcPct val="162857"/>
              </a:lnSpc>
              <a:spcBef>
                <a:spcPts val="0"/>
              </a:spcBef>
              <a:spcAft>
                <a:spcPts val="0"/>
              </a:spcAft>
              <a:buClr>
                <a:schemeClr val="dk1"/>
              </a:buClr>
              <a:buSzPts val="1750"/>
              <a:buFont typeface="Calibri"/>
              <a:buNone/>
            </a:pPr>
            <a:endParaRPr sz="1750">
              <a:solidFill>
                <a:schemeClr val="dk1"/>
              </a:solidFill>
              <a:latin typeface="Calibri"/>
              <a:ea typeface="Calibri"/>
              <a:cs typeface="Calibri"/>
              <a:sym typeface="Calibri"/>
            </a:endParaRPr>
          </a:p>
        </p:txBody>
      </p:sp>
      <p:pic>
        <p:nvPicPr>
          <p:cNvPr id="181" name="Google Shape;181;p9" descr="preencoded.png"/>
          <p:cNvPicPr preferRelativeResize="0"/>
          <p:nvPr/>
        </p:nvPicPr>
        <p:blipFill rotWithShape="1">
          <a:blip r:embed="rId3">
            <a:alphaModFix/>
          </a:blip>
          <a:srcRect/>
          <a:stretch/>
        </p:blipFill>
        <p:spPr>
          <a:xfrm>
            <a:off x="11626691" y="6010037"/>
            <a:ext cx="2217420" cy="131826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5deaae1-2cfc-40aa-9eeb-331c1b924451" xsi:nil="true"/>
    <lcf76f155ced4ddcb4097134ff3c332f xmlns="bab6e117-48b4-483b-8b15-51f2d219e83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D203AC2C176D945BB57FD613CD76F44" ma:contentTypeVersion="15" ma:contentTypeDescription="Create a new document." ma:contentTypeScope="" ma:versionID="7c28ae12dec59efff1852c19fe9ee10f">
  <xsd:schema xmlns:xsd="http://www.w3.org/2001/XMLSchema" xmlns:xs="http://www.w3.org/2001/XMLSchema" xmlns:p="http://schemas.microsoft.com/office/2006/metadata/properties" xmlns:ns2="bab6e117-48b4-483b-8b15-51f2d219e836" xmlns:ns3="05deaae1-2cfc-40aa-9eeb-331c1b924451" targetNamespace="http://schemas.microsoft.com/office/2006/metadata/properties" ma:root="true" ma:fieldsID="8d1936e5c9136efe93ebfb2b9f073d65" ns2:_="" ns3:_="">
    <xsd:import namespace="bab6e117-48b4-483b-8b15-51f2d219e836"/>
    <xsd:import namespace="05deaae1-2cfc-40aa-9eeb-331c1b92445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bjectDetectorVersion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b6e117-48b4-483b-8b15-51f2d219e8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cd924c1-5f23-4f50-835c-ee5cc989aae4"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5deaae1-2cfc-40aa-9eeb-331c1b92445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30c1ac8-b466-42e7-84d6-04eae6690555}" ma:internalName="TaxCatchAll" ma:showField="CatchAllData" ma:web="05deaae1-2cfc-40aa-9eeb-331c1b924451">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D4D0B5C-8709-4A5C-B0BA-731FA5A7AB90}">
  <ds:schemaRefs>
    <ds:schemaRef ds:uri="http://schemas.microsoft.com/office/2006/metadata/properties"/>
    <ds:schemaRef ds:uri="http://schemas.microsoft.com/office/infopath/2007/PartnerControls"/>
    <ds:schemaRef ds:uri="05deaae1-2cfc-40aa-9eeb-331c1b924451"/>
    <ds:schemaRef ds:uri="bab6e117-48b4-483b-8b15-51f2d219e836"/>
  </ds:schemaRefs>
</ds:datastoreItem>
</file>

<file path=customXml/itemProps2.xml><?xml version="1.0" encoding="utf-8"?>
<ds:datastoreItem xmlns:ds="http://schemas.openxmlformats.org/officeDocument/2006/customXml" ds:itemID="{4D7B712E-F104-4EDE-B23F-90D4887DD8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b6e117-48b4-483b-8b15-51f2d219e836"/>
    <ds:schemaRef ds:uri="05deaae1-2cfc-40aa-9eeb-331c1b9244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AB4BB3F-EF07-4527-90AE-0F03F9907AB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1043</Words>
  <Application>Microsoft Office PowerPoint</Application>
  <PresentationFormat>Custom</PresentationFormat>
  <Paragraphs>151</Paragraphs>
  <Slides>17</Slides>
  <Notes>17</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Manuel Nunez</dc:creator>
  <cp:lastModifiedBy>Stephanie Smith</cp:lastModifiedBy>
  <cp:revision>28</cp:revision>
  <dcterms:created xsi:type="dcterms:W3CDTF">2025-09-15T18:05:12Z</dcterms:created>
  <dcterms:modified xsi:type="dcterms:W3CDTF">2025-09-19T12:50:15Z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0x010100DD203AC2C176D945BB57FD613CD76F44</vt:lpwstr>
  </property>
  <property fmtid="{D5CDD505-2E9C-101B-9397-08002B2CF9AE}" pid="3" name="MediaServiceImageTags">
    <vt:lpwstr/>
  </property>
</Properties>
</file>