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6"/>
  </p:notesMasterIdLst>
  <p:handoutMasterIdLst>
    <p:handoutMasterId r:id="rId27"/>
  </p:handoutMasterIdLst>
  <p:sldIdLst>
    <p:sldId id="301" r:id="rId5"/>
    <p:sldId id="303" r:id="rId6"/>
    <p:sldId id="317" r:id="rId7"/>
    <p:sldId id="306" r:id="rId8"/>
    <p:sldId id="308" r:id="rId9"/>
    <p:sldId id="318" r:id="rId10"/>
    <p:sldId id="307" r:id="rId11"/>
    <p:sldId id="309" r:id="rId12"/>
    <p:sldId id="312" r:id="rId13"/>
    <p:sldId id="313" r:id="rId14"/>
    <p:sldId id="314" r:id="rId15"/>
    <p:sldId id="315" r:id="rId16"/>
    <p:sldId id="310" r:id="rId17"/>
    <p:sldId id="323" r:id="rId18"/>
    <p:sldId id="322" r:id="rId19"/>
    <p:sldId id="324" r:id="rId20"/>
    <p:sldId id="321" r:id="rId21"/>
    <p:sldId id="316" r:id="rId22"/>
    <p:sldId id="311" r:id="rId23"/>
    <p:sldId id="320" r:id="rId24"/>
    <p:sldId id="319" r:id="rId25"/>
  </p:sldIdLst>
  <p:sldSz cx="12192000" cy="6858000"/>
  <p:notesSz cx="7010400" cy="9296400"/>
  <p:defaultText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userDrawn="1">
          <p15:clr>
            <a:srgbClr val="A4A3A4"/>
          </p15:clr>
        </p15:guide>
        <p15:guide id="4" pos="7680" userDrawn="1">
          <p15:clr>
            <a:srgbClr val="A4A3A4"/>
          </p15:clr>
        </p15:guide>
        <p15:guide id="6" pos="5568" userDrawn="1">
          <p15:clr>
            <a:srgbClr val="A4A3A4"/>
          </p15:clr>
        </p15:guide>
        <p15:guide id="7" orient="horz" pos="32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82CE68-00A1-FC28-09A1-10B1017FBC00}" name="Rebecca E. Kasparek" initials="" userId="S::rebecca.kasparek@everence.com::b481598c-9118-4aa3-bc43-07f59595c3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19F2EB-3087-41F8-CC4B-9FE62A8E49C1}" v="15" dt="2025-09-19T14:51:15.6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77" autoAdjust="0"/>
    <p:restoredTop sz="71429" autoAdjust="0"/>
  </p:normalViewPr>
  <p:slideViewPr>
    <p:cSldViewPr snapToGrid="0" snapToObjects="1" showGuides="1">
      <p:cViewPr varScale="1">
        <p:scale>
          <a:sx n="79" d="100"/>
          <a:sy n="79" d="100"/>
        </p:scale>
        <p:origin x="1656" y="6"/>
      </p:cViewPr>
      <p:guideLst>
        <p:guide orient="horz" pos="2160"/>
        <p:guide pos="3840"/>
        <p:guide/>
        <p:guide pos="7680"/>
        <p:guide pos="5568"/>
        <p:guide orient="horz" pos="3216"/>
      </p:guideLst>
    </p:cSldViewPr>
  </p:slideViewPr>
  <p:outlineViewPr>
    <p:cViewPr>
      <p:scale>
        <a:sx n="33" d="100"/>
        <a:sy n="33" d="100"/>
      </p:scale>
      <p:origin x="0" y="-3882"/>
    </p:cViewPr>
  </p:outlineViewPr>
  <p:notesTextViewPr>
    <p:cViewPr>
      <p:scale>
        <a:sx n="3" d="2"/>
        <a:sy n="3" d="2"/>
      </p:scale>
      <p:origin x="0" y="0"/>
    </p:cViewPr>
  </p:notesTextViewPr>
  <p:sorterViewPr>
    <p:cViewPr varScale="1">
      <p:scale>
        <a:sx n="100" d="100"/>
        <a:sy n="100" d="100"/>
      </p:scale>
      <p:origin x="0" y="-762"/>
    </p:cViewPr>
  </p:sorterViewPr>
  <p:notesViewPr>
    <p:cSldViewPr snapToGrid="0" snapToObjects="1" showGuides="1">
      <p:cViewPr varScale="1">
        <p:scale>
          <a:sx n="55" d="100"/>
          <a:sy n="55" d="100"/>
        </p:scale>
        <p:origin x="3642" y="89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y King" userId="S::abby.king@everence.com::a5eae45b-b8a7-44e6-a860-0674ceae9a73" providerId="AD" clId="Web-{4E099F97-716B-3CC5-D73A-E24C624B7D7C}"/>
    <pc:docChg chg="modSld">
      <pc:chgData name="Abby King" userId="S::abby.king@everence.com::a5eae45b-b8a7-44e6-a860-0674ceae9a73" providerId="AD" clId="Web-{4E099F97-716B-3CC5-D73A-E24C624B7D7C}" dt="2025-09-09T19:35:19.154" v="4" actId="20577"/>
      <pc:docMkLst>
        <pc:docMk/>
      </pc:docMkLst>
      <pc:sldChg chg="modSp">
        <pc:chgData name="Abby King" userId="S::abby.king@everence.com::a5eae45b-b8a7-44e6-a860-0674ceae9a73" providerId="AD" clId="Web-{4E099F97-716B-3CC5-D73A-E24C624B7D7C}" dt="2025-09-09T19:34:42.685" v="1" actId="20577"/>
        <pc:sldMkLst>
          <pc:docMk/>
          <pc:sldMk cId="3885908492" sldId="303"/>
        </pc:sldMkLst>
        <pc:spChg chg="mod">
          <ac:chgData name="Abby King" userId="S::abby.king@everence.com::a5eae45b-b8a7-44e6-a860-0674ceae9a73" providerId="AD" clId="Web-{4E099F97-716B-3CC5-D73A-E24C624B7D7C}" dt="2025-09-09T19:34:42.685" v="1" actId="20577"/>
          <ac:spMkLst>
            <pc:docMk/>
            <pc:sldMk cId="3885908492" sldId="303"/>
            <ac:spMk id="19" creationId="{E86C28CF-0DE2-BCA8-FD28-194248CD46A8}"/>
          </ac:spMkLst>
        </pc:spChg>
      </pc:sldChg>
      <pc:sldChg chg="modSp">
        <pc:chgData name="Abby King" userId="S::abby.king@everence.com::a5eae45b-b8a7-44e6-a860-0674ceae9a73" providerId="AD" clId="Web-{4E099F97-716B-3CC5-D73A-E24C624B7D7C}" dt="2025-09-09T19:35:19.154" v="4" actId="20577"/>
        <pc:sldMkLst>
          <pc:docMk/>
          <pc:sldMk cId="1612933087" sldId="306"/>
        </pc:sldMkLst>
      </pc:sldChg>
    </pc:docChg>
  </pc:docChgLst>
  <pc:docChgLst>
    <pc:chgData name="Caroline Greaser" userId="S::caroline.greaser@everence.com::4768c633-ff99-48e7-9544-3ccb1f793b52" providerId="AD" clId="Web-{5246E283-2208-0CD4-96E0-0126531AF3B7}"/>
    <pc:docChg chg="modSld">
      <pc:chgData name="Caroline Greaser" userId="S::caroline.greaser@everence.com::4768c633-ff99-48e7-9544-3ccb1f793b52" providerId="AD" clId="Web-{5246E283-2208-0CD4-96E0-0126531AF3B7}" dt="2025-09-12T13:16:01.589" v="7" actId="1076"/>
      <pc:docMkLst>
        <pc:docMk/>
      </pc:docMkLst>
      <pc:sldChg chg="modSp">
        <pc:chgData name="Caroline Greaser" userId="S::caroline.greaser@everence.com::4768c633-ff99-48e7-9544-3ccb1f793b52" providerId="AD" clId="Web-{5246E283-2208-0CD4-96E0-0126531AF3B7}" dt="2025-09-12T13:16:01.589" v="7" actId="1076"/>
        <pc:sldMkLst>
          <pc:docMk/>
          <pc:sldMk cId="2324377673" sldId="313"/>
        </pc:sldMkLst>
        <pc:picChg chg="mod">
          <ac:chgData name="Caroline Greaser" userId="S::caroline.greaser@everence.com::4768c633-ff99-48e7-9544-3ccb1f793b52" providerId="AD" clId="Web-{5246E283-2208-0CD4-96E0-0126531AF3B7}" dt="2025-09-12T13:16:01.589" v="7" actId="1076"/>
          <ac:picMkLst>
            <pc:docMk/>
            <pc:sldMk cId="2324377673" sldId="313"/>
            <ac:picMk id="7" creationId="{86E9FC49-08DB-75AD-E803-AE4DD298DB33}"/>
          </ac:picMkLst>
        </pc:picChg>
        <pc:picChg chg="mod">
          <ac:chgData name="Caroline Greaser" userId="S::caroline.greaser@everence.com::4768c633-ff99-48e7-9544-3ccb1f793b52" providerId="AD" clId="Web-{5246E283-2208-0CD4-96E0-0126531AF3B7}" dt="2025-09-12T13:15:59.511" v="6" actId="1076"/>
          <ac:picMkLst>
            <pc:docMk/>
            <pc:sldMk cId="2324377673" sldId="313"/>
            <ac:picMk id="9" creationId="{4248F526-03C9-1542-7FAA-552D198D536D}"/>
          </ac:picMkLst>
        </pc:picChg>
      </pc:sldChg>
      <pc:sldChg chg="modSp">
        <pc:chgData name="Caroline Greaser" userId="S::caroline.greaser@everence.com::4768c633-ff99-48e7-9544-3ccb1f793b52" providerId="AD" clId="Web-{5246E283-2208-0CD4-96E0-0126531AF3B7}" dt="2025-09-12T13:15:34.556" v="5" actId="1076"/>
        <pc:sldMkLst>
          <pc:docMk/>
          <pc:sldMk cId="3543616923" sldId="318"/>
        </pc:sldMkLst>
        <pc:picChg chg="mod">
          <ac:chgData name="Caroline Greaser" userId="S::caroline.greaser@everence.com::4768c633-ff99-48e7-9544-3ccb1f793b52" providerId="AD" clId="Web-{5246E283-2208-0CD4-96E0-0126531AF3B7}" dt="2025-09-12T13:15:34.556" v="5" actId="1076"/>
          <ac:picMkLst>
            <pc:docMk/>
            <pc:sldMk cId="3543616923" sldId="318"/>
            <ac:picMk id="7" creationId="{0DE0E9AE-D872-C126-4B36-592792D574F2}"/>
          </ac:picMkLst>
        </pc:picChg>
      </pc:sldChg>
    </pc:docChg>
  </pc:docChgLst>
  <pc:docChgLst>
    <pc:chgData name="Caroline Greaser" userId="S::caroline.greaser@everence.com::4768c633-ff99-48e7-9544-3ccb1f793b52" providerId="AD" clId="Web-{14FF11B1-36EE-D878-9D14-3E57A2F661CA}"/>
    <pc:docChg chg="modSld">
      <pc:chgData name="Caroline Greaser" userId="S::caroline.greaser@everence.com::4768c633-ff99-48e7-9544-3ccb1f793b52" providerId="AD" clId="Web-{14FF11B1-36EE-D878-9D14-3E57A2F661CA}" dt="2025-09-10T17:40:50.876" v="7" actId="20577"/>
      <pc:docMkLst>
        <pc:docMk/>
      </pc:docMkLst>
      <pc:sldChg chg="modSp">
        <pc:chgData name="Caroline Greaser" userId="S::caroline.greaser@everence.com::4768c633-ff99-48e7-9544-3ccb1f793b52" providerId="AD" clId="Web-{14FF11B1-36EE-D878-9D14-3E57A2F661CA}" dt="2025-09-10T17:40:09.501" v="2" actId="20577"/>
        <pc:sldMkLst>
          <pc:docMk/>
          <pc:sldMk cId="3579434973" sldId="308"/>
        </pc:sldMkLst>
        <pc:spChg chg="mod">
          <ac:chgData name="Caroline Greaser" userId="S::caroline.greaser@everence.com::4768c633-ff99-48e7-9544-3ccb1f793b52" providerId="AD" clId="Web-{14FF11B1-36EE-D878-9D14-3E57A2F661CA}" dt="2025-09-10T17:40:09.501" v="2" actId="20577"/>
          <ac:spMkLst>
            <pc:docMk/>
            <pc:sldMk cId="3579434973" sldId="308"/>
            <ac:spMk id="4" creationId="{95ED9602-5B08-FCE0-1238-16EDA89027FB}"/>
          </ac:spMkLst>
        </pc:spChg>
      </pc:sldChg>
      <pc:sldChg chg="modSp">
        <pc:chgData name="Caroline Greaser" userId="S::caroline.greaser@everence.com::4768c633-ff99-48e7-9544-3ccb1f793b52" providerId="AD" clId="Web-{14FF11B1-36EE-D878-9D14-3E57A2F661CA}" dt="2025-09-10T17:40:25.266" v="3" actId="1076"/>
        <pc:sldMkLst>
          <pc:docMk/>
          <pc:sldMk cId="2324377673" sldId="313"/>
        </pc:sldMkLst>
        <pc:spChg chg="mod">
          <ac:chgData name="Caroline Greaser" userId="S::caroline.greaser@everence.com::4768c633-ff99-48e7-9544-3ccb1f793b52" providerId="AD" clId="Web-{14FF11B1-36EE-D878-9D14-3E57A2F661CA}" dt="2025-09-10T17:40:25.266" v="3" actId="1076"/>
          <ac:spMkLst>
            <pc:docMk/>
            <pc:sldMk cId="2324377673" sldId="313"/>
            <ac:spMk id="5" creationId="{C0422001-D591-C21E-006E-9F9F140E20C8}"/>
          </ac:spMkLst>
        </pc:spChg>
      </pc:sldChg>
      <pc:sldChg chg="modSp">
        <pc:chgData name="Caroline Greaser" userId="S::caroline.greaser@everence.com::4768c633-ff99-48e7-9544-3ccb1f793b52" providerId="AD" clId="Web-{14FF11B1-36EE-D878-9D14-3E57A2F661CA}" dt="2025-09-10T17:40:02.469" v="1" actId="20577"/>
        <pc:sldMkLst>
          <pc:docMk/>
          <pc:sldMk cId="3988733831" sldId="317"/>
        </pc:sldMkLst>
        <pc:spChg chg="mod">
          <ac:chgData name="Caroline Greaser" userId="S::caroline.greaser@everence.com::4768c633-ff99-48e7-9544-3ccb1f793b52" providerId="AD" clId="Web-{14FF11B1-36EE-D878-9D14-3E57A2F661CA}" dt="2025-09-10T17:40:02.469" v="1" actId="20577"/>
          <ac:spMkLst>
            <pc:docMk/>
            <pc:sldMk cId="3988733831" sldId="317"/>
            <ac:spMk id="5" creationId="{5AD12D87-CFE8-A1B3-05C6-8D678A7B6B56}"/>
          </ac:spMkLst>
        </pc:spChg>
      </pc:sldChg>
      <pc:sldChg chg="modSp">
        <pc:chgData name="Caroline Greaser" userId="S::caroline.greaser@everence.com::4768c633-ff99-48e7-9544-3ccb1f793b52" providerId="AD" clId="Web-{14FF11B1-36EE-D878-9D14-3E57A2F661CA}" dt="2025-09-10T17:40:50.876" v="7" actId="20577"/>
        <pc:sldMkLst>
          <pc:docMk/>
          <pc:sldMk cId="1224522848" sldId="322"/>
        </pc:sldMkLst>
        <pc:spChg chg="mod">
          <ac:chgData name="Caroline Greaser" userId="S::caroline.greaser@everence.com::4768c633-ff99-48e7-9544-3ccb1f793b52" providerId="AD" clId="Web-{14FF11B1-36EE-D878-9D14-3E57A2F661CA}" dt="2025-09-10T17:40:50.876" v="7" actId="20577"/>
          <ac:spMkLst>
            <pc:docMk/>
            <pc:sldMk cId="1224522848" sldId="322"/>
            <ac:spMk id="4" creationId="{9C69DF47-E8E5-4010-627D-2C90CEAC6B6D}"/>
          </ac:spMkLst>
        </pc:spChg>
      </pc:sldChg>
    </pc:docChg>
  </pc:docChgLst>
  <pc:docChgLst>
    <pc:chgData name="Caroline Greaser" userId="S::caroline.greaser@everence.com::4768c633-ff99-48e7-9544-3ccb1f793b52" providerId="AD" clId="Web-{B8836F73-7771-2931-4B76-B149F7D7C303}"/>
    <pc:docChg chg="modSld">
      <pc:chgData name="Caroline Greaser" userId="S::caroline.greaser@everence.com::4768c633-ff99-48e7-9544-3ccb1f793b52" providerId="AD" clId="Web-{B8836F73-7771-2931-4B76-B149F7D7C303}" dt="2025-09-15T17:34:27.297" v="26" actId="20577"/>
      <pc:docMkLst>
        <pc:docMk/>
      </pc:docMkLst>
      <pc:sldChg chg="modSp">
        <pc:chgData name="Caroline Greaser" userId="S::caroline.greaser@everence.com::4768c633-ff99-48e7-9544-3ccb1f793b52" providerId="AD" clId="Web-{B8836F73-7771-2931-4B76-B149F7D7C303}" dt="2025-09-15T17:34:27.297" v="26" actId="20577"/>
        <pc:sldMkLst>
          <pc:docMk/>
          <pc:sldMk cId="2468654475" sldId="307"/>
        </pc:sldMkLst>
        <pc:spChg chg="mod">
          <ac:chgData name="Caroline Greaser" userId="S::caroline.greaser@everence.com::4768c633-ff99-48e7-9544-3ccb1f793b52" providerId="AD" clId="Web-{B8836F73-7771-2931-4B76-B149F7D7C303}" dt="2025-09-15T17:34:27.297" v="26" actId="20577"/>
          <ac:spMkLst>
            <pc:docMk/>
            <pc:sldMk cId="2468654475" sldId="307"/>
            <ac:spMk id="4" creationId="{19187C2C-3BB9-97CC-A9CB-C6F9F7CBB9A0}"/>
          </ac:spMkLst>
        </pc:spChg>
      </pc:sldChg>
    </pc:docChg>
  </pc:docChgLst>
  <pc:docChgLst>
    <pc:chgData name="Caroline Greaser" userId="S::caroline.greaser@everence.com::4768c633-ff99-48e7-9544-3ccb1f793b52" providerId="AD" clId="Web-{A951B985-8E85-823B-B046-0E12B6338826}"/>
    <pc:docChg chg="modSld">
      <pc:chgData name="Caroline Greaser" userId="S::caroline.greaser@everence.com::4768c633-ff99-48e7-9544-3ccb1f793b52" providerId="AD" clId="Web-{A951B985-8E85-823B-B046-0E12B6338826}" dt="2025-09-15T17:27:33.816" v="4" actId="20577"/>
      <pc:docMkLst>
        <pc:docMk/>
      </pc:docMkLst>
      <pc:sldChg chg="modSp">
        <pc:chgData name="Caroline Greaser" userId="S::caroline.greaser@everence.com::4768c633-ff99-48e7-9544-3ccb1f793b52" providerId="AD" clId="Web-{A951B985-8E85-823B-B046-0E12B6338826}" dt="2025-09-15T17:27:33.816" v="4" actId="20577"/>
        <pc:sldMkLst>
          <pc:docMk/>
          <pc:sldMk cId="3187927627" sldId="309"/>
        </pc:sldMkLst>
        <pc:spChg chg="mod">
          <ac:chgData name="Caroline Greaser" userId="S::caroline.greaser@everence.com::4768c633-ff99-48e7-9544-3ccb1f793b52" providerId="AD" clId="Web-{A951B985-8E85-823B-B046-0E12B6338826}" dt="2025-09-15T17:27:33.816" v="4" actId="20577"/>
          <ac:spMkLst>
            <pc:docMk/>
            <pc:sldMk cId="3187927627" sldId="309"/>
            <ac:spMk id="5" creationId="{EB7E91E9-24CF-8225-C698-85B5582C452A}"/>
          </ac:spMkLst>
        </pc:spChg>
      </pc:sldChg>
      <pc:sldChg chg="modSp">
        <pc:chgData name="Caroline Greaser" userId="S::caroline.greaser@everence.com::4768c633-ff99-48e7-9544-3ccb1f793b52" providerId="AD" clId="Web-{A951B985-8E85-823B-B046-0E12B6338826}" dt="2025-09-15T17:27:19.582" v="3" actId="20577"/>
        <pc:sldMkLst>
          <pc:docMk/>
          <pc:sldMk cId="3543616923" sldId="318"/>
        </pc:sldMkLst>
        <pc:spChg chg="mod">
          <ac:chgData name="Caroline Greaser" userId="S::caroline.greaser@everence.com::4768c633-ff99-48e7-9544-3ccb1f793b52" providerId="AD" clId="Web-{A951B985-8E85-823B-B046-0E12B6338826}" dt="2025-09-15T17:27:19.582" v="3" actId="20577"/>
          <ac:spMkLst>
            <pc:docMk/>
            <pc:sldMk cId="3543616923" sldId="318"/>
            <ac:spMk id="10" creationId="{613C0E86-CFF5-A54C-7F83-102840F1EAA7}"/>
          </ac:spMkLst>
        </pc:spChg>
      </pc:sldChg>
    </pc:docChg>
  </pc:docChgLst>
  <pc:docChgLst>
    <pc:chgData name="Abby King" userId="S::abby.king@everence.com::a5eae45b-b8a7-44e6-a860-0674ceae9a73" providerId="AD" clId="Web-{7F19F2EB-3087-41F8-CC4B-9FE62A8E49C1}"/>
    <pc:docChg chg="modSld">
      <pc:chgData name="Abby King" userId="S::abby.king@everence.com::a5eae45b-b8a7-44e6-a860-0674ceae9a73" providerId="AD" clId="Web-{7F19F2EB-3087-41F8-CC4B-9FE62A8E49C1}" dt="2025-09-19T14:51:14.403" v="6" actId="20577"/>
      <pc:docMkLst>
        <pc:docMk/>
      </pc:docMkLst>
      <pc:sldChg chg="modSp">
        <pc:chgData name="Abby King" userId="S::abby.king@everence.com::a5eae45b-b8a7-44e6-a860-0674ceae9a73" providerId="AD" clId="Web-{7F19F2EB-3087-41F8-CC4B-9FE62A8E49C1}" dt="2025-09-19T14:49:29.653" v="2" actId="20577"/>
        <pc:sldMkLst>
          <pc:docMk/>
          <pc:sldMk cId="3795587191" sldId="312"/>
        </pc:sldMkLst>
        <pc:spChg chg="mod">
          <ac:chgData name="Abby King" userId="S::abby.king@everence.com::a5eae45b-b8a7-44e6-a860-0674ceae9a73" providerId="AD" clId="Web-{7F19F2EB-3087-41F8-CC4B-9FE62A8E49C1}" dt="2025-09-19T14:49:29.653" v="2" actId="20577"/>
          <ac:spMkLst>
            <pc:docMk/>
            <pc:sldMk cId="3795587191" sldId="312"/>
            <ac:spMk id="2" creationId="{176B689E-C71C-6A1B-BDA4-37BBCB6A3AEE}"/>
          </ac:spMkLst>
        </pc:spChg>
      </pc:sldChg>
      <pc:sldChg chg="modSp">
        <pc:chgData name="Abby King" userId="S::abby.king@everence.com::a5eae45b-b8a7-44e6-a860-0674ceae9a73" providerId="AD" clId="Web-{7F19F2EB-3087-41F8-CC4B-9FE62A8E49C1}" dt="2025-09-19T14:51:14.403" v="6" actId="20577"/>
        <pc:sldMkLst>
          <pc:docMk/>
          <pc:sldMk cId="1224522848" sldId="322"/>
        </pc:sldMkLst>
        <pc:spChg chg="mod">
          <ac:chgData name="Abby King" userId="S::abby.king@everence.com::a5eae45b-b8a7-44e6-a860-0674ceae9a73" providerId="AD" clId="Web-{7F19F2EB-3087-41F8-CC4B-9FE62A8E49C1}" dt="2025-09-19T14:51:14.403" v="6" actId="20577"/>
          <ac:spMkLst>
            <pc:docMk/>
            <pc:sldMk cId="1224522848" sldId="322"/>
            <ac:spMk id="4" creationId="{9C69DF47-E8E5-4010-627D-2C90CEAC6B6D}"/>
          </ac:spMkLst>
        </pc:spChg>
      </pc:sldChg>
      <pc:sldChg chg="modSp">
        <pc:chgData name="Abby King" userId="S::abby.king@everence.com::a5eae45b-b8a7-44e6-a860-0674ceae9a73" providerId="AD" clId="Web-{7F19F2EB-3087-41F8-CC4B-9FE62A8E49C1}" dt="2025-09-19T14:50:39.653" v="5" actId="20577"/>
        <pc:sldMkLst>
          <pc:docMk/>
          <pc:sldMk cId="3760215425" sldId="323"/>
        </pc:sldMkLst>
        <pc:spChg chg="mod">
          <ac:chgData name="Abby King" userId="S::abby.king@everence.com::a5eae45b-b8a7-44e6-a860-0674ceae9a73" providerId="AD" clId="Web-{7F19F2EB-3087-41F8-CC4B-9FE62A8E49C1}" dt="2025-09-19T14:50:39.653" v="5" actId="20577"/>
          <ac:spMkLst>
            <pc:docMk/>
            <pc:sldMk cId="3760215425" sldId="323"/>
            <ac:spMk id="4" creationId="{A86060AA-7C64-1138-9E03-C8C94634E7DC}"/>
          </ac:spMkLst>
        </pc:spChg>
      </pc:sldChg>
    </pc:docChg>
  </pc:docChgLst>
  <pc:docChgLst>
    <pc:chgData name="Caroline Greaser" userId="S::caroline.greaser@everence.com::4768c633-ff99-48e7-9544-3ccb1f793b52" providerId="AD" clId="Web-{27D5B9CC-1618-6EEC-1970-1B14F0FD72C8}"/>
    <pc:docChg chg="modSld">
      <pc:chgData name="Caroline Greaser" userId="S::caroline.greaser@everence.com::4768c633-ff99-48e7-9544-3ccb1f793b52" providerId="AD" clId="Web-{27D5B9CC-1618-6EEC-1970-1B14F0FD72C8}" dt="2025-09-10T16:09:19.297" v="1339" actId="20577"/>
      <pc:docMkLst>
        <pc:docMk/>
      </pc:docMkLst>
      <pc:sldChg chg="addSp delSp modSp mod modClrScheme chgLayout">
        <pc:chgData name="Caroline Greaser" userId="S::caroline.greaser@everence.com::4768c633-ff99-48e7-9544-3ccb1f793b52" providerId="AD" clId="Web-{27D5B9CC-1618-6EEC-1970-1B14F0FD72C8}" dt="2025-09-10T14:24:12.915" v="313" actId="20577"/>
        <pc:sldMkLst>
          <pc:docMk/>
          <pc:sldMk cId="3885908492" sldId="303"/>
        </pc:sldMkLst>
        <pc:spChg chg="mod">
          <ac:chgData name="Caroline Greaser" userId="S::caroline.greaser@everence.com::4768c633-ff99-48e7-9544-3ccb1f793b52" providerId="AD" clId="Web-{27D5B9CC-1618-6EEC-1970-1B14F0FD72C8}" dt="2025-09-10T14:24:12.915" v="313" actId="20577"/>
          <ac:spMkLst>
            <pc:docMk/>
            <pc:sldMk cId="3885908492" sldId="303"/>
            <ac:spMk id="19" creationId="{E86C28CF-0DE2-BCA8-FD28-194248CD46A8}"/>
          </ac:spMkLst>
        </pc:spChg>
        <pc:picChg chg="mod">
          <ac:chgData name="Caroline Greaser" userId="S::caroline.greaser@everence.com::4768c633-ff99-48e7-9544-3ccb1f793b52" providerId="AD" clId="Web-{27D5B9CC-1618-6EEC-1970-1B14F0FD72C8}" dt="2025-09-10T14:19:51.852" v="254" actId="1076"/>
          <ac:picMkLst>
            <pc:docMk/>
            <pc:sldMk cId="3885908492" sldId="303"/>
            <ac:picMk id="4" creationId="{38EC06E2-6447-B9D6-5BA7-FBF551FB9927}"/>
          </ac:picMkLst>
        </pc:picChg>
        <pc:picChg chg="mod">
          <ac:chgData name="Caroline Greaser" userId="S::caroline.greaser@everence.com::4768c633-ff99-48e7-9544-3ccb1f793b52" providerId="AD" clId="Web-{27D5B9CC-1618-6EEC-1970-1B14F0FD72C8}" dt="2025-09-10T14:20:10.212" v="263" actId="14100"/>
          <ac:picMkLst>
            <pc:docMk/>
            <pc:sldMk cId="3885908492" sldId="303"/>
            <ac:picMk id="6" creationId="{502B9F3C-B0D5-E982-C028-C25B776AC5DE}"/>
          </ac:picMkLst>
        </pc:picChg>
        <pc:picChg chg="mod">
          <ac:chgData name="Caroline Greaser" userId="S::caroline.greaser@everence.com::4768c633-ff99-48e7-9544-3ccb1f793b52" providerId="AD" clId="Web-{27D5B9CC-1618-6EEC-1970-1B14F0FD72C8}" dt="2025-09-10T14:20:12.352" v="264" actId="1076"/>
          <ac:picMkLst>
            <pc:docMk/>
            <pc:sldMk cId="3885908492" sldId="303"/>
            <ac:picMk id="8" creationId="{F3C186A3-B7A0-0535-44A7-5358A359ABC2}"/>
          </ac:picMkLst>
        </pc:picChg>
      </pc:sldChg>
      <pc:sldChg chg="addSp delSp modSp">
        <pc:chgData name="Caroline Greaser" userId="S::caroline.greaser@everence.com::4768c633-ff99-48e7-9544-3ccb1f793b52" providerId="AD" clId="Web-{27D5B9CC-1618-6EEC-1970-1B14F0FD72C8}" dt="2025-09-10T15:55:08.400" v="1106"/>
        <pc:sldMkLst>
          <pc:docMk/>
          <pc:sldMk cId="1612933087" sldId="306"/>
        </pc:sldMkLst>
        <pc:spChg chg="add mod">
          <ac:chgData name="Caroline Greaser" userId="S::caroline.greaser@everence.com::4768c633-ff99-48e7-9544-3ccb1f793b52" providerId="AD" clId="Web-{27D5B9CC-1618-6EEC-1970-1B14F0FD72C8}" dt="2025-09-10T15:55:06.291" v="1105" actId="20577"/>
          <ac:spMkLst>
            <pc:docMk/>
            <pc:sldMk cId="1612933087" sldId="306"/>
            <ac:spMk id="4" creationId="{EF1D9965-24D7-6CB6-76D7-09392E128399}"/>
          </ac:spMkLst>
        </pc:spChg>
      </pc:sldChg>
      <pc:sldChg chg="addSp delSp modSp">
        <pc:chgData name="Caroline Greaser" userId="S::caroline.greaser@everence.com::4768c633-ff99-48e7-9544-3ccb1f793b52" providerId="AD" clId="Web-{27D5B9CC-1618-6EEC-1970-1B14F0FD72C8}" dt="2025-09-10T15:57:17.667" v="1211"/>
        <pc:sldMkLst>
          <pc:docMk/>
          <pc:sldMk cId="2468654475" sldId="307"/>
        </pc:sldMkLst>
        <pc:spChg chg="mod">
          <ac:chgData name="Caroline Greaser" userId="S::caroline.greaser@everence.com::4768c633-ff99-48e7-9544-3ccb1f793b52" providerId="AD" clId="Web-{27D5B9CC-1618-6EEC-1970-1B14F0FD72C8}" dt="2025-09-10T13:59:53.099" v="29" actId="20577"/>
          <ac:spMkLst>
            <pc:docMk/>
            <pc:sldMk cId="2468654475" sldId="307"/>
            <ac:spMk id="4" creationId="{19187C2C-3BB9-97CC-A9CB-C6F9F7CBB9A0}"/>
          </ac:spMkLst>
        </pc:spChg>
        <pc:spChg chg="add mod">
          <ac:chgData name="Caroline Greaser" userId="S::caroline.greaser@everence.com::4768c633-ff99-48e7-9544-3ccb1f793b52" providerId="AD" clId="Web-{27D5B9CC-1618-6EEC-1970-1B14F0FD72C8}" dt="2025-09-10T15:57:14.574" v="1210" actId="20577"/>
          <ac:spMkLst>
            <pc:docMk/>
            <pc:sldMk cId="2468654475" sldId="307"/>
            <ac:spMk id="6" creationId="{EB716A66-D51F-C671-C73A-B34520EE7F1D}"/>
          </ac:spMkLst>
        </pc:spChg>
        <pc:picChg chg="mod">
          <ac:chgData name="Caroline Greaser" userId="S::caroline.greaser@everence.com::4768c633-ff99-48e7-9544-3ccb1f793b52" providerId="AD" clId="Web-{27D5B9CC-1618-6EEC-1970-1B14F0FD72C8}" dt="2025-09-10T14:56:29.873" v="623" actId="1076"/>
          <ac:picMkLst>
            <pc:docMk/>
            <pc:sldMk cId="2468654475" sldId="307"/>
            <ac:picMk id="3" creationId="{3E849D1F-DF38-C9AA-1842-E84D75A2C8FF}"/>
          </ac:picMkLst>
        </pc:picChg>
      </pc:sldChg>
      <pc:sldChg chg="addSp delSp modSp">
        <pc:chgData name="Caroline Greaser" userId="S::caroline.greaser@everence.com::4768c633-ff99-48e7-9544-3ccb1f793b52" providerId="AD" clId="Web-{27D5B9CC-1618-6EEC-1970-1B14F0FD72C8}" dt="2025-09-10T15:55:27.369" v="1129"/>
        <pc:sldMkLst>
          <pc:docMk/>
          <pc:sldMk cId="3579434973" sldId="308"/>
        </pc:sldMkLst>
        <pc:spChg chg="mod">
          <ac:chgData name="Caroline Greaser" userId="S::caroline.greaser@everence.com::4768c633-ff99-48e7-9544-3ccb1f793b52" providerId="AD" clId="Web-{27D5B9CC-1618-6EEC-1970-1B14F0FD72C8}" dt="2025-09-10T15:40:13.429" v="1004" actId="1076"/>
          <ac:spMkLst>
            <pc:docMk/>
            <pc:sldMk cId="3579434973" sldId="308"/>
            <ac:spMk id="4" creationId="{95ED9602-5B08-FCE0-1238-16EDA89027FB}"/>
          </ac:spMkLst>
        </pc:spChg>
        <pc:spChg chg="mod">
          <ac:chgData name="Caroline Greaser" userId="S::caroline.greaser@everence.com::4768c633-ff99-48e7-9544-3ccb1f793b52" providerId="AD" clId="Web-{27D5B9CC-1618-6EEC-1970-1B14F0FD72C8}" dt="2025-09-10T15:40:13.460" v="1006" actId="1076"/>
          <ac:spMkLst>
            <pc:docMk/>
            <pc:sldMk cId="3579434973" sldId="308"/>
            <ac:spMk id="6" creationId="{66046343-CB3C-224B-1156-DFFF2BDF4947}"/>
          </ac:spMkLst>
        </pc:spChg>
        <pc:spChg chg="add mod">
          <ac:chgData name="Caroline Greaser" userId="S::caroline.greaser@everence.com::4768c633-ff99-48e7-9544-3ccb1f793b52" providerId="AD" clId="Web-{27D5B9CC-1618-6EEC-1970-1B14F0FD72C8}" dt="2025-09-10T15:55:26.495" v="1128" actId="20577"/>
          <ac:spMkLst>
            <pc:docMk/>
            <pc:sldMk cId="3579434973" sldId="308"/>
            <ac:spMk id="10" creationId="{57D22C14-CB61-5027-FFC5-60F80A370E5C}"/>
          </ac:spMkLst>
        </pc:spChg>
        <pc:picChg chg="mod">
          <ac:chgData name="Caroline Greaser" userId="S::caroline.greaser@everence.com::4768c633-ff99-48e7-9544-3ccb1f793b52" providerId="AD" clId="Web-{27D5B9CC-1618-6EEC-1970-1B14F0FD72C8}" dt="2025-09-10T15:40:13.460" v="1005" actId="1076"/>
          <ac:picMkLst>
            <pc:docMk/>
            <pc:sldMk cId="3579434973" sldId="308"/>
            <ac:picMk id="5" creationId="{416393AD-870E-CDFB-46A8-072E536118E0}"/>
          </ac:picMkLst>
        </pc:picChg>
        <pc:picChg chg="mod">
          <ac:chgData name="Caroline Greaser" userId="S::caroline.greaser@everence.com::4768c633-ff99-48e7-9544-3ccb1f793b52" providerId="AD" clId="Web-{27D5B9CC-1618-6EEC-1970-1B14F0FD72C8}" dt="2025-09-10T15:40:13.476" v="1007" actId="1076"/>
          <ac:picMkLst>
            <pc:docMk/>
            <pc:sldMk cId="3579434973" sldId="308"/>
            <ac:picMk id="7" creationId="{076BBFDC-F44A-C800-1232-607B17FCD465}"/>
          </ac:picMkLst>
        </pc:picChg>
      </pc:sldChg>
      <pc:sldChg chg="addSp delSp modSp">
        <pc:chgData name="Caroline Greaser" userId="S::caroline.greaser@everence.com::4768c633-ff99-48e7-9544-3ccb1f793b52" providerId="AD" clId="Web-{27D5B9CC-1618-6EEC-1970-1B14F0FD72C8}" dt="2025-09-10T16:07:52.891" v="1338" actId="1076"/>
        <pc:sldMkLst>
          <pc:docMk/>
          <pc:sldMk cId="3187927627" sldId="309"/>
        </pc:sldMkLst>
        <pc:spChg chg="mod">
          <ac:chgData name="Caroline Greaser" userId="S::caroline.greaser@everence.com::4768c633-ff99-48e7-9544-3ccb1f793b52" providerId="AD" clId="Web-{27D5B9CC-1618-6EEC-1970-1B14F0FD72C8}" dt="2025-09-10T15:42:19.102" v="1032" actId="1076"/>
          <ac:spMkLst>
            <pc:docMk/>
            <pc:sldMk cId="3187927627" sldId="309"/>
            <ac:spMk id="5" creationId="{EB7E91E9-24CF-8225-C698-85B5582C452A}"/>
          </ac:spMkLst>
        </pc:spChg>
        <pc:spChg chg="add mod">
          <ac:chgData name="Caroline Greaser" userId="S::caroline.greaser@everence.com::4768c633-ff99-48e7-9544-3ccb1f793b52" providerId="AD" clId="Web-{27D5B9CC-1618-6EEC-1970-1B14F0FD72C8}" dt="2025-09-10T16:07:29.063" v="1335" actId="14100"/>
          <ac:spMkLst>
            <pc:docMk/>
            <pc:sldMk cId="3187927627" sldId="309"/>
            <ac:spMk id="7" creationId="{9EDB7DB6-59C5-85BD-F55B-F31558138F77}"/>
          </ac:spMkLst>
        </pc:spChg>
        <pc:picChg chg="mod">
          <ac:chgData name="Caroline Greaser" userId="S::caroline.greaser@everence.com::4768c633-ff99-48e7-9544-3ccb1f793b52" providerId="AD" clId="Web-{27D5B9CC-1618-6EEC-1970-1B14F0FD72C8}" dt="2025-09-10T16:07:52.891" v="1338" actId="1076"/>
          <ac:picMkLst>
            <pc:docMk/>
            <pc:sldMk cId="3187927627" sldId="309"/>
            <ac:picMk id="3" creationId="{AE584B64-2132-996E-F93D-9CCFB5C176AC}"/>
          </ac:picMkLst>
        </pc:picChg>
        <pc:picChg chg="mod">
          <ac:chgData name="Caroline Greaser" userId="S::caroline.greaser@everence.com::4768c633-ff99-48e7-9544-3ccb1f793b52" providerId="AD" clId="Web-{27D5B9CC-1618-6EEC-1970-1B14F0FD72C8}" dt="2025-09-10T15:37:51.459" v="972" actId="14100"/>
          <ac:picMkLst>
            <pc:docMk/>
            <pc:sldMk cId="3187927627" sldId="309"/>
            <ac:picMk id="6" creationId="{DDA0F955-3A3C-E258-A91E-722FA3BCA5AF}"/>
          </ac:picMkLst>
        </pc:picChg>
      </pc:sldChg>
      <pc:sldChg chg="addSp delSp modSp">
        <pc:chgData name="Caroline Greaser" userId="S::caroline.greaser@everence.com::4768c633-ff99-48e7-9544-3ccb1f793b52" providerId="AD" clId="Web-{27D5B9CC-1618-6EEC-1970-1B14F0FD72C8}" dt="2025-09-10T16:06:33.438" v="1326"/>
        <pc:sldMkLst>
          <pc:docMk/>
          <pc:sldMk cId="636644105" sldId="310"/>
        </pc:sldMkLst>
        <pc:spChg chg="mod ord">
          <ac:chgData name="Caroline Greaser" userId="S::caroline.greaser@everence.com::4768c633-ff99-48e7-9544-3ccb1f793b52" providerId="AD" clId="Web-{27D5B9CC-1618-6EEC-1970-1B14F0FD72C8}" dt="2025-09-10T16:06:29.391" v="1325"/>
          <ac:spMkLst>
            <pc:docMk/>
            <pc:sldMk cId="636644105" sldId="310"/>
            <ac:spMk id="4" creationId="{8070F9BE-9C1A-69F1-E6B6-E72DF50D34B8}"/>
          </ac:spMkLst>
        </pc:spChg>
        <pc:spChg chg="add mod">
          <ac:chgData name="Caroline Greaser" userId="S::caroline.greaser@everence.com::4768c633-ff99-48e7-9544-3ccb1f793b52" providerId="AD" clId="Web-{27D5B9CC-1618-6EEC-1970-1B14F0FD72C8}" dt="2025-09-10T15:59:33.262" v="1274" actId="1076"/>
          <ac:spMkLst>
            <pc:docMk/>
            <pc:sldMk cId="636644105" sldId="310"/>
            <ac:spMk id="6" creationId="{E820F3A6-5E06-2900-1EB1-C726DB0D4EE3}"/>
          </ac:spMkLst>
        </pc:spChg>
        <pc:spChg chg="mod">
          <ac:chgData name="Caroline Greaser" userId="S::caroline.greaser@everence.com::4768c633-ff99-48e7-9544-3ccb1f793b52" providerId="AD" clId="Web-{27D5B9CC-1618-6EEC-1970-1B14F0FD72C8}" dt="2025-09-10T14:43:16.574" v="408" actId="14100"/>
          <ac:spMkLst>
            <pc:docMk/>
            <pc:sldMk cId="636644105" sldId="310"/>
            <ac:spMk id="11" creationId="{2B04A4D2-FB08-2C91-7034-C9FDC7FB6174}"/>
          </ac:spMkLst>
        </pc:spChg>
        <pc:picChg chg="mod">
          <ac:chgData name="Caroline Greaser" userId="S::caroline.greaser@everence.com::4768c633-ff99-48e7-9544-3ccb1f793b52" providerId="AD" clId="Web-{27D5B9CC-1618-6EEC-1970-1B14F0FD72C8}" dt="2025-09-10T15:59:33.246" v="1273" actId="1076"/>
          <ac:picMkLst>
            <pc:docMk/>
            <pc:sldMk cId="636644105" sldId="310"/>
            <ac:picMk id="3" creationId="{045D47E0-45BE-6F68-3B87-E599E8E9EF53}"/>
          </ac:picMkLst>
        </pc:picChg>
        <pc:picChg chg="mod">
          <ac:chgData name="Caroline Greaser" userId="S::caroline.greaser@everence.com::4768c633-ff99-48e7-9544-3ccb1f793b52" providerId="AD" clId="Web-{27D5B9CC-1618-6EEC-1970-1B14F0FD72C8}" dt="2025-09-10T14:54:45.107" v="594" actId="1076"/>
          <ac:picMkLst>
            <pc:docMk/>
            <pc:sldMk cId="636644105" sldId="310"/>
            <ac:picMk id="7" creationId="{0F6A4F32-2128-780A-2685-C0261313277E}"/>
          </ac:picMkLst>
        </pc:picChg>
        <pc:picChg chg="mod">
          <ac:chgData name="Caroline Greaser" userId="S::caroline.greaser@everence.com::4768c633-ff99-48e7-9544-3ccb1f793b52" providerId="AD" clId="Web-{27D5B9CC-1618-6EEC-1970-1B14F0FD72C8}" dt="2025-09-10T14:54:46.716" v="595" actId="1076"/>
          <ac:picMkLst>
            <pc:docMk/>
            <pc:sldMk cId="636644105" sldId="310"/>
            <ac:picMk id="8" creationId="{93E4B1B4-0FC8-411F-C0DE-9B128013F45D}"/>
          </ac:picMkLst>
        </pc:picChg>
        <pc:picChg chg="mod">
          <ac:chgData name="Caroline Greaser" userId="S::caroline.greaser@everence.com::4768c633-ff99-48e7-9544-3ccb1f793b52" providerId="AD" clId="Web-{27D5B9CC-1618-6EEC-1970-1B14F0FD72C8}" dt="2025-09-10T14:54:48.857" v="596" actId="1076"/>
          <ac:picMkLst>
            <pc:docMk/>
            <pc:sldMk cId="636644105" sldId="310"/>
            <ac:picMk id="9" creationId="{042B52D2-36A7-7754-AACD-770DC371A3BA}"/>
          </ac:picMkLst>
        </pc:picChg>
      </pc:sldChg>
      <pc:sldChg chg="addSp delSp modSp mod modClrScheme chgLayout">
        <pc:chgData name="Caroline Greaser" userId="S::caroline.greaser@everence.com::4768c633-ff99-48e7-9544-3ccb1f793b52" providerId="AD" clId="Web-{27D5B9CC-1618-6EEC-1970-1B14F0FD72C8}" dt="2025-09-10T16:05:12.344" v="1320" actId="1076"/>
        <pc:sldMkLst>
          <pc:docMk/>
          <pc:sldMk cId="3604190339" sldId="311"/>
        </pc:sldMkLst>
        <pc:spChg chg="add mod">
          <ac:chgData name="Caroline Greaser" userId="S::caroline.greaser@everence.com::4768c633-ff99-48e7-9544-3ccb1f793b52" providerId="AD" clId="Web-{27D5B9CC-1618-6EEC-1970-1B14F0FD72C8}" dt="2025-09-10T16:05:12.344" v="1320" actId="1076"/>
          <ac:spMkLst>
            <pc:docMk/>
            <pc:sldMk cId="3604190339" sldId="311"/>
            <ac:spMk id="5" creationId="{D7B25801-7339-53D6-1902-AEC8F9495D47}"/>
          </ac:spMkLst>
        </pc:spChg>
        <pc:picChg chg="add del mod">
          <ac:chgData name="Caroline Greaser" userId="S::caroline.greaser@everence.com::4768c633-ff99-48e7-9544-3ccb1f793b52" providerId="AD" clId="Web-{27D5B9CC-1618-6EEC-1970-1B14F0FD72C8}" dt="2025-09-10T15:03:43.032" v="720" actId="1076"/>
          <ac:picMkLst>
            <pc:docMk/>
            <pc:sldMk cId="3604190339" sldId="311"/>
            <ac:picMk id="4" creationId="{C83A575E-7B9E-84F4-AD31-B893D430C34D}"/>
          </ac:picMkLst>
        </pc:picChg>
      </pc:sldChg>
      <pc:sldChg chg="modSp">
        <pc:chgData name="Caroline Greaser" userId="S::caroline.greaser@everence.com::4768c633-ff99-48e7-9544-3ccb1f793b52" providerId="AD" clId="Web-{27D5B9CC-1618-6EEC-1970-1B14F0FD72C8}" dt="2025-09-10T14:56:06.638" v="620" actId="1076"/>
        <pc:sldMkLst>
          <pc:docMk/>
          <pc:sldMk cId="3795587191" sldId="312"/>
        </pc:sldMkLst>
        <pc:spChg chg="mod">
          <ac:chgData name="Caroline Greaser" userId="S::caroline.greaser@everence.com::4768c633-ff99-48e7-9544-3ccb1f793b52" providerId="AD" clId="Web-{27D5B9CC-1618-6EEC-1970-1B14F0FD72C8}" dt="2025-09-10T14:28:58.681" v="338" actId="1076"/>
          <ac:spMkLst>
            <pc:docMk/>
            <pc:sldMk cId="3795587191" sldId="312"/>
            <ac:spMk id="2" creationId="{176B689E-C71C-6A1B-BDA4-37BBCB6A3AEE}"/>
          </ac:spMkLst>
        </pc:spChg>
        <pc:picChg chg="mod">
          <ac:chgData name="Caroline Greaser" userId="S::caroline.greaser@everence.com::4768c633-ff99-48e7-9544-3ccb1f793b52" providerId="AD" clId="Web-{27D5B9CC-1618-6EEC-1970-1B14F0FD72C8}" dt="2025-09-10T14:29:02.791" v="339" actId="14100"/>
          <ac:picMkLst>
            <pc:docMk/>
            <pc:sldMk cId="3795587191" sldId="312"/>
            <ac:picMk id="4" creationId="{432D7D6B-6182-26AD-9834-66322E7AA190}"/>
          </ac:picMkLst>
        </pc:picChg>
        <pc:picChg chg="mod">
          <ac:chgData name="Caroline Greaser" userId="S::caroline.greaser@everence.com::4768c633-ff99-48e7-9544-3ccb1f793b52" providerId="AD" clId="Web-{27D5B9CC-1618-6EEC-1970-1B14F0FD72C8}" dt="2025-09-10T14:55:59.326" v="617" actId="1076"/>
          <ac:picMkLst>
            <pc:docMk/>
            <pc:sldMk cId="3795587191" sldId="312"/>
            <ac:picMk id="5" creationId="{F29DA382-1747-9143-0C2C-47FD506CEF80}"/>
          </ac:picMkLst>
        </pc:picChg>
        <pc:picChg chg="mod">
          <ac:chgData name="Caroline Greaser" userId="S::caroline.greaser@everence.com::4768c633-ff99-48e7-9544-3ccb1f793b52" providerId="AD" clId="Web-{27D5B9CC-1618-6EEC-1970-1B14F0FD72C8}" dt="2025-09-10T14:56:06.638" v="620" actId="1076"/>
          <ac:picMkLst>
            <pc:docMk/>
            <pc:sldMk cId="3795587191" sldId="312"/>
            <ac:picMk id="7" creationId="{A56DABB6-C15C-DC56-CBF5-06BDCB0FBD3C}"/>
          </ac:picMkLst>
        </pc:picChg>
        <pc:picChg chg="mod">
          <ac:chgData name="Caroline Greaser" userId="S::caroline.greaser@everence.com::4768c633-ff99-48e7-9544-3ccb1f793b52" providerId="AD" clId="Web-{27D5B9CC-1618-6EEC-1970-1B14F0FD72C8}" dt="2025-09-10T14:56:00.763" v="618" actId="1076"/>
          <ac:picMkLst>
            <pc:docMk/>
            <pc:sldMk cId="3795587191" sldId="312"/>
            <ac:picMk id="9" creationId="{E3E30D19-CD90-1B8E-DD7B-3F5EA635818A}"/>
          </ac:picMkLst>
        </pc:picChg>
      </pc:sldChg>
      <pc:sldChg chg="addSp delSp modSp">
        <pc:chgData name="Caroline Greaser" userId="S::caroline.greaser@everence.com::4768c633-ff99-48e7-9544-3ccb1f793b52" providerId="AD" clId="Web-{27D5B9CC-1618-6EEC-1970-1B14F0FD72C8}" dt="2025-09-10T15:32:13.538" v="940" actId="1076"/>
        <pc:sldMkLst>
          <pc:docMk/>
          <pc:sldMk cId="2324377673" sldId="313"/>
        </pc:sldMkLst>
        <pc:spChg chg="mod">
          <ac:chgData name="Caroline Greaser" userId="S::caroline.greaser@everence.com::4768c633-ff99-48e7-9544-3ccb1f793b52" providerId="AD" clId="Web-{27D5B9CC-1618-6EEC-1970-1B14F0FD72C8}" dt="2025-09-10T14:29:58.962" v="345" actId="1076"/>
          <ac:spMkLst>
            <pc:docMk/>
            <pc:sldMk cId="2324377673" sldId="313"/>
            <ac:spMk id="5" creationId="{C0422001-D591-C21E-006E-9F9F140E20C8}"/>
          </ac:spMkLst>
        </pc:spChg>
        <pc:spChg chg="mod">
          <ac:chgData name="Caroline Greaser" userId="S::caroline.greaser@everence.com::4768c633-ff99-48e7-9544-3ccb1f793b52" providerId="AD" clId="Web-{27D5B9CC-1618-6EEC-1970-1B14F0FD72C8}" dt="2025-09-10T14:01:12.052" v="38" actId="20577"/>
          <ac:spMkLst>
            <pc:docMk/>
            <pc:sldMk cId="2324377673" sldId="313"/>
            <ac:spMk id="6" creationId="{28326CA3-4716-EEAE-FAE6-84C9900528A9}"/>
          </ac:spMkLst>
        </pc:spChg>
        <pc:picChg chg="mod">
          <ac:chgData name="Caroline Greaser" userId="S::caroline.greaser@everence.com::4768c633-ff99-48e7-9544-3ccb1f793b52" providerId="AD" clId="Web-{27D5B9CC-1618-6EEC-1970-1B14F0FD72C8}" dt="2025-09-10T15:32:13.538" v="940" actId="1076"/>
          <ac:picMkLst>
            <pc:docMk/>
            <pc:sldMk cId="2324377673" sldId="313"/>
            <ac:picMk id="7" creationId="{86E9FC49-08DB-75AD-E803-AE4DD298DB33}"/>
          </ac:picMkLst>
        </pc:picChg>
        <pc:picChg chg="add">
          <ac:chgData name="Caroline Greaser" userId="S::caroline.greaser@everence.com::4768c633-ff99-48e7-9544-3ccb1f793b52" providerId="AD" clId="Web-{27D5B9CC-1618-6EEC-1970-1B14F0FD72C8}" dt="2025-09-10T14:30:18.603" v="346"/>
          <ac:picMkLst>
            <pc:docMk/>
            <pc:sldMk cId="2324377673" sldId="313"/>
            <ac:picMk id="8" creationId="{72C7DA7C-98B9-1A73-C8A9-0114A96F335D}"/>
          </ac:picMkLst>
        </pc:picChg>
        <pc:picChg chg="mod">
          <ac:chgData name="Caroline Greaser" userId="S::caroline.greaser@everence.com::4768c633-ff99-48e7-9544-3ccb1f793b52" providerId="AD" clId="Web-{27D5B9CC-1618-6EEC-1970-1B14F0FD72C8}" dt="2025-09-10T14:55:43.951" v="612" actId="1076"/>
          <ac:picMkLst>
            <pc:docMk/>
            <pc:sldMk cId="2324377673" sldId="313"/>
            <ac:picMk id="9" creationId="{4248F526-03C9-1542-7FAA-552D198D536D}"/>
          </ac:picMkLst>
        </pc:picChg>
        <pc:picChg chg="mod">
          <ac:chgData name="Caroline Greaser" userId="S::caroline.greaser@everence.com::4768c633-ff99-48e7-9544-3ccb1f793b52" providerId="AD" clId="Web-{27D5B9CC-1618-6EEC-1970-1B14F0FD72C8}" dt="2025-09-10T14:55:43.998" v="613" actId="1076"/>
          <ac:picMkLst>
            <pc:docMk/>
            <pc:sldMk cId="2324377673" sldId="313"/>
            <ac:picMk id="11" creationId="{8364BFEC-FFC4-A7D6-F7DE-B190A7B8857B}"/>
          </ac:picMkLst>
        </pc:picChg>
      </pc:sldChg>
      <pc:sldChg chg="addSp delSp modSp">
        <pc:chgData name="Caroline Greaser" userId="S::caroline.greaser@everence.com::4768c633-ff99-48e7-9544-3ccb1f793b52" providerId="AD" clId="Web-{27D5B9CC-1618-6EEC-1970-1B14F0FD72C8}" dt="2025-09-10T15:33:11.835" v="945" actId="1076"/>
        <pc:sldMkLst>
          <pc:docMk/>
          <pc:sldMk cId="2954630137" sldId="314"/>
        </pc:sldMkLst>
        <pc:spChg chg="mod">
          <ac:chgData name="Caroline Greaser" userId="S::caroline.greaser@everence.com::4768c633-ff99-48e7-9544-3ccb1f793b52" providerId="AD" clId="Web-{27D5B9CC-1618-6EEC-1970-1B14F0FD72C8}" dt="2025-09-10T15:33:11.835" v="945" actId="1076"/>
          <ac:spMkLst>
            <pc:docMk/>
            <pc:sldMk cId="2954630137" sldId="314"/>
            <ac:spMk id="6" creationId="{999EC51F-6BDA-4CBE-4664-B71995F3CD1D}"/>
          </ac:spMkLst>
        </pc:spChg>
        <pc:picChg chg="mod">
          <ac:chgData name="Caroline Greaser" userId="S::caroline.greaser@everence.com::4768c633-ff99-48e7-9544-3ccb1f793b52" providerId="AD" clId="Web-{27D5B9CC-1618-6EEC-1970-1B14F0FD72C8}" dt="2025-09-10T14:55:00.169" v="597" actId="1076"/>
          <ac:picMkLst>
            <pc:docMk/>
            <pc:sldMk cId="2954630137" sldId="314"/>
            <ac:picMk id="5" creationId="{BC061828-4305-D3C1-06C3-73361080A5CD}"/>
          </ac:picMkLst>
        </pc:picChg>
        <pc:picChg chg="add">
          <ac:chgData name="Caroline Greaser" userId="S::caroline.greaser@everence.com::4768c633-ff99-48e7-9544-3ccb1f793b52" providerId="AD" clId="Web-{27D5B9CC-1618-6EEC-1970-1B14F0FD72C8}" dt="2025-09-10T14:30:26.681" v="348"/>
          <ac:picMkLst>
            <pc:docMk/>
            <pc:sldMk cId="2954630137" sldId="314"/>
            <ac:picMk id="7" creationId="{14405B63-D71A-4FAF-659C-B8C2EE7F64C4}"/>
          </ac:picMkLst>
        </pc:picChg>
        <pc:picChg chg="mod">
          <ac:chgData name="Caroline Greaser" userId="S::caroline.greaser@everence.com::4768c633-ff99-48e7-9544-3ccb1f793b52" providerId="AD" clId="Web-{27D5B9CC-1618-6EEC-1970-1B14F0FD72C8}" dt="2025-09-10T14:55:09.513" v="601" actId="1076"/>
          <ac:picMkLst>
            <pc:docMk/>
            <pc:sldMk cId="2954630137" sldId="314"/>
            <ac:picMk id="8" creationId="{A6201D49-9DE8-281A-9B0B-5E8F99FEDA45}"/>
          </ac:picMkLst>
        </pc:picChg>
        <pc:picChg chg="mod">
          <ac:chgData name="Caroline Greaser" userId="S::caroline.greaser@everence.com::4768c633-ff99-48e7-9544-3ccb1f793b52" providerId="AD" clId="Web-{27D5B9CC-1618-6EEC-1970-1B14F0FD72C8}" dt="2025-09-10T14:55:06.904" v="600" actId="14100"/>
          <ac:picMkLst>
            <pc:docMk/>
            <pc:sldMk cId="2954630137" sldId="314"/>
            <ac:picMk id="10" creationId="{5AD01866-D26F-0BDA-CA70-8373EB47A475}"/>
          </ac:picMkLst>
        </pc:picChg>
      </pc:sldChg>
      <pc:sldChg chg="addSp delSp modSp">
        <pc:chgData name="Caroline Greaser" userId="S::caroline.greaser@everence.com::4768c633-ff99-48e7-9544-3ccb1f793b52" providerId="AD" clId="Web-{27D5B9CC-1618-6EEC-1970-1B14F0FD72C8}" dt="2025-09-10T16:07:06.813" v="1331" actId="1076"/>
        <pc:sldMkLst>
          <pc:docMk/>
          <pc:sldMk cId="2955630383" sldId="315"/>
        </pc:sldMkLst>
        <pc:spChg chg="mod">
          <ac:chgData name="Caroline Greaser" userId="S::caroline.greaser@everence.com::4768c633-ff99-48e7-9544-3ccb1f793b52" providerId="AD" clId="Web-{27D5B9CC-1618-6EEC-1970-1B14F0FD72C8}" dt="2025-09-10T14:01:26.739" v="40" actId="20577"/>
          <ac:spMkLst>
            <pc:docMk/>
            <pc:sldMk cId="2955630383" sldId="315"/>
            <ac:spMk id="6" creationId="{C7A97CAD-A62E-8486-86E5-31AAD8C8312B}"/>
          </ac:spMkLst>
        </pc:spChg>
        <pc:picChg chg="mod">
          <ac:chgData name="Caroline Greaser" userId="S::caroline.greaser@everence.com::4768c633-ff99-48e7-9544-3ccb1f793b52" providerId="AD" clId="Web-{27D5B9CC-1618-6EEC-1970-1B14F0FD72C8}" dt="2025-09-10T15:31:24.038" v="929" actId="1076"/>
          <ac:picMkLst>
            <pc:docMk/>
            <pc:sldMk cId="2955630383" sldId="315"/>
            <ac:picMk id="5" creationId="{6A290736-69A5-80DF-38D3-9ABAF931BB01}"/>
          </ac:picMkLst>
        </pc:picChg>
        <pc:picChg chg="add">
          <ac:chgData name="Caroline Greaser" userId="S::caroline.greaser@everence.com::4768c633-ff99-48e7-9544-3ccb1f793b52" providerId="AD" clId="Web-{27D5B9CC-1618-6EEC-1970-1B14F0FD72C8}" dt="2025-09-10T14:31:01.103" v="353"/>
          <ac:picMkLst>
            <pc:docMk/>
            <pc:sldMk cId="2955630383" sldId="315"/>
            <ac:picMk id="7" creationId="{089D7A9B-E288-F609-30E7-253A57F0265D}"/>
          </ac:picMkLst>
        </pc:picChg>
        <pc:picChg chg="mod">
          <ac:chgData name="Caroline Greaser" userId="S::caroline.greaser@everence.com::4768c633-ff99-48e7-9544-3ccb1f793b52" providerId="AD" clId="Web-{27D5B9CC-1618-6EEC-1970-1B14F0FD72C8}" dt="2025-09-10T16:07:01.344" v="1330" actId="1076"/>
          <ac:picMkLst>
            <pc:docMk/>
            <pc:sldMk cId="2955630383" sldId="315"/>
            <ac:picMk id="8" creationId="{92F2E5CC-3C1B-37B2-A323-CDA2FDE207D6}"/>
          </ac:picMkLst>
        </pc:picChg>
        <pc:picChg chg="mod">
          <ac:chgData name="Caroline Greaser" userId="S::caroline.greaser@everence.com::4768c633-ff99-48e7-9544-3ccb1f793b52" providerId="AD" clId="Web-{27D5B9CC-1618-6EEC-1970-1B14F0FD72C8}" dt="2025-09-10T16:07:06.813" v="1331" actId="1076"/>
          <ac:picMkLst>
            <pc:docMk/>
            <pc:sldMk cId="2955630383" sldId="315"/>
            <ac:picMk id="10" creationId="{1732BEC6-EC27-93B1-E249-129F0226816C}"/>
          </ac:picMkLst>
        </pc:picChg>
        <pc:picChg chg="mod">
          <ac:chgData name="Caroline Greaser" userId="S::caroline.greaser@everence.com::4768c633-ff99-48e7-9544-3ccb1f793b52" providerId="AD" clId="Web-{27D5B9CC-1618-6EEC-1970-1B14F0FD72C8}" dt="2025-09-10T16:06:48.391" v="1328" actId="1076"/>
          <ac:picMkLst>
            <pc:docMk/>
            <pc:sldMk cId="2955630383" sldId="315"/>
            <ac:picMk id="12" creationId="{B72953A8-1789-9BA4-C252-A675FBDE3CFE}"/>
          </ac:picMkLst>
        </pc:picChg>
      </pc:sldChg>
      <pc:sldChg chg="addSp delSp modSp">
        <pc:chgData name="Caroline Greaser" userId="S::caroline.greaser@everence.com::4768c633-ff99-48e7-9544-3ccb1f793b52" providerId="AD" clId="Web-{27D5B9CC-1618-6EEC-1970-1B14F0FD72C8}" dt="2025-09-10T16:09:19.297" v="1339" actId="20577"/>
        <pc:sldMkLst>
          <pc:docMk/>
          <pc:sldMk cId="1165173911" sldId="316"/>
        </pc:sldMkLst>
        <pc:spChg chg="add mod">
          <ac:chgData name="Caroline Greaser" userId="S::caroline.greaser@everence.com::4768c633-ff99-48e7-9544-3ccb1f793b52" providerId="AD" clId="Web-{27D5B9CC-1618-6EEC-1970-1B14F0FD72C8}" dt="2025-09-10T16:09:19.297" v="1339" actId="20577"/>
          <ac:spMkLst>
            <pc:docMk/>
            <pc:sldMk cId="1165173911" sldId="316"/>
            <ac:spMk id="4" creationId="{E0748E9D-5EE8-9CC4-46FB-23CD247AE8C1}"/>
          </ac:spMkLst>
        </pc:spChg>
        <pc:spChg chg="add mod">
          <ac:chgData name="Caroline Greaser" userId="S::caroline.greaser@everence.com::4768c633-ff99-48e7-9544-3ccb1f793b52" providerId="AD" clId="Web-{27D5B9CC-1618-6EEC-1970-1B14F0FD72C8}" dt="2025-09-10T15:01:50.251" v="699" actId="1076"/>
          <ac:spMkLst>
            <pc:docMk/>
            <pc:sldMk cId="1165173911" sldId="316"/>
            <ac:spMk id="8" creationId="{D1EAC869-A918-B812-B656-C3FC6B9388FB}"/>
          </ac:spMkLst>
        </pc:spChg>
        <pc:picChg chg="mod">
          <ac:chgData name="Caroline Greaser" userId="S::caroline.greaser@everence.com::4768c633-ff99-48e7-9544-3ccb1f793b52" providerId="AD" clId="Web-{27D5B9CC-1618-6EEC-1970-1B14F0FD72C8}" dt="2025-09-10T15:02:05.595" v="703" actId="14100"/>
          <ac:picMkLst>
            <pc:docMk/>
            <pc:sldMk cId="1165173911" sldId="316"/>
            <ac:picMk id="6" creationId="{7D168F84-3302-C79D-3D5E-AD32E0515495}"/>
          </ac:picMkLst>
        </pc:picChg>
      </pc:sldChg>
      <pc:sldChg chg="addSp delSp modSp">
        <pc:chgData name="Caroline Greaser" userId="S::caroline.greaser@everence.com::4768c633-ff99-48e7-9544-3ccb1f793b52" providerId="AD" clId="Web-{27D5B9CC-1618-6EEC-1970-1B14F0FD72C8}" dt="2025-09-10T15:54:51.885" v="1070"/>
        <pc:sldMkLst>
          <pc:docMk/>
          <pc:sldMk cId="3988733831" sldId="317"/>
        </pc:sldMkLst>
        <pc:spChg chg="add del mod">
          <ac:chgData name="Caroline Greaser" userId="S::caroline.greaser@everence.com::4768c633-ff99-48e7-9544-3ccb1f793b52" providerId="AD" clId="Web-{27D5B9CC-1618-6EEC-1970-1B14F0FD72C8}" dt="2025-09-10T15:04:44.657" v="730" actId="14100"/>
          <ac:spMkLst>
            <pc:docMk/>
            <pc:sldMk cId="3988733831" sldId="317"/>
            <ac:spMk id="4" creationId="{B656304D-56E7-7A69-F7E3-5C3F1FD643A6}"/>
          </ac:spMkLst>
        </pc:spChg>
        <pc:spChg chg="mod">
          <ac:chgData name="Caroline Greaser" userId="S::caroline.greaser@everence.com::4768c633-ff99-48e7-9544-3ccb1f793b52" providerId="AD" clId="Web-{27D5B9CC-1618-6EEC-1970-1B14F0FD72C8}" dt="2025-09-10T15:04:19.642" v="725" actId="14100"/>
          <ac:spMkLst>
            <pc:docMk/>
            <pc:sldMk cId="3988733831" sldId="317"/>
            <ac:spMk id="5" creationId="{5AD12D87-CFE8-A1B3-05C6-8D678A7B6B56}"/>
          </ac:spMkLst>
        </pc:spChg>
        <pc:spChg chg="add mod">
          <ac:chgData name="Caroline Greaser" userId="S::caroline.greaser@everence.com::4768c633-ff99-48e7-9544-3ccb1f793b52" providerId="AD" clId="Web-{27D5B9CC-1618-6EEC-1970-1B14F0FD72C8}" dt="2025-09-10T15:54:48.994" v="1069" actId="20577"/>
          <ac:spMkLst>
            <pc:docMk/>
            <pc:sldMk cId="3988733831" sldId="317"/>
            <ac:spMk id="9" creationId="{440A4307-E748-22F1-8A52-B84BA981916F}"/>
          </ac:spMkLst>
        </pc:spChg>
        <pc:picChg chg="mod">
          <ac:chgData name="Caroline Greaser" userId="S::caroline.greaser@everence.com::4768c633-ff99-48e7-9544-3ccb1f793b52" providerId="AD" clId="Web-{27D5B9CC-1618-6EEC-1970-1B14F0FD72C8}" dt="2025-09-10T15:04:38.407" v="728" actId="1076"/>
          <ac:picMkLst>
            <pc:docMk/>
            <pc:sldMk cId="3988733831" sldId="317"/>
            <ac:picMk id="3" creationId="{09284D1F-12D8-991B-F439-A5FD63294ED0}"/>
          </ac:picMkLst>
        </pc:picChg>
      </pc:sldChg>
      <pc:sldChg chg="addSp delSp modSp">
        <pc:chgData name="Caroline Greaser" userId="S::caroline.greaser@everence.com::4768c633-ff99-48e7-9544-3ccb1f793b52" providerId="AD" clId="Web-{27D5B9CC-1618-6EEC-1970-1B14F0FD72C8}" dt="2025-09-10T15:56:54.261" v="1179" actId="1076"/>
        <pc:sldMkLst>
          <pc:docMk/>
          <pc:sldMk cId="3543616923" sldId="318"/>
        </pc:sldMkLst>
        <pc:spChg chg="mod">
          <ac:chgData name="Caroline Greaser" userId="S::caroline.greaser@everence.com::4768c633-ff99-48e7-9544-3ccb1f793b52" providerId="AD" clId="Web-{27D5B9CC-1618-6EEC-1970-1B14F0FD72C8}" dt="2025-09-10T14:25:33.056" v="321" actId="1076"/>
          <ac:spMkLst>
            <pc:docMk/>
            <pc:sldMk cId="3543616923" sldId="318"/>
            <ac:spMk id="9" creationId="{1C31D107-6A3A-E4A9-E846-B6CCEFEF7DEA}"/>
          </ac:spMkLst>
        </pc:spChg>
        <pc:spChg chg="add mod">
          <ac:chgData name="Caroline Greaser" userId="S::caroline.greaser@everence.com::4768c633-ff99-48e7-9544-3ccb1f793b52" providerId="AD" clId="Web-{27D5B9CC-1618-6EEC-1970-1B14F0FD72C8}" dt="2025-09-10T15:56:54.261" v="1179" actId="1076"/>
          <ac:spMkLst>
            <pc:docMk/>
            <pc:sldMk cId="3543616923" sldId="318"/>
            <ac:spMk id="10" creationId="{613C0E86-CFF5-A54C-7F83-102840F1EAA7}"/>
          </ac:spMkLst>
        </pc:spChg>
      </pc:sldChg>
      <pc:sldChg chg="modSp">
        <pc:chgData name="Caroline Greaser" userId="S::caroline.greaser@everence.com::4768c633-ff99-48e7-9544-3ccb1f793b52" providerId="AD" clId="Web-{27D5B9CC-1618-6EEC-1970-1B14F0FD72C8}" dt="2025-09-10T14:04:43.365" v="80" actId="14100"/>
        <pc:sldMkLst>
          <pc:docMk/>
          <pc:sldMk cId="2949557699" sldId="319"/>
        </pc:sldMkLst>
        <pc:spChg chg="mod">
          <ac:chgData name="Caroline Greaser" userId="S::caroline.greaser@everence.com::4768c633-ff99-48e7-9544-3ccb1f793b52" providerId="AD" clId="Web-{27D5B9CC-1618-6EEC-1970-1B14F0FD72C8}" dt="2025-09-10T14:04:43.365" v="80" actId="14100"/>
          <ac:spMkLst>
            <pc:docMk/>
            <pc:sldMk cId="2949557699" sldId="319"/>
            <ac:spMk id="2" creationId="{4DCCD804-C6E4-D116-368A-F07D7AF52003}"/>
          </ac:spMkLst>
        </pc:spChg>
      </pc:sldChg>
      <pc:sldChg chg="addSp delSp modSp">
        <pc:chgData name="Caroline Greaser" userId="S::caroline.greaser@everence.com::4768c633-ff99-48e7-9544-3ccb1f793b52" providerId="AD" clId="Web-{27D5B9CC-1618-6EEC-1970-1B14F0FD72C8}" dt="2025-09-10T16:05:25.875" v="1324"/>
        <pc:sldMkLst>
          <pc:docMk/>
          <pc:sldMk cId="3291449061" sldId="320"/>
        </pc:sldMkLst>
        <pc:spChg chg="mod">
          <ac:chgData name="Caroline Greaser" userId="S::caroline.greaser@everence.com::4768c633-ff99-48e7-9544-3ccb1f793b52" providerId="AD" clId="Web-{27D5B9CC-1618-6EEC-1970-1B14F0FD72C8}" dt="2025-09-10T15:39:21.319" v="998" actId="1076"/>
          <ac:spMkLst>
            <pc:docMk/>
            <pc:sldMk cId="3291449061" sldId="320"/>
            <ac:spMk id="2" creationId="{CC4FACB1-04B5-D0DF-9F69-6364E4E907B3}"/>
          </ac:spMkLst>
        </pc:spChg>
        <pc:spChg chg="mod">
          <ac:chgData name="Caroline Greaser" userId="S::caroline.greaser@everence.com::4768c633-ff99-48e7-9544-3ccb1f793b52" providerId="AD" clId="Web-{27D5B9CC-1618-6EEC-1970-1B14F0FD72C8}" dt="2025-09-10T15:11:57.440" v="881" actId="1076"/>
          <ac:spMkLst>
            <pc:docMk/>
            <pc:sldMk cId="3291449061" sldId="320"/>
            <ac:spMk id="5" creationId="{83494612-9263-3CC4-1654-F2A44DAD1B72}"/>
          </ac:spMkLst>
        </pc:spChg>
        <pc:spChg chg="add mod">
          <ac:chgData name="Caroline Greaser" userId="S::caroline.greaser@everence.com::4768c633-ff99-48e7-9544-3ccb1f793b52" providerId="AD" clId="Web-{27D5B9CC-1618-6EEC-1970-1B14F0FD72C8}" dt="2025-09-10T15:12:50.455" v="898" actId="1076"/>
          <ac:spMkLst>
            <pc:docMk/>
            <pc:sldMk cId="3291449061" sldId="320"/>
            <ac:spMk id="10" creationId="{3E1E1C9D-CE84-1633-F76D-6AEA7B487BA6}"/>
          </ac:spMkLst>
        </pc:spChg>
        <pc:spChg chg="mod">
          <ac:chgData name="Caroline Greaser" userId="S::caroline.greaser@everence.com::4768c633-ff99-48e7-9544-3ccb1f793b52" providerId="AD" clId="Web-{27D5B9CC-1618-6EEC-1970-1B14F0FD72C8}" dt="2025-09-10T15:34:45.975" v="946" actId="1076"/>
          <ac:spMkLst>
            <pc:docMk/>
            <pc:sldMk cId="3291449061" sldId="320"/>
            <ac:spMk id="14" creationId="{B8D5585E-D4D0-F90F-0CF1-7010E21CF607}"/>
          </ac:spMkLst>
        </pc:spChg>
        <pc:grpChg chg="mod">
          <ac:chgData name="Caroline Greaser" userId="S::caroline.greaser@everence.com::4768c633-ff99-48e7-9544-3ccb1f793b52" providerId="AD" clId="Web-{27D5B9CC-1618-6EEC-1970-1B14F0FD72C8}" dt="2025-09-10T15:12:50.440" v="897" actId="1076"/>
          <ac:grpSpMkLst>
            <pc:docMk/>
            <pc:sldMk cId="3291449061" sldId="320"/>
            <ac:grpSpMk id="11" creationId="{6FB4E66E-CBDB-5F37-BAA1-2844DB8842B3}"/>
          </ac:grpSpMkLst>
        </pc:grpChg>
      </pc:sldChg>
      <pc:sldChg chg="addSp delSp modSp">
        <pc:chgData name="Caroline Greaser" userId="S::caroline.greaser@everence.com::4768c633-ff99-48e7-9544-3ccb1f793b52" providerId="AD" clId="Web-{27D5B9CC-1618-6EEC-1970-1B14F0FD72C8}" dt="2025-09-10T16:04:50.813" v="1318"/>
        <pc:sldMkLst>
          <pc:docMk/>
          <pc:sldMk cId="944055540" sldId="321"/>
        </pc:sldMkLst>
        <pc:spChg chg="mod">
          <ac:chgData name="Caroline Greaser" userId="S::caroline.greaser@everence.com::4768c633-ff99-48e7-9544-3ccb1f793b52" providerId="AD" clId="Web-{27D5B9CC-1618-6EEC-1970-1B14F0FD72C8}" dt="2025-09-10T15:00:42.844" v="671" actId="20577"/>
          <ac:spMkLst>
            <pc:docMk/>
            <pc:sldMk cId="944055540" sldId="321"/>
            <ac:spMk id="4" creationId="{56407B99-3674-9ABB-6F63-4A5E27898E81}"/>
          </ac:spMkLst>
        </pc:spChg>
        <pc:spChg chg="add mod">
          <ac:chgData name="Caroline Greaser" userId="S::caroline.greaser@everence.com::4768c633-ff99-48e7-9544-3ccb1f793b52" providerId="AD" clId="Web-{27D5B9CC-1618-6EEC-1970-1B14F0FD72C8}" dt="2025-09-10T16:04:50.813" v="1318"/>
          <ac:spMkLst>
            <pc:docMk/>
            <pc:sldMk cId="944055540" sldId="321"/>
            <ac:spMk id="7" creationId="{20219B75-0602-53E9-EF85-8CAA9D8EE5AF}"/>
          </ac:spMkLst>
        </pc:spChg>
        <pc:spChg chg="mod">
          <ac:chgData name="Caroline Greaser" userId="S::caroline.greaser@everence.com::4768c633-ff99-48e7-9544-3ccb1f793b52" providerId="AD" clId="Web-{27D5B9CC-1618-6EEC-1970-1B14F0FD72C8}" dt="2025-09-10T14:53:51.763" v="581" actId="14100"/>
          <ac:spMkLst>
            <pc:docMk/>
            <pc:sldMk cId="944055540" sldId="321"/>
            <ac:spMk id="17" creationId="{F1ED2F00-D878-5E3F-F28D-990F26DF3530}"/>
          </ac:spMkLst>
        </pc:spChg>
        <pc:picChg chg="mod ord">
          <ac:chgData name="Caroline Greaser" userId="S::caroline.greaser@everence.com::4768c633-ff99-48e7-9544-3ccb1f793b52" providerId="AD" clId="Web-{27D5B9CC-1618-6EEC-1970-1B14F0FD72C8}" dt="2025-09-10T15:05:19.954" v="737" actId="1076"/>
          <ac:picMkLst>
            <pc:docMk/>
            <pc:sldMk cId="944055540" sldId="321"/>
            <ac:picMk id="14" creationId="{D5C21B70-9932-E153-99AB-D0B35FC8EDC9}"/>
          </ac:picMkLst>
        </pc:picChg>
        <pc:picChg chg="mod">
          <ac:chgData name="Caroline Greaser" userId="S::caroline.greaser@everence.com::4768c633-ff99-48e7-9544-3ccb1f793b52" providerId="AD" clId="Web-{27D5B9CC-1618-6EEC-1970-1B14F0FD72C8}" dt="2025-09-10T14:53:35.247" v="577" actId="1076"/>
          <ac:picMkLst>
            <pc:docMk/>
            <pc:sldMk cId="944055540" sldId="321"/>
            <ac:picMk id="15" creationId="{0694991C-BA4E-497D-316C-556DDFF532A9}"/>
          </ac:picMkLst>
        </pc:picChg>
        <pc:picChg chg="mod">
          <ac:chgData name="Caroline Greaser" userId="S::caroline.greaser@everence.com::4768c633-ff99-48e7-9544-3ccb1f793b52" providerId="AD" clId="Web-{27D5B9CC-1618-6EEC-1970-1B14F0FD72C8}" dt="2025-09-10T15:05:18.517" v="736" actId="1076"/>
          <ac:picMkLst>
            <pc:docMk/>
            <pc:sldMk cId="944055540" sldId="321"/>
            <ac:picMk id="16" creationId="{A7EFD89A-3A87-A235-DCC6-7E1A73706D46}"/>
          </ac:picMkLst>
        </pc:picChg>
      </pc:sldChg>
      <pc:sldChg chg="addSp delSp modSp">
        <pc:chgData name="Caroline Greaser" userId="S::caroline.greaser@everence.com::4768c633-ff99-48e7-9544-3ccb1f793b52" providerId="AD" clId="Web-{27D5B9CC-1618-6EEC-1970-1B14F0FD72C8}" dt="2025-09-10T16:01:27.434" v="1311" actId="1076"/>
        <pc:sldMkLst>
          <pc:docMk/>
          <pc:sldMk cId="1224522848" sldId="322"/>
        </pc:sldMkLst>
        <pc:spChg chg="mod">
          <ac:chgData name="Caroline Greaser" userId="S::caroline.greaser@everence.com::4768c633-ff99-48e7-9544-3ccb1f793b52" providerId="AD" clId="Web-{27D5B9CC-1618-6EEC-1970-1B14F0FD72C8}" dt="2025-09-10T14:48:44.528" v="512" actId="1076"/>
          <ac:spMkLst>
            <pc:docMk/>
            <pc:sldMk cId="1224522848" sldId="322"/>
            <ac:spMk id="3" creationId="{3DB4876F-B115-CF9A-0023-7D3342FD980A}"/>
          </ac:spMkLst>
        </pc:spChg>
        <pc:spChg chg="mod">
          <ac:chgData name="Caroline Greaser" userId="S::caroline.greaser@everence.com::4768c633-ff99-48e7-9544-3ccb1f793b52" providerId="AD" clId="Web-{27D5B9CC-1618-6EEC-1970-1B14F0FD72C8}" dt="2025-09-10T14:48:41.247" v="511" actId="20577"/>
          <ac:spMkLst>
            <pc:docMk/>
            <pc:sldMk cId="1224522848" sldId="322"/>
            <ac:spMk id="4" creationId="{9C69DF47-E8E5-4010-627D-2C90CEAC6B6D}"/>
          </ac:spMkLst>
        </pc:spChg>
        <pc:spChg chg="add mod">
          <ac:chgData name="Caroline Greaser" userId="S::caroline.greaser@everence.com::4768c633-ff99-48e7-9544-3ccb1f793b52" providerId="AD" clId="Web-{27D5B9CC-1618-6EEC-1970-1B14F0FD72C8}" dt="2025-09-10T16:01:27.434" v="1311" actId="1076"/>
          <ac:spMkLst>
            <pc:docMk/>
            <pc:sldMk cId="1224522848" sldId="322"/>
            <ac:spMk id="8" creationId="{A2CD28AE-6AA9-129F-7275-1C6038DECFC3}"/>
          </ac:spMkLst>
        </pc:spChg>
        <pc:picChg chg="mod">
          <ac:chgData name="Caroline Greaser" userId="S::caroline.greaser@everence.com::4768c633-ff99-48e7-9544-3ccb1f793b52" providerId="AD" clId="Web-{27D5B9CC-1618-6EEC-1970-1B14F0FD72C8}" dt="2025-09-10T16:01:27.418" v="1310" actId="1076"/>
          <ac:picMkLst>
            <pc:docMk/>
            <pc:sldMk cId="1224522848" sldId="322"/>
            <ac:picMk id="11" creationId="{8D683F3C-7EE2-9553-A363-D272FD17073E}"/>
          </ac:picMkLst>
        </pc:picChg>
        <pc:picChg chg="mod ord">
          <ac:chgData name="Caroline Greaser" userId="S::caroline.greaser@everence.com::4768c633-ff99-48e7-9544-3ccb1f793b52" providerId="AD" clId="Web-{27D5B9CC-1618-6EEC-1970-1B14F0FD72C8}" dt="2025-09-10T15:05:10.735" v="734" actId="1076"/>
          <ac:picMkLst>
            <pc:docMk/>
            <pc:sldMk cId="1224522848" sldId="322"/>
            <ac:picMk id="12" creationId="{F1E5F175-3131-805E-9C4A-FF879E97C6FF}"/>
          </ac:picMkLst>
        </pc:picChg>
        <pc:picChg chg="mod">
          <ac:chgData name="Caroline Greaser" userId="S::caroline.greaser@everence.com::4768c633-ff99-48e7-9544-3ccb1f793b52" providerId="AD" clId="Web-{27D5B9CC-1618-6EEC-1970-1B14F0FD72C8}" dt="2025-09-10T15:05:09.032" v="733" actId="1076"/>
          <ac:picMkLst>
            <pc:docMk/>
            <pc:sldMk cId="1224522848" sldId="322"/>
            <ac:picMk id="13" creationId="{7B5B3B83-404D-AD73-33CD-D54226814DB1}"/>
          </ac:picMkLst>
        </pc:picChg>
      </pc:sldChg>
      <pc:sldChg chg="addSp delSp modSp">
        <pc:chgData name="Caroline Greaser" userId="S::caroline.greaser@everence.com::4768c633-ff99-48e7-9544-3ccb1f793b52" providerId="AD" clId="Web-{27D5B9CC-1618-6EEC-1970-1B14F0FD72C8}" dt="2025-09-10T16:00:53.668" v="1302" actId="20577"/>
        <pc:sldMkLst>
          <pc:docMk/>
          <pc:sldMk cId="3760215425" sldId="323"/>
        </pc:sldMkLst>
        <pc:spChg chg="mod">
          <ac:chgData name="Caroline Greaser" userId="S::caroline.greaser@everence.com::4768c633-ff99-48e7-9544-3ccb1f793b52" providerId="AD" clId="Web-{27D5B9CC-1618-6EEC-1970-1B14F0FD72C8}" dt="2025-09-10T14:49:22.841" v="522" actId="14100"/>
          <ac:spMkLst>
            <pc:docMk/>
            <pc:sldMk cId="3760215425" sldId="323"/>
            <ac:spMk id="4" creationId="{A86060AA-7C64-1138-9E03-C8C94634E7DC}"/>
          </ac:spMkLst>
        </pc:spChg>
        <pc:spChg chg="add mod">
          <ac:chgData name="Caroline Greaser" userId="S::caroline.greaser@everence.com::4768c633-ff99-48e7-9544-3ccb1f793b52" providerId="AD" clId="Web-{27D5B9CC-1618-6EEC-1970-1B14F0FD72C8}" dt="2025-09-10T16:00:53.668" v="1302" actId="20577"/>
          <ac:spMkLst>
            <pc:docMk/>
            <pc:sldMk cId="3760215425" sldId="323"/>
            <ac:spMk id="15" creationId="{0D8DEF37-1E95-7ED2-852D-489356245158}"/>
          </ac:spMkLst>
        </pc:spChg>
        <pc:spChg chg="mod">
          <ac:chgData name="Caroline Greaser" userId="S::caroline.greaser@everence.com::4768c633-ff99-48e7-9544-3ccb1f793b52" providerId="AD" clId="Web-{27D5B9CC-1618-6EEC-1970-1B14F0FD72C8}" dt="2025-09-10T14:49:37.528" v="525" actId="1076"/>
          <ac:spMkLst>
            <pc:docMk/>
            <pc:sldMk cId="3760215425" sldId="323"/>
            <ac:spMk id="17" creationId="{F577A399-AF98-C5B2-9F55-6DCE91DB14AA}"/>
          </ac:spMkLst>
        </pc:spChg>
        <pc:picChg chg="mod">
          <ac:chgData name="Caroline Greaser" userId="S::caroline.greaser@everence.com::4768c633-ff99-48e7-9544-3ccb1f793b52" providerId="AD" clId="Web-{27D5B9CC-1618-6EEC-1970-1B14F0FD72C8}" dt="2025-09-10T14:54:25.998" v="588" actId="14100"/>
          <ac:picMkLst>
            <pc:docMk/>
            <pc:sldMk cId="3760215425" sldId="323"/>
            <ac:picMk id="5" creationId="{79FD54C3-B988-2606-85C8-F8AB8FF7F46C}"/>
          </ac:picMkLst>
        </pc:picChg>
        <pc:picChg chg="mod">
          <ac:chgData name="Caroline Greaser" userId="S::caroline.greaser@everence.com::4768c633-ff99-48e7-9544-3ccb1f793b52" providerId="AD" clId="Web-{27D5B9CC-1618-6EEC-1970-1B14F0FD72C8}" dt="2025-09-10T14:54:28.685" v="589" actId="1076"/>
          <ac:picMkLst>
            <pc:docMk/>
            <pc:sldMk cId="3760215425" sldId="323"/>
            <ac:picMk id="6" creationId="{CA3AF155-54F1-150E-1959-6E131A57A6E4}"/>
          </ac:picMkLst>
        </pc:picChg>
        <pc:picChg chg="mod">
          <ac:chgData name="Caroline Greaser" userId="S::caroline.greaser@everence.com::4768c633-ff99-48e7-9544-3ccb1f793b52" providerId="AD" clId="Web-{27D5B9CC-1618-6EEC-1970-1B14F0FD72C8}" dt="2025-09-10T15:59:54.543" v="1278" actId="1076"/>
          <ac:picMkLst>
            <pc:docMk/>
            <pc:sldMk cId="3760215425" sldId="323"/>
            <ac:picMk id="2050" creationId="{97D245E7-F0A7-7BEC-2DFA-DDB4F0A27649}"/>
          </ac:picMkLst>
        </pc:picChg>
      </pc:sldChg>
      <pc:sldChg chg="addSp delSp modSp">
        <pc:chgData name="Caroline Greaser" userId="S::caroline.greaser@everence.com::4768c633-ff99-48e7-9544-3ccb1f793b52" providerId="AD" clId="Web-{27D5B9CC-1618-6EEC-1970-1B14F0FD72C8}" dt="2025-09-10T16:01:48.387" v="1316" actId="1076"/>
        <pc:sldMkLst>
          <pc:docMk/>
          <pc:sldMk cId="1782909165" sldId="324"/>
        </pc:sldMkLst>
        <pc:spChg chg="mod">
          <ac:chgData name="Caroline Greaser" userId="S::caroline.greaser@everence.com::4768c633-ff99-48e7-9544-3ccb1f793b52" providerId="AD" clId="Web-{27D5B9CC-1618-6EEC-1970-1B14F0FD72C8}" dt="2025-09-10T14:58:49.748" v="633" actId="1076"/>
          <ac:spMkLst>
            <pc:docMk/>
            <pc:sldMk cId="1782909165" sldId="324"/>
            <ac:spMk id="4" creationId="{E96A5EDA-9985-D6E3-8293-A4B6839C5660}"/>
          </ac:spMkLst>
        </pc:spChg>
        <pc:spChg chg="mod">
          <ac:chgData name="Caroline Greaser" userId="S::caroline.greaser@everence.com::4768c633-ff99-48e7-9544-3ccb1f793b52" providerId="AD" clId="Web-{27D5B9CC-1618-6EEC-1970-1B14F0FD72C8}" dt="2025-09-10T14:58:49.764" v="635" actId="1076"/>
          <ac:spMkLst>
            <pc:docMk/>
            <pc:sldMk cId="1782909165" sldId="324"/>
            <ac:spMk id="7" creationId="{0EF8C960-ED7C-FD11-F7B9-912CF1446CFA}"/>
          </ac:spMkLst>
        </pc:spChg>
        <pc:spChg chg="mod">
          <ac:chgData name="Caroline Greaser" userId="S::caroline.greaser@everence.com::4768c633-ff99-48e7-9544-3ccb1f793b52" providerId="AD" clId="Web-{27D5B9CC-1618-6EEC-1970-1B14F0FD72C8}" dt="2025-09-10T14:58:49.779" v="636" actId="1076"/>
          <ac:spMkLst>
            <pc:docMk/>
            <pc:sldMk cId="1782909165" sldId="324"/>
            <ac:spMk id="8" creationId="{B4077869-AAD4-1A20-5C86-99CAB2799389}"/>
          </ac:spMkLst>
        </pc:spChg>
        <pc:spChg chg="mod">
          <ac:chgData name="Caroline Greaser" userId="S::caroline.greaser@everence.com::4768c633-ff99-48e7-9544-3ccb1f793b52" providerId="AD" clId="Web-{27D5B9CC-1618-6EEC-1970-1B14F0FD72C8}" dt="2025-09-10T14:58:49.748" v="634" actId="1076"/>
          <ac:spMkLst>
            <pc:docMk/>
            <pc:sldMk cId="1782909165" sldId="324"/>
            <ac:spMk id="10" creationId="{837B466A-35FB-4282-53B5-3D67B6F9EA4D}"/>
          </ac:spMkLst>
        </pc:spChg>
        <pc:spChg chg="add mod">
          <ac:chgData name="Caroline Greaser" userId="S::caroline.greaser@everence.com::4768c633-ff99-48e7-9544-3ccb1f793b52" providerId="AD" clId="Web-{27D5B9CC-1618-6EEC-1970-1B14F0FD72C8}" dt="2025-09-10T16:01:35.809" v="1312"/>
          <ac:spMkLst>
            <pc:docMk/>
            <pc:sldMk cId="1782909165" sldId="324"/>
            <ac:spMk id="13" creationId="{E7185347-4DB5-D3CA-E380-577FA5D4A893}"/>
          </ac:spMkLst>
        </pc:spChg>
        <pc:spChg chg="mod">
          <ac:chgData name="Caroline Greaser" userId="S::caroline.greaser@everence.com::4768c633-ff99-48e7-9544-3ccb1f793b52" providerId="AD" clId="Web-{27D5B9CC-1618-6EEC-1970-1B14F0FD72C8}" dt="2025-09-10T14:50:57.325" v="544" actId="1076"/>
          <ac:spMkLst>
            <pc:docMk/>
            <pc:sldMk cId="1782909165" sldId="324"/>
            <ac:spMk id="17" creationId="{6C6D28AC-F885-6F0D-155C-F2C44261C76F}"/>
          </ac:spMkLst>
        </pc:spChg>
        <pc:picChg chg="mod">
          <ac:chgData name="Caroline Greaser" userId="S::caroline.greaser@everence.com::4768c633-ff99-48e7-9544-3ccb1f793b52" providerId="AD" clId="Web-{27D5B9CC-1618-6EEC-1970-1B14F0FD72C8}" dt="2025-09-10T16:01:48.355" v="1314" actId="1076"/>
          <ac:picMkLst>
            <pc:docMk/>
            <pc:sldMk cId="1782909165" sldId="324"/>
            <ac:picMk id="3" creationId="{44FE4926-13DF-6E40-23C5-ECE5E2BADDFD}"/>
          </ac:picMkLst>
        </pc:picChg>
        <pc:picChg chg="mod">
          <ac:chgData name="Caroline Greaser" userId="S::caroline.greaser@everence.com::4768c633-ff99-48e7-9544-3ccb1f793b52" providerId="AD" clId="Web-{27D5B9CC-1618-6EEC-1970-1B14F0FD72C8}" dt="2025-09-10T16:01:48.371" v="1315" actId="1076"/>
          <ac:picMkLst>
            <pc:docMk/>
            <pc:sldMk cId="1782909165" sldId="324"/>
            <ac:picMk id="5" creationId="{66B0D2E0-C82E-3DAF-AA96-1B8F6E4F4F5C}"/>
          </ac:picMkLst>
        </pc:picChg>
        <pc:picChg chg="mod">
          <ac:chgData name="Caroline Greaser" userId="S::caroline.greaser@everence.com::4768c633-ff99-48e7-9544-3ccb1f793b52" providerId="AD" clId="Web-{27D5B9CC-1618-6EEC-1970-1B14F0FD72C8}" dt="2025-09-10T16:01:48.387" v="1316" actId="1076"/>
          <ac:picMkLst>
            <pc:docMk/>
            <pc:sldMk cId="1782909165" sldId="324"/>
            <ac:picMk id="6" creationId="{46AD4739-0E9B-E368-4808-0DD7F2F7ED1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A9C128A-F1F8-9646-81DB-6EB4E10992D4}" type="datetimeFigureOut">
              <a:rPr lang="en-US" smtClean="0"/>
              <a:t>9/19/2025</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A38B029-FDCC-3F44-B765-4ABAA808675E}" type="slidenum">
              <a:rPr lang="en-US" smtClean="0"/>
              <a:t>‹#›</a:t>
            </a:fld>
            <a:endParaRPr lang="en-US" dirty="0"/>
          </a:p>
        </p:txBody>
      </p:sp>
    </p:spTree>
    <p:extLst>
      <p:ext uri="{BB962C8B-B14F-4D97-AF65-F5344CB8AC3E}">
        <p14:creationId xmlns:p14="http://schemas.microsoft.com/office/powerpoint/2010/main" val="3336217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0CCE7B7-8E96-CB41-8932-C8820A8016AC}" type="datetimeFigureOut">
              <a:rPr lang="en-US" smtClean="0"/>
              <a:t>9/19/2025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39ED932-9210-7E43-A2AB-013C1B6A2CC1}" type="slidenum">
              <a:rPr lang="en-US" smtClean="0"/>
              <a:t>‹#›</a:t>
            </a:fld>
            <a:endParaRPr lang="en-US" dirty="0"/>
          </a:p>
        </p:txBody>
      </p:sp>
    </p:spTree>
    <p:extLst>
      <p:ext uri="{BB962C8B-B14F-4D97-AF65-F5344CB8AC3E}">
        <p14:creationId xmlns:p14="http://schemas.microsoft.com/office/powerpoint/2010/main" val="258653776"/>
      </p:ext>
    </p:extLst>
  </p:cSld>
  <p:clrMap bg1="lt1" tx1="dk1" bg2="lt2" tx2="dk2" accent1="accent1" accent2="accent2" accent3="accent3" accent4="accent4" accent5="accent5" accent6="accent6" hlink="hlink" folHlink="folHlink"/>
  <p:notesStyle>
    <a:lvl1pPr marL="0" algn="l" defTabSz="914354" rtl="0" eaLnBrk="1" latinLnBrk="0" hangingPunct="1">
      <a:defRPr sz="1200" kern="1200">
        <a:solidFill>
          <a:schemeClr val="tx1"/>
        </a:solidFill>
        <a:latin typeface="+mn-lt"/>
        <a:ea typeface="+mn-ea"/>
        <a:cs typeface="+mn-cs"/>
      </a:defRPr>
    </a:lvl1pPr>
    <a:lvl2pPr marL="457178"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a:t>
            </a:r>
          </a:p>
          <a:p>
            <a:endParaRPr lang="en-US" dirty="0"/>
          </a:p>
          <a:p>
            <a:r>
              <a:rPr lang="en-US" dirty="0"/>
              <a:t>Thanks to Everence for having us. Explain relationship.</a:t>
            </a:r>
          </a:p>
          <a:p>
            <a:endParaRPr lang="en-US" dirty="0"/>
          </a:p>
          <a:p>
            <a:r>
              <a:rPr lang="en-US" dirty="0"/>
              <a:t>Amanda intro – role, # of yrs at LC, fundraising experience, one personal joy and one professional joy</a:t>
            </a:r>
          </a:p>
          <a:p>
            <a:endParaRPr lang="en-US" dirty="0"/>
          </a:p>
          <a:p>
            <a:r>
              <a:rPr lang="en-US" dirty="0"/>
              <a:t>Melissa intro – role, # of yrs at LC, fundraising experience, one personal joy and one professional joy (make sure explain Donor Comm &amp; Mid-Level Giving)</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1</a:t>
            </a:fld>
            <a:endParaRPr lang="en-US" dirty="0"/>
          </a:p>
        </p:txBody>
      </p:sp>
    </p:spTree>
    <p:extLst>
      <p:ext uri="{BB962C8B-B14F-4D97-AF65-F5344CB8AC3E}">
        <p14:creationId xmlns:p14="http://schemas.microsoft.com/office/powerpoint/2010/main" val="2465693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7">
              <a:defRPr/>
            </a:pPr>
            <a:r>
              <a:rPr lang="en-US" dirty="0">
                <a:solidFill>
                  <a:prstClr val="black"/>
                </a:solidFill>
                <a:latin typeface="Calibri" panose="020F0502020204030204"/>
              </a:rPr>
              <a:t>MELISSA</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Impact Reporting : We have several ways to report the awesome benefits of your gifts!</a:t>
            </a:r>
          </a:p>
          <a:p>
            <a:pPr defTabSz="931727">
              <a:defRPr/>
            </a:pPr>
            <a:endParaRPr lang="en-US" dirty="0">
              <a:solidFill>
                <a:prstClr val="black"/>
              </a:solidFill>
              <a:latin typeface="Calibri" panose="020F0502020204030204"/>
            </a:endParaRPr>
          </a:p>
          <a:p>
            <a:pPr marL="228600" indent="-228600" defTabSz="931727">
              <a:buAutoNum type="arabicParenR"/>
              <a:defRPr/>
            </a:pPr>
            <a:r>
              <a:rPr lang="en-US" dirty="0">
                <a:solidFill>
                  <a:prstClr val="black"/>
                </a:solidFill>
                <a:latin typeface="Calibri" panose="020F0502020204030204"/>
              </a:rPr>
              <a:t>Stories! Stories shared through newsletters and appeals are so important to highlighting the impact of a donor’s gift. If I’m writing for a newsletter or an appeal, often times, I will tweak those stories for our websites too. The more places a donor can see their generosity at work and the more opportunities they have to give, the better. </a:t>
            </a:r>
          </a:p>
          <a:p>
            <a:pPr marL="228600" indent="-228600" defTabSz="931727">
              <a:buAutoNum type="arabicParenR"/>
              <a:defRPr/>
            </a:pPr>
            <a:endParaRPr lang="en-US" dirty="0">
              <a:solidFill>
                <a:prstClr val="black"/>
              </a:solidFill>
              <a:latin typeface="Calibri" panose="020F0502020204030204"/>
            </a:endParaRPr>
          </a:p>
          <a:p>
            <a:pPr marL="228600" indent="-228600" defTabSz="931727">
              <a:buAutoNum type="arabicParenR"/>
              <a:defRPr/>
            </a:pPr>
            <a:r>
              <a:rPr lang="en-US" dirty="0">
                <a:solidFill>
                  <a:prstClr val="black"/>
                </a:solidFill>
                <a:latin typeface="Calibri" panose="020F0502020204030204"/>
              </a:rPr>
              <a:t>AMANDA ASKS: How do you find your stories?</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2) Donor Newsletter three x a year for LC &amp; 2x a year for WMH (different audiences). It doesn’t need to be fancy, but it should include a STORY of positive impact. If you don’t have time for a newsletter, then consider doing a regular written letter with a story, but make sure you do it! We include a low-pressure ask at the end of ours so our donor newsletters serve two purposes.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Appeals – generally, I include a story in appeals. Depending on the audience, you can use a closed-loop story or an open-ended need story.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It’s also important to note that often we think design plays a major role in giving, but not all of our appeals include designs. Many of them are just letters on letterhead. Brene Brown says, “Clarity is Kindness,” and that is true for appeal letters and design. </a:t>
            </a:r>
          </a:p>
          <a:p>
            <a:pPr marL="232943" indent="-232943" defTabSz="931727">
              <a:buFont typeface="Arial" panose="020B0604020202020204" pitchFamily="34" charset="0"/>
              <a:buAutoNum type="arabicParenR"/>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3) Also, we have incorporated E-stories. E-stories are emailed stories. We do not ask in these emails, just share joy. Again, sometimes we recycle a story from the donor newsletter for the E-stories. We do not include E-stories on months where we are running a major campaign.</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4) Major &amp; Mid Level donor conversations and visits – I could go really DEEP into this and do an hour on this subject alone. If you are a larger department, you might be lucky enough to have a Major &amp; Mid-Level Giving Officer. Amanda and I serve in those roles and we work closely together on our caseloads, moving donors up or down based on their giving and investment in the organization. We each have a protocol for our caseloads, how we thank them, how we record their giving, and moving them when needed. Amanda primarily does one to one visits, whereas when I’m in my communications role, I’m interviewing and it’s one to one, but as a Mid Level Officer, I primarily communicate one to some. Visits and special offers vary between our roles.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One of the ways we connect, which I already mentioned, are Coffee &amp; Conversation about the Caring Fund which we hold quarterly with a small group of segmented donors or volunteers who have been faithful giving to the Caring Fund. As a smaller event, we also show a special video and do some education on the history of the fund and how many individuals have been served over the years. The small group atmosphere allows donors to connect and to ask questions. But this point also leads me to the next way of reporting which is video.</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5) Video- In the last few years, we have begun using more video in our communications. Example – The Caring Fund video. Many of the individuals interviewed for the video have been featured in donor newsletters, appeals, or other communications prior to being on video. We use video to support major funds like the Caring Endowment Fund and the caring Fund, but also to market events to others and thank donors. Sometimes we use short clips of videos for social media to support an ongoing campaign or fundraising event. While all video should adhere to your NPOs privacy/consent rules, they don’t have to be fancy to be effective.</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10</a:t>
            </a:fld>
            <a:endParaRPr lang="en-US" dirty="0"/>
          </a:p>
        </p:txBody>
      </p:sp>
    </p:spTree>
    <p:extLst>
      <p:ext uri="{BB962C8B-B14F-4D97-AF65-F5344CB8AC3E}">
        <p14:creationId xmlns:p14="http://schemas.microsoft.com/office/powerpoint/2010/main" val="3423931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7">
              <a:defRPr/>
            </a:pPr>
            <a:r>
              <a:rPr lang="en-US" dirty="0">
                <a:solidFill>
                  <a:prstClr val="black"/>
                </a:solidFill>
                <a:latin typeface="Calibri" panose="020F0502020204030204"/>
              </a:rPr>
              <a:t>MELISSA</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It’s important to listen to your donors. If you are communicating and listening well, you will know a donor’s preference. Some ways to track:</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Donor Surveys – I confess we need to do these more often, but we try at least once a year to send out a donor survey. It’s important to record the feedback you get! And one more note on surveys, be mindful about crafting questions or you might not get the feedback you’re looking for or you might be unprepared for the feedback you receive.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Segmentation- this is an entire subject, however, if you know a donor’s passions, then you should make sure they receive offers that are in line with that. For instance, in our case, if they primarily support Welsh Mountain Home or have a connection there, we aren’t going to include them in every Landis Communities or Homes appeal or email. Generally, their publications and asks will be different.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Event feedback – often after an event, we will try to get volunteers, participants, and others to give us feedback on their experiences so we can make it better for the next year. Donors generally appreciate being asked and it creates a transparency that is good for everyone to share in a safe environment.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It’s also important to keep records. I usually add a note to a donor record if I called them and they prefer a letter or vice versa.</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Pulse checks – our entire department is pretty good about this. We see a resident or have an impromptu conversation on the phone fairly often and can ask ‘how are things going?,’, or ‘how are you feeling about this?’ If you don’t see your donors often, ask them when you call to thank them or invite them to an event. </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11</a:t>
            </a:fld>
            <a:endParaRPr lang="en-US" dirty="0"/>
          </a:p>
        </p:txBody>
      </p:sp>
    </p:spTree>
    <p:extLst>
      <p:ext uri="{BB962C8B-B14F-4D97-AF65-F5344CB8AC3E}">
        <p14:creationId xmlns:p14="http://schemas.microsoft.com/office/powerpoint/2010/main" val="3304125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7">
              <a:defRPr/>
            </a:pPr>
            <a:r>
              <a:rPr lang="en-US" dirty="0">
                <a:solidFill>
                  <a:prstClr val="black"/>
                </a:solidFill>
                <a:latin typeface="Calibri" panose="020F0502020204030204"/>
              </a:rPr>
              <a:t>MELISSA</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Creating Community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Donor Recognition Circles – Those who include you in their estate plans, those who give a certain amount over their lifetime. Some have monthly giving circles. The important thing is that you have some way to acknowledge a donor and include them in something special for their generosity. We generally do a donor appreciation event every year and invite specific circles to the event. It’s a wonderful way to acknowledge donors and create community.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Using inclusive language – we really try to honor every donor, not just those large givers. Recognizing all donors is important. Including offers of various levels is important. Thanking all of them, regardless of their capacity to give, is important.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Offer volunteer opportunities. Our Events Coordinator does a great job creating opportunities for donors and others to participate in events for Advancement. From pricing items for a yard sale, to baking goods for auction, to directing traffic… it’s important to give people a chance to get together in a community!</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Last year, was 30 years of the Caring Fund. We did an entire year of Fundraising using that theme, because it was a wonderful milestone celebration! We made a huge campaign complete with Fellowship Day, Fill the Gap appeal, included it in the parade, complete with emails and social media and a full video in celebration. Celebrate those milestones!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AMANDA ADDS IN ABOUT UPCOMING CFE anniversary</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In all, events pull people together and can also serve as wonderful acquisition tools! Donors like the idea of coming together as a community to help, so if you can keep that at the center, then you will do well. </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12</a:t>
            </a:fld>
            <a:endParaRPr lang="en-US" dirty="0"/>
          </a:p>
        </p:txBody>
      </p:sp>
    </p:spTree>
    <p:extLst>
      <p:ext uri="{BB962C8B-B14F-4D97-AF65-F5344CB8AC3E}">
        <p14:creationId xmlns:p14="http://schemas.microsoft.com/office/powerpoint/2010/main" val="22889810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EFF25-B7C8-8C63-55A6-29D57FB911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38F52B-4E21-EC32-DA27-998C89C3E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39B4BB-91DE-683C-11BF-07547EC2C167}"/>
              </a:ext>
            </a:extLst>
          </p:cNvPr>
          <p:cNvSpPr>
            <a:spLocks noGrp="1"/>
          </p:cNvSpPr>
          <p:nvPr>
            <p:ph type="body" idx="1"/>
          </p:nvPr>
        </p:nvSpPr>
        <p:spPr/>
        <p:txBody>
          <a:bodyPr/>
          <a:lstStyle/>
          <a:p>
            <a:r>
              <a:rPr lang="en-US" dirty="0"/>
              <a:t>AMANDA</a:t>
            </a:r>
          </a:p>
          <a:p>
            <a:endParaRPr lang="en-US" dirty="0"/>
          </a:p>
          <a:p>
            <a:r>
              <a:rPr lang="en-US" dirty="0"/>
              <a:t>IMMERSIVE/BEHIND THE SCENES (BTS) EXPERIENCES</a:t>
            </a:r>
          </a:p>
          <a:p>
            <a:endParaRPr lang="en-US" dirty="0"/>
          </a:p>
          <a:p>
            <a:r>
              <a:rPr lang="en-US" dirty="0"/>
              <a:t>- Lancaster Farmland Trust – private non-profit that preserves farmland in Lancaster County.</a:t>
            </a:r>
          </a:p>
          <a:p>
            <a:endParaRPr lang="en-US" dirty="0"/>
          </a:p>
          <a:p>
            <a:r>
              <a:rPr lang="en-US" dirty="0"/>
              <a:t>Why?</a:t>
            </a:r>
          </a:p>
          <a:p>
            <a:endParaRPr lang="en-US" dirty="0"/>
          </a:p>
          <a:p>
            <a:pPr marL="174708" indent="-174708">
              <a:buFontTx/>
              <a:buChar char="-"/>
            </a:pPr>
            <a:r>
              <a:rPr lang="en-US" dirty="0"/>
              <a:t>Donors feel more connected to your mission by seeing the impact of the work and meeting the people affected by that work.</a:t>
            </a:r>
          </a:p>
          <a:p>
            <a:pPr marL="174708" indent="-174708">
              <a:buFontTx/>
              <a:buChar char="-"/>
            </a:pPr>
            <a:endParaRPr lang="en-US" dirty="0"/>
          </a:p>
          <a:p>
            <a:pPr marL="174708" indent="-174708">
              <a:buFontTx/>
              <a:buChar char="-"/>
            </a:pPr>
            <a:r>
              <a:rPr lang="en-US" dirty="0"/>
              <a:t>Make sure to have a follow up plan in place after the event!</a:t>
            </a:r>
          </a:p>
        </p:txBody>
      </p:sp>
      <p:sp>
        <p:nvSpPr>
          <p:cNvPr id="4" name="Slide Number Placeholder 3">
            <a:extLst>
              <a:ext uri="{FF2B5EF4-FFF2-40B4-BE49-F238E27FC236}">
                <a16:creationId xmlns:a16="http://schemas.microsoft.com/office/drawing/2014/main" id="{A4189F20-97FB-1F61-E276-F81000E4000A}"/>
              </a:ext>
            </a:extLst>
          </p:cNvPr>
          <p:cNvSpPr>
            <a:spLocks noGrp="1"/>
          </p:cNvSpPr>
          <p:nvPr>
            <p:ph type="sldNum" sz="quarter" idx="5"/>
          </p:nvPr>
        </p:nvSpPr>
        <p:spPr/>
        <p:txBody>
          <a:bodyPr/>
          <a:lstStyle/>
          <a:p>
            <a:fld id="{939ED932-9210-7E43-A2AB-013C1B6A2CC1}" type="slidenum">
              <a:rPr lang="en-US" smtClean="0"/>
              <a:t>13</a:t>
            </a:fld>
            <a:endParaRPr lang="en-US" dirty="0"/>
          </a:p>
        </p:txBody>
      </p:sp>
    </p:spTree>
    <p:extLst>
      <p:ext uri="{BB962C8B-B14F-4D97-AF65-F5344CB8AC3E}">
        <p14:creationId xmlns:p14="http://schemas.microsoft.com/office/powerpoint/2010/main" val="2501627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6C9EF-F326-6BD5-9FE0-D48008F43F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5B1B53-F15D-F111-7609-8FC4FEA58C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071033-A27B-06C3-F3DD-4EDE457F90CF}"/>
              </a:ext>
            </a:extLst>
          </p:cNvPr>
          <p:cNvSpPr>
            <a:spLocks noGrp="1"/>
          </p:cNvSpPr>
          <p:nvPr>
            <p:ph type="body" idx="1"/>
          </p:nvPr>
        </p:nvSpPr>
        <p:spPr/>
        <p:txBody>
          <a:bodyPr/>
          <a:lstStyle/>
          <a:p>
            <a:r>
              <a:rPr lang="en-US" dirty="0"/>
              <a:t>AMANDA</a:t>
            </a:r>
          </a:p>
          <a:p>
            <a:endParaRPr lang="en-US" dirty="0"/>
          </a:p>
          <a:p>
            <a:r>
              <a:rPr lang="en-US" dirty="0"/>
              <a:t>RECOGNITION CIRCLES</a:t>
            </a:r>
          </a:p>
          <a:p>
            <a:endParaRPr lang="en-US" dirty="0"/>
          </a:p>
          <a:p>
            <a:pPr defTabSz="931727"/>
            <a:r>
              <a:rPr lang="en-US" dirty="0"/>
              <a:t>How many of you have recognition circles at your organization?</a:t>
            </a:r>
          </a:p>
          <a:p>
            <a:endParaRPr lang="en-US" dirty="0"/>
          </a:p>
          <a:p>
            <a:r>
              <a:rPr lang="en-US" dirty="0"/>
              <a:t>Make-A-Wish® Greater Pennsylvania and West Virginia grants wishes in 57 counties in western, central and northeastern Pennsylvania and West Virginia. The chapter is headquartered in Pittsburgh and has seven regional offices in Charleston and Morgantown, WV, Erie, Pottsville, Punxsutawney, Scranton and York, PA. The President and CEO is Judith Stone. </a:t>
            </a:r>
          </a:p>
          <a:p>
            <a:endParaRPr lang="en-US" dirty="0"/>
          </a:p>
          <a:p>
            <a:endParaRPr lang="en-US" dirty="0"/>
          </a:p>
          <a:p>
            <a:r>
              <a:rPr lang="en-US" dirty="0"/>
              <a:t>This is a great way to connect donors to the work and quantify the impact. Example for Landis Communities – Days of Care. USE ON APPEAL REPLY CARDS.</a:t>
            </a:r>
          </a:p>
          <a:p>
            <a:pPr marL="174708" indent="-174708">
              <a:buFontTx/>
              <a:buChar char="-"/>
            </a:pPr>
            <a:endParaRPr lang="en-US" dirty="0"/>
          </a:p>
          <a:p>
            <a:pPr marL="174708" indent="-174708">
              <a:buFontTx/>
              <a:buChar char="-"/>
            </a:pPr>
            <a:endParaRPr lang="en-US" dirty="0"/>
          </a:p>
          <a:p>
            <a:r>
              <a:rPr lang="en-US" dirty="0"/>
              <a:t>Why?</a:t>
            </a:r>
          </a:p>
          <a:p>
            <a:endParaRPr lang="en-US" dirty="0"/>
          </a:p>
          <a:p>
            <a:r>
              <a:rPr lang="en-US" dirty="0"/>
              <a:t>Donors feel more connected to your mission and sense a tangible result from their giving.</a:t>
            </a:r>
          </a:p>
          <a:p>
            <a:endParaRPr lang="en-US" dirty="0"/>
          </a:p>
          <a:p>
            <a:r>
              <a:rPr lang="en-US" dirty="0"/>
              <a:t>Branding ‘creates community’ in a more impactful way.</a:t>
            </a:r>
          </a:p>
          <a:p>
            <a:endParaRPr lang="en-US" dirty="0"/>
          </a:p>
          <a:p>
            <a:r>
              <a:rPr lang="en-US" dirty="0"/>
              <a:t>You can modify based on your organization’s needs. </a:t>
            </a:r>
          </a:p>
          <a:p>
            <a:endParaRPr lang="en-US" dirty="0"/>
          </a:p>
          <a:p>
            <a:r>
              <a:rPr lang="en-US" dirty="0"/>
              <a:t>You can also scale benefits based on your time and budget</a:t>
            </a:r>
          </a:p>
          <a:p>
            <a:endParaRPr lang="en-US" dirty="0"/>
          </a:p>
          <a:p>
            <a:r>
              <a:rPr lang="en-US" dirty="0"/>
              <a:t>Does require management on organization’s part.</a:t>
            </a:r>
          </a:p>
          <a:p>
            <a:r>
              <a:rPr lang="en-US" dirty="0"/>
              <a:t>have opportunities for phone support, meal service, clothing boutique, personal care. LFT example – gleaning. BUT, could be as easy as mailings, property beautification.</a:t>
            </a:r>
          </a:p>
        </p:txBody>
      </p:sp>
      <p:sp>
        <p:nvSpPr>
          <p:cNvPr id="4" name="Slide Number Placeholder 3">
            <a:extLst>
              <a:ext uri="{FF2B5EF4-FFF2-40B4-BE49-F238E27FC236}">
                <a16:creationId xmlns:a16="http://schemas.microsoft.com/office/drawing/2014/main" id="{2A3867E9-0DFA-C209-1D61-6A8F694AD68B}"/>
              </a:ext>
            </a:extLst>
          </p:cNvPr>
          <p:cNvSpPr>
            <a:spLocks noGrp="1"/>
          </p:cNvSpPr>
          <p:nvPr>
            <p:ph type="sldNum" sz="quarter" idx="5"/>
          </p:nvPr>
        </p:nvSpPr>
        <p:spPr/>
        <p:txBody>
          <a:bodyPr/>
          <a:lstStyle/>
          <a:p>
            <a:fld id="{939ED932-9210-7E43-A2AB-013C1B6A2CC1}" type="slidenum">
              <a:rPr lang="en-US" smtClean="0"/>
              <a:t>14</a:t>
            </a:fld>
            <a:endParaRPr lang="en-US" dirty="0"/>
          </a:p>
        </p:txBody>
      </p:sp>
    </p:spTree>
    <p:extLst>
      <p:ext uri="{BB962C8B-B14F-4D97-AF65-F5344CB8AC3E}">
        <p14:creationId xmlns:p14="http://schemas.microsoft.com/office/powerpoint/2010/main" val="2124826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7DA02-C76F-EA66-31A9-91A8C007D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895B75-E162-1E05-509C-13EBEB2DBB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E2D6C1-F741-163B-E89E-716FA087C40F}"/>
              </a:ext>
            </a:extLst>
          </p:cNvPr>
          <p:cNvSpPr>
            <a:spLocks noGrp="1"/>
          </p:cNvSpPr>
          <p:nvPr>
            <p:ph type="body" idx="1"/>
          </p:nvPr>
        </p:nvSpPr>
        <p:spPr/>
        <p:txBody>
          <a:bodyPr/>
          <a:lstStyle/>
          <a:p>
            <a:r>
              <a:rPr lang="en-US" dirty="0"/>
              <a:t>VOLUNTEER OPPORTUNITIES</a:t>
            </a:r>
          </a:p>
          <a:p>
            <a:endParaRPr lang="en-US" dirty="0"/>
          </a:p>
          <a:p>
            <a:r>
              <a:rPr lang="en-US" dirty="0"/>
              <a:t>-Broad Street Love provides stabilizing services to individuals experiencing deep poverty. We aim to meaningfully reduce the deep trauma and suffering caused by scarcity and break the cycle of hardship, hunger, and housing insecurity in Philadelphia. Our staff greets volunteers with the same </a:t>
            </a:r>
            <a:r>
              <a:rPr lang="en-US" b="1" dirty="0"/>
              <a:t>Radical Hospitality </a:t>
            </a:r>
            <a:r>
              <a:rPr lang="en-US" dirty="0"/>
              <a:t>that we show our guests. That’s because as volunteers, they become ambassadors of Radical Hospitality, offering an open, welcome, and safe space for our guests.</a:t>
            </a:r>
          </a:p>
          <a:p>
            <a:endParaRPr lang="en-US" dirty="0"/>
          </a:p>
          <a:p>
            <a:r>
              <a:rPr lang="en-US" dirty="0"/>
              <a:t>Why?</a:t>
            </a:r>
          </a:p>
          <a:p>
            <a:endParaRPr lang="en-US" dirty="0"/>
          </a:p>
          <a:p>
            <a:pPr marL="174708" indent="-174708">
              <a:buFontTx/>
              <a:buChar char="-"/>
            </a:pPr>
            <a:r>
              <a:rPr lang="en-US" dirty="0"/>
              <a:t>Donors feel more connected to your mission by seeing the impact of the work and serving the people affected by that work. Dignity Centered Work. RELATIONAL</a:t>
            </a:r>
          </a:p>
          <a:p>
            <a:pPr marL="174708" indent="-174708">
              <a:buFontTx/>
              <a:buChar char="-"/>
            </a:pPr>
            <a:endParaRPr lang="en-US" dirty="0"/>
          </a:p>
          <a:p>
            <a:pPr marL="174708" indent="-174708">
              <a:buFontTx/>
              <a:buChar char="-"/>
            </a:pPr>
            <a:r>
              <a:rPr lang="en-US" dirty="0"/>
              <a:t>Make sure to have a follow up plan in place!</a:t>
            </a:r>
          </a:p>
          <a:p>
            <a:pPr marL="174708" indent="-174708">
              <a:buFontTx/>
              <a:buChar char="-"/>
            </a:pPr>
            <a:endParaRPr lang="en-US" dirty="0"/>
          </a:p>
          <a:p>
            <a:pPr marL="174708" indent="-174708">
              <a:buFontTx/>
              <a:buChar char="-"/>
            </a:pPr>
            <a:r>
              <a:rPr lang="en-US" dirty="0"/>
              <a:t>Does require management on organization’s part.</a:t>
            </a:r>
          </a:p>
          <a:p>
            <a:pPr marL="174708" indent="-174708">
              <a:buFontTx/>
              <a:buChar char="-"/>
            </a:pPr>
            <a:endParaRPr lang="en-US" dirty="0"/>
          </a:p>
          <a:p>
            <a:r>
              <a:rPr lang="en-US" dirty="0"/>
              <a:t>Also have opportunities for phone support, meal service, clothing boutique, personal care. LFT example – gleaning. BUT, could be as easy as mailings, property beautification.</a:t>
            </a:r>
          </a:p>
        </p:txBody>
      </p:sp>
      <p:sp>
        <p:nvSpPr>
          <p:cNvPr id="4" name="Slide Number Placeholder 3">
            <a:extLst>
              <a:ext uri="{FF2B5EF4-FFF2-40B4-BE49-F238E27FC236}">
                <a16:creationId xmlns:a16="http://schemas.microsoft.com/office/drawing/2014/main" id="{2CAF8613-63A5-4E32-3815-8CF1632E26CE}"/>
              </a:ext>
            </a:extLst>
          </p:cNvPr>
          <p:cNvSpPr>
            <a:spLocks noGrp="1"/>
          </p:cNvSpPr>
          <p:nvPr>
            <p:ph type="sldNum" sz="quarter" idx="5"/>
          </p:nvPr>
        </p:nvSpPr>
        <p:spPr/>
        <p:txBody>
          <a:bodyPr/>
          <a:lstStyle/>
          <a:p>
            <a:fld id="{939ED932-9210-7E43-A2AB-013C1B6A2CC1}" type="slidenum">
              <a:rPr lang="en-US" smtClean="0"/>
              <a:t>15</a:t>
            </a:fld>
            <a:endParaRPr lang="en-US" dirty="0"/>
          </a:p>
        </p:txBody>
      </p:sp>
    </p:spTree>
    <p:extLst>
      <p:ext uri="{BB962C8B-B14F-4D97-AF65-F5344CB8AC3E}">
        <p14:creationId xmlns:p14="http://schemas.microsoft.com/office/powerpoint/2010/main" val="3068395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A5B2A-A5DC-6BBB-CDA0-60B9B24D3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629AE2-FB06-ACAC-CC24-191A5FAA69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5F98EE-07E5-2004-FAF9-8C0B7400A9AF}"/>
              </a:ext>
            </a:extLst>
          </p:cNvPr>
          <p:cNvSpPr>
            <a:spLocks noGrp="1"/>
          </p:cNvSpPr>
          <p:nvPr>
            <p:ph type="body" idx="1"/>
          </p:nvPr>
        </p:nvSpPr>
        <p:spPr/>
        <p:txBody>
          <a:bodyPr/>
          <a:lstStyle/>
          <a:p>
            <a:r>
              <a:rPr lang="en-US" dirty="0"/>
              <a:t>AMANDA</a:t>
            </a:r>
          </a:p>
          <a:p>
            <a:endParaRPr lang="en-US" dirty="0"/>
          </a:p>
          <a:p>
            <a:r>
              <a:rPr lang="en-US" dirty="0"/>
              <a:t>SURVEYS</a:t>
            </a:r>
          </a:p>
          <a:p>
            <a:endParaRPr lang="en-US" dirty="0"/>
          </a:p>
          <a:p>
            <a:r>
              <a:rPr lang="en-US" dirty="0"/>
              <a:t>Why?</a:t>
            </a:r>
          </a:p>
          <a:p>
            <a:endParaRPr lang="en-US" dirty="0"/>
          </a:p>
          <a:p>
            <a:pPr marL="174708" indent="-174708">
              <a:buFontTx/>
              <a:buChar char="-"/>
            </a:pPr>
            <a:r>
              <a:rPr lang="en-US" dirty="0"/>
              <a:t>Really listens to donor. Hemmingway - "When people talk listen completely. Don't be thinking what you're going to say. Most people never listen.” Make sure you’re prepared to respond.</a:t>
            </a:r>
          </a:p>
          <a:p>
            <a:pPr marL="174708" indent="-174708">
              <a:buFontTx/>
              <a:buChar char="-"/>
            </a:pPr>
            <a:endParaRPr lang="en-US" dirty="0"/>
          </a:p>
          <a:p>
            <a:pPr marL="174708" indent="-174708">
              <a:buFontTx/>
              <a:buChar char="-"/>
            </a:pPr>
            <a:r>
              <a:rPr lang="en-US" dirty="0"/>
              <a:t>Donor led.</a:t>
            </a:r>
          </a:p>
          <a:p>
            <a:pPr marL="174708" indent="-174708">
              <a:buFontTx/>
              <a:buChar char="-"/>
            </a:pPr>
            <a:endParaRPr lang="en-US" dirty="0"/>
          </a:p>
          <a:p>
            <a:pPr marL="174708" indent="-174708">
              <a:buFontTx/>
              <a:buChar char="-"/>
            </a:pPr>
            <a:r>
              <a:rPr lang="en-US" dirty="0"/>
              <a:t>Be careful what you ask!! Carefully craft your survey and be ready to respond to negative AND positive feedback.</a:t>
            </a:r>
          </a:p>
          <a:p>
            <a:pPr marL="174708" indent="-174708">
              <a:buFontTx/>
              <a:buChar char="-"/>
            </a:pPr>
            <a:endParaRPr lang="en-US" dirty="0"/>
          </a:p>
        </p:txBody>
      </p:sp>
      <p:sp>
        <p:nvSpPr>
          <p:cNvPr id="4" name="Slide Number Placeholder 3">
            <a:extLst>
              <a:ext uri="{FF2B5EF4-FFF2-40B4-BE49-F238E27FC236}">
                <a16:creationId xmlns:a16="http://schemas.microsoft.com/office/drawing/2014/main" id="{719C49B3-2CFD-0770-98AC-47A63169F36B}"/>
              </a:ext>
            </a:extLst>
          </p:cNvPr>
          <p:cNvSpPr>
            <a:spLocks noGrp="1"/>
          </p:cNvSpPr>
          <p:nvPr>
            <p:ph type="sldNum" sz="quarter" idx="5"/>
          </p:nvPr>
        </p:nvSpPr>
        <p:spPr/>
        <p:txBody>
          <a:bodyPr/>
          <a:lstStyle/>
          <a:p>
            <a:fld id="{939ED932-9210-7E43-A2AB-013C1B6A2CC1}" type="slidenum">
              <a:rPr lang="en-US" smtClean="0"/>
              <a:t>16</a:t>
            </a:fld>
            <a:endParaRPr lang="en-US" dirty="0"/>
          </a:p>
        </p:txBody>
      </p:sp>
    </p:spTree>
    <p:extLst>
      <p:ext uri="{BB962C8B-B14F-4D97-AF65-F5344CB8AC3E}">
        <p14:creationId xmlns:p14="http://schemas.microsoft.com/office/powerpoint/2010/main" val="3553634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2CACC-D4B5-CFA7-435B-55DF228E9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27DB8E-8E53-2F21-DA80-07FD8EABC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2C1C53-EF4B-14C8-20BC-126C546BF831}"/>
              </a:ext>
            </a:extLst>
          </p:cNvPr>
          <p:cNvSpPr>
            <a:spLocks noGrp="1"/>
          </p:cNvSpPr>
          <p:nvPr>
            <p:ph type="body" idx="1"/>
          </p:nvPr>
        </p:nvSpPr>
        <p:spPr/>
        <p:txBody>
          <a:bodyPr/>
          <a:lstStyle/>
          <a:p>
            <a:r>
              <a:rPr lang="en-US" dirty="0"/>
              <a:t>AMANDA</a:t>
            </a:r>
          </a:p>
          <a:p>
            <a:endParaRPr lang="en-US" dirty="0"/>
          </a:p>
          <a:p>
            <a:r>
              <a:rPr lang="en-US" dirty="0"/>
              <a:t>DONOR DRIVEN FUNDS</a:t>
            </a:r>
          </a:p>
          <a:p>
            <a:endParaRPr lang="en-US" dirty="0"/>
          </a:p>
          <a:p>
            <a:r>
              <a:rPr lang="en-US" dirty="0"/>
              <a:t>-A Foundation established to serve older adults in Our residents live generously as volunteers within Providence Point, Baptist Manor and the Pittsburgh communities.</a:t>
            </a:r>
          </a:p>
          <a:p>
            <a:endParaRPr lang="en-US" dirty="0"/>
          </a:p>
          <a:p>
            <a:r>
              <a:rPr lang="en-US" dirty="0"/>
              <a:t>Why?</a:t>
            </a:r>
          </a:p>
          <a:p>
            <a:endParaRPr lang="en-US" dirty="0"/>
          </a:p>
          <a:p>
            <a:pPr marL="174708" indent="-174708">
              <a:buFontTx/>
              <a:buChar char="-"/>
            </a:pPr>
            <a:r>
              <a:rPr lang="en-US" dirty="0"/>
              <a:t>Aligns donor passions with transformational opportunities</a:t>
            </a:r>
          </a:p>
          <a:p>
            <a:pPr marL="174708" indent="-174708">
              <a:buFontTx/>
              <a:buChar char="-"/>
            </a:pPr>
            <a:endParaRPr lang="en-US" dirty="0"/>
          </a:p>
          <a:p>
            <a:pPr marL="174708" indent="-174708">
              <a:buFontTx/>
              <a:buChar char="-"/>
            </a:pPr>
            <a:r>
              <a:rPr lang="en-US" dirty="0"/>
              <a:t>Donor centered, resident led</a:t>
            </a:r>
          </a:p>
          <a:p>
            <a:pPr marL="174708" indent="-174708">
              <a:buFontTx/>
              <a:buChar char="-"/>
            </a:pPr>
            <a:endParaRPr lang="en-US" dirty="0"/>
          </a:p>
          <a:p>
            <a:pPr marL="174708" indent="-174708">
              <a:buFontTx/>
              <a:buChar char="-"/>
            </a:pPr>
            <a:r>
              <a:rPr lang="en-US" dirty="0"/>
              <a:t>Does require some management/oversight on the organization’s part.</a:t>
            </a:r>
          </a:p>
          <a:p>
            <a:pPr marL="174708" indent="-174708">
              <a:buFontTx/>
              <a:buChar char="-"/>
            </a:pPr>
            <a:endParaRPr lang="en-US" dirty="0"/>
          </a:p>
          <a:p>
            <a:pPr marL="174708" indent="-174708">
              <a:buFontTx/>
              <a:buChar char="-"/>
            </a:pPr>
            <a:r>
              <a:rPr lang="en-US" dirty="0"/>
              <a:t>Sometimes, donors see what we don’t see.</a:t>
            </a:r>
          </a:p>
        </p:txBody>
      </p:sp>
      <p:sp>
        <p:nvSpPr>
          <p:cNvPr id="4" name="Slide Number Placeholder 3">
            <a:extLst>
              <a:ext uri="{FF2B5EF4-FFF2-40B4-BE49-F238E27FC236}">
                <a16:creationId xmlns:a16="http://schemas.microsoft.com/office/drawing/2014/main" id="{D9DB6241-D08A-242C-3C2A-F340CF764631}"/>
              </a:ext>
            </a:extLst>
          </p:cNvPr>
          <p:cNvSpPr>
            <a:spLocks noGrp="1"/>
          </p:cNvSpPr>
          <p:nvPr>
            <p:ph type="sldNum" sz="quarter" idx="5"/>
          </p:nvPr>
        </p:nvSpPr>
        <p:spPr/>
        <p:txBody>
          <a:bodyPr/>
          <a:lstStyle/>
          <a:p>
            <a:fld id="{939ED932-9210-7E43-A2AB-013C1B6A2CC1}" type="slidenum">
              <a:rPr lang="en-US" smtClean="0"/>
              <a:t>17</a:t>
            </a:fld>
            <a:endParaRPr lang="en-US" dirty="0"/>
          </a:p>
        </p:txBody>
      </p:sp>
    </p:spTree>
    <p:extLst>
      <p:ext uri="{BB962C8B-B14F-4D97-AF65-F5344CB8AC3E}">
        <p14:creationId xmlns:p14="http://schemas.microsoft.com/office/powerpoint/2010/main" val="1478287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19F91-B10B-E4BA-430F-FEF209D4D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2F894-A67A-82B6-9528-3DBDD5EB66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A958D0-5F12-1C32-B1DA-D3C24BBBCE62}"/>
              </a:ext>
            </a:extLst>
          </p:cNvPr>
          <p:cNvSpPr>
            <a:spLocks noGrp="1"/>
          </p:cNvSpPr>
          <p:nvPr>
            <p:ph type="body" idx="1"/>
          </p:nvPr>
        </p:nvSpPr>
        <p:spPr/>
        <p:txBody>
          <a:bodyPr/>
          <a:lstStyle/>
          <a:p>
            <a:r>
              <a:rPr lang="en-US" dirty="0"/>
              <a:t>AMANDA</a:t>
            </a:r>
          </a:p>
          <a:p>
            <a:endParaRPr lang="en-US" dirty="0"/>
          </a:p>
          <a:p>
            <a:r>
              <a:rPr lang="en-US" dirty="0"/>
              <a:t>-Fundraising Plan – How many in the room have a fundraising plan? Explain our plan. </a:t>
            </a:r>
          </a:p>
          <a:p>
            <a:endParaRPr lang="en-US" dirty="0"/>
          </a:p>
          <a:p>
            <a:r>
              <a:rPr lang="en-US" dirty="0"/>
              <a:t>-Donor Management software – if you don’t have a good CRM, consider an investment. We use Donor Perfect, but I also have some experience in Razor’s Edge. A good CRM is worth it’s weight in gold and can help you track data about donors, patterns, and touches.</a:t>
            </a:r>
          </a:p>
          <a:p>
            <a:endParaRPr lang="en-US" dirty="0"/>
          </a:p>
          <a:p>
            <a:r>
              <a:rPr lang="en-US" dirty="0"/>
              <a:t>-Build your Toolbox – Will have a resource page later, but we are always looking for ways to build our toolbox. New this past year – mid-level donor program. AI – use ethically and efficiently.</a:t>
            </a:r>
          </a:p>
          <a:p>
            <a:endParaRPr lang="en-US" dirty="0"/>
          </a:p>
          <a:p>
            <a:r>
              <a:rPr lang="en-US" dirty="0"/>
              <a:t>-Goals – Do you have goals? If not, you should. Not only revenue goals but retention goals.</a:t>
            </a:r>
          </a:p>
          <a:p>
            <a:endParaRPr lang="en-US" dirty="0"/>
          </a:p>
          <a:p>
            <a:r>
              <a:rPr lang="en-US" dirty="0"/>
              <a:t>-Use storytelling as much as possible.  Tammy Zonker (Founder of Fundraising Transformed and the Intentional Fundraiser Podcast) Storytelling vs. Storyliving  </a:t>
            </a:r>
          </a:p>
          <a:p>
            <a:endParaRPr lang="en-US" dirty="0"/>
          </a:p>
          <a:p>
            <a:pPr fontAlgn="base"/>
            <a:r>
              <a:rPr lang="en-US" dirty="0"/>
              <a:t>..Hailing from Detroit, Marshall Mathers, aka Slim Shady or Eminem is one of the world’s greatest storytellers. He courageously tells the tales of the streets, the ugly underbelly of urban decay, poverty and the infectious ills it inspires. He does so with fierce courage, insightfulness, vulnerability, and empathy. He bludgeons a crack in the surface of that world, allowing us so-called civilized outsiders to see in – and perhaps more importantly empowering those within to see the possibility outside.</a:t>
            </a:r>
          </a:p>
          <a:p>
            <a:pPr fontAlgn="base"/>
            <a:r>
              <a:rPr lang="en-US" dirty="0"/>
              <a:t>Excerpt lyrics from "Lose Yourself” by Eminem:</a:t>
            </a:r>
          </a:p>
          <a:p>
            <a:endParaRPr lang="en-US" dirty="0"/>
          </a:p>
        </p:txBody>
      </p:sp>
      <p:sp>
        <p:nvSpPr>
          <p:cNvPr id="4" name="Slide Number Placeholder 3">
            <a:extLst>
              <a:ext uri="{FF2B5EF4-FFF2-40B4-BE49-F238E27FC236}">
                <a16:creationId xmlns:a16="http://schemas.microsoft.com/office/drawing/2014/main" id="{7D6BEB9F-2E9B-E887-AC7D-E6CCBA58FFD1}"/>
              </a:ext>
            </a:extLst>
          </p:cNvPr>
          <p:cNvSpPr>
            <a:spLocks noGrp="1"/>
          </p:cNvSpPr>
          <p:nvPr>
            <p:ph type="sldNum" sz="quarter" idx="5"/>
          </p:nvPr>
        </p:nvSpPr>
        <p:spPr/>
        <p:txBody>
          <a:bodyPr/>
          <a:lstStyle/>
          <a:p>
            <a:fld id="{939ED932-9210-7E43-A2AB-013C1B6A2CC1}" type="slidenum">
              <a:rPr lang="en-US" smtClean="0"/>
              <a:t>18</a:t>
            </a:fld>
            <a:endParaRPr lang="en-US" dirty="0"/>
          </a:p>
        </p:txBody>
      </p:sp>
    </p:spTree>
    <p:extLst>
      <p:ext uri="{BB962C8B-B14F-4D97-AF65-F5344CB8AC3E}">
        <p14:creationId xmlns:p14="http://schemas.microsoft.com/office/powerpoint/2010/main" val="2367857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F27F6-34B2-B201-FDE0-F44755954A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8258BE-38E5-B766-7937-25B24F02D5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6D1E84-60B3-B363-0E4F-76A7BA2CD1C6}"/>
              </a:ext>
            </a:extLst>
          </p:cNvPr>
          <p:cNvSpPr>
            <a:spLocks noGrp="1"/>
          </p:cNvSpPr>
          <p:nvPr>
            <p:ph type="body" idx="1"/>
          </p:nvPr>
        </p:nvSpPr>
        <p:spPr/>
        <p:txBody>
          <a:bodyPr/>
          <a:lstStyle/>
          <a:p>
            <a:r>
              <a:rPr lang="en-US" dirty="0"/>
              <a:t>Here’s the ‘You’ part of the agenda – the good stuff!</a:t>
            </a:r>
          </a:p>
          <a:p>
            <a:endParaRPr lang="en-US" dirty="0"/>
          </a:p>
          <a:p>
            <a:r>
              <a:rPr lang="en-US" dirty="0"/>
              <a:t>MELISSA opens conversation. Encourages short responses. CANDY!</a:t>
            </a:r>
          </a:p>
          <a:p>
            <a:endParaRPr lang="en-US" dirty="0"/>
          </a:p>
          <a:p>
            <a:r>
              <a:rPr lang="en-US" dirty="0"/>
              <a:t>AMANDA summarizes and wraps up.</a:t>
            </a:r>
          </a:p>
        </p:txBody>
      </p:sp>
      <p:sp>
        <p:nvSpPr>
          <p:cNvPr id="4" name="Slide Number Placeholder 3">
            <a:extLst>
              <a:ext uri="{FF2B5EF4-FFF2-40B4-BE49-F238E27FC236}">
                <a16:creationId xmlns:a16="http://schemas.microsoft.com/office/drawing/2014/main" id="{BBFA99AD-AA5D-855B-8BF8-AFFF8BB62A99}"/>
              </a:ext>
            </a:extLst>
          </p:cNvPr>
          <p:cNvSpPr>
            <a:spLocks noGrp="1"/>
          </p:cNvSpPr>
          <p:nvPr>
            <p:ph type="sldNum" sz="quarter" idx="5"/>
          </p:nvPr>
        </p:nvSpPr>
        <p:spPr/>
        <p:txBody>
          <a:bodyPr/>
          <a:lstStyle/>
          <a:p>
            <a:fld id="{939ED932-9210-7E43-A2AB-013C1B6A2CC1}" type="slidenum">
              <a:rPr lang="en-US" smtClean="0"/>
              <a:t>19</a:t>
            </a:fld>
            <a:endParaRPr lang="en-US" dirty="0"/>
          </a:p>
        </p:txBody>
      </p:sp>
    </p:spTree>
    <p:extLst>
      <p:ext uri="{BB962C8B-B14F-4D97-AF65-F5344CB8AC3E}">
        <p14:creationId xmlns:p14="http://schemas.microsoft.com/office/powerpoint/2010/main" val="1771001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AMANDA</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Review brief history of organization</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In order to engage with donors, we need clarity of mission, vision and values</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How we may be different than your organization?</a:t>
            </a:r>
          </a:p>
          <a:p>
            <a:pPr marL="640572" lvl="1" indent="-174708">
              <a:buFont typeface="Arial" panose="020B0604020202020204" pitchFamily="34" charset="0"/>
              <a:buChar char="•"/>
            </a:pPr>
            <a:r>
              <a:rPr lang="en-US" dirty="0"/>
              <a:t>What you are raising $ for – i.e. youth services programs, arts, environmental protection, animals, older adults</a:t>
            </a:r>
          </a:p>
          <a:p>
            <a:pPr marL="640572" lvl="1" indent="-174708">
              <a:buFont typeface="Arial" panose="020B0604020202020204" pitchFamily="34" charset="0"/>
              <a:buChar char="•"/>
            </a:pPr>
            <a:r>
              <a:rPr lang="en-US" dirty="0"/>
              <a:t>Fundraising goals</a:t>
            </a:r>
          </a:p>
          <a:p>
            <a:pPr marL="640572" lvl="1" indent="-174708">
              <a:buFont typeface="Arial" panose="020B0604020202020204" pitchFamily="34" charset="0"/>
              <a:buChar char="•"/>
            </a:pPr>
            <a:r>
              <a:rPr lang="en-US" dirty="0"/>
              <a:t># of donors (but, we’re all trying to increase)</a:t>
            </a:r>
          </a:p>
          <a:p>
            <a:pPr marL="640572" lvl="1" indent="-174708">
              <a:buFont typeface="Arial" panose="020B0604020202020204" pitchFamily="34" charset="0"/>
              <a:buChar char="•"/>
            </a:pPr>
            <a:r>
              <a:rPr lang="en-US" dirty="0"/>
              <a:t>Donor demographics (i.e. age, location, wealth level of donors)</a:t>
            </a:r>
          </a:p>
          <a:p>
            <a:pPr marL="640572" lvl="1" indent="-174708">
              <a:buFont typeface="Arial" panose="020B0604020202020204" pitchFamily="34" charset="0"/>
              <a:buChar char="•"/>
            </a:pPr>
            <a:r>
              <a:rPr lang="en-US" dirty="0"/>
              <a:t>Resources available for fundraising</a:t>
            </a:r>
          </a:p>
          <a:p>
            <a:pPr marL="465864" lvl="1"/>
            <a:endParaRPr lang="en-US" dirty="0"/>
          </a:p>
          <a:p>
            <a:pPr marL="174708" indent="-174708">
              <a:buFont typeface="Arial" panose="020B0604020202020204" pitchFamily="34" charset="0"/>
              <a:buChar char="•"/>
            </a:pPr>
            <a:r>
              <a:rPr lang="en-US" dirty="0"/>
              <a:t>How we may be similar to your organization?</a:t>
            </a:r>
          </a:p>
          <a:p>
            <a:pPr marL="640572" lvl="1" indent="-174708">
              <a:buFont typeface="Arial" panose="020B0604020202020204" pitchFamily="34" charset="0"/>
              <a:buChar char="•"/>
            </a:pPr>
            <a:r>
              <a:rPr lang="en-US" dirty="0"/>
              <a:t>We are a non-profit that raises charitable support from the community. We all find ourselves in philanthropic roles with our organizations – whether a staff or board member ( Dr. Michael Moody – philanthropy – “voluntary action for the public good.” The word "philanthropy" itself has Greek roots: philo- (loving) + anthrōpos (mankind) </a:t>
            </a:r>
          </a:p>
          <a:p>
            <a:pPr marL="640572" lvl="1" indent="-174708">
              <a:buFont typeface="Arial" panose="020B0604020202020204" pitchFamily="34" charset="0"/>
              <a:buChar char="•"/>
            </a:pPr>
            <a:r>
              <a:rPr lang="en-US" dirty="0"/>
              <a:t>We are interested in enhancing our donor engagement strategies (that’s why you’re here!)</a:t>
            </a:r>
          </a:p>
          <a:p>
            <a:pPr marL="640572" lvl="1" indent="-174708">
              <a:buFont typeface="Arial" panose="020B0604020202020204" pitchFamily="34" charset="0"/>
              <a:buChar char="•"/>
            </a:pPr>
            <a:r>
              <a:rPr lang="en-US" dirty="0"/>
              <a:t>We all want more donors and more revenue</a:t>
            </a:r>
          </a:p>
          <a:p>
            <a:pPr marL="640572" lvl="1" indent="-174708">
              <a:buFont typeface="Arial" panose="020B0604020202020204" pitchFamily="34" charset="0"/>
              <a:buChar char="•"/>
            </a:pPr>
            <a:r>
              <a:rPr lang="en-US" dirty="0"/>
              <a:t>We don’t have enough time in a day!</a:t>
            </a:r>
          </a:p>
          <a:p>
            <a:endParaRPr lang="en-US" dirty="0"/>
          </a:p>
          <a:p>
            <a:r>
              <a:rPr lang="en-US" dirty="0"/>
              <a:t>Questions for group (raise hands):</a:t>
            </a:r>
          </a:p>
          <a:p>
            <a:endParaRPr lang="en-US" dirty="0"/>
          </a:p>
          <a:p>
            <a:pPr marL="232943" indent="-232943">
              <a:buFont typeface="Arial" panose="020B0604020202020204" pitchFamily="34" charset="0"/>
              <a:buAutoNum type="arabicPeriod"/>
            </a:pPr>
            <a:r>
              <a:rPr lang="en-US" dirty="0"/>
              <a:t>How big is your fundraising department/How many paid fundraising staff? 1-2, 3-5, 6+, 0 </a:t>
            </a:r>
          </a:p>
          <a:p>
            <a:pPr marL="232943" indent="-232943">
              <a:buFont typeface="Arial" panose="020B0604020202020204" pitchFamily="34" charset="0"/>
              <a:buAutoNum type="arabicPeriod"/>
            </a:pPr>
            <a:r>
              <a:rPr lang="en-US" dirty="0"/>
              <a:t>Organization budget size? $0-$250,000, $250,000 - $1 mil, $1 mil+</a:t>
            </a:r>
          </a:p>
          <a:p>
            <a:pPr marL="232943" indent="-232943">
              <a:buFont typeface="Arial" panose="020B0604020202020204" pitchFamily="34" charset="0"/>
              <a:buAutoNum type="arabicPeriod"/>
            </a:pPr>
            <a:r>
              <a:rPr lang="en-US" dirty="0"/>
              <a:t>Age groups you’re fundraising from? Primary donor demo: 20-45, 45-65, 65+, All </a:t>
            </a:r>
          </a:p>
          <a:p>
            <a:pPr marL="465864" lvl="1"/>
            <a:endParaRPr lang="en-US" dirty="0"/>
          </a:p>
          <a:p>
            <a:pPr marL="640572" lvl="1" indent="-174708">
              <a:buFont typeface="Arial" panose="020B0604020202020204" pitchFamily="34" charset="0"/>
              <a:buChar char="•"/>
            </a:pPr>
            <a:endParaRPr lang="en-US" dirty="0"/>
          </a:p>
          <a:p>
            <a:pPr marL="640572" lvl="1" indent="-174708">
              <a:buFont typeface="Arial" panose="020B0604020202020204" pitchFamily="34" charset="0"/>
              <a:buChar char="•"/>
            </a:pPr>
            <a:endParaRPr lang="en-US" dirty="0"/>
          </a:p>
          <a:p>
            <a:pPr marL="640572" lvl="1" indent="-174708">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2</a:t>
            </a:fld>
            <a:endParaRPr lang="en-US" dirty="0"/>
          </a:p>
        </p:txBody>
      </p:sp>
    </p:spTree>
    <p:extLst>
      <p:ext uri="{BB962C8B-B14F-4D97-AF65-F5344CB8AC3E}">
        <p14:creationId xmlns:p14="http://schemas.microsoft.com/office/powerpoint/2010/main" val="41134759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B0805-BF3C-6511-149E-743254CF49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466296-2A20-EDBB-E23B-F47FD928CA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392096-5DE5-2ECD-5A60-E178AB8183FA}"/>
              </a:ext>
            </a:extLst>
          </p:cNvPr>
          <p:cNvSpPr>
            <a:spLocks noGrp="1"/>
          </p:cNvSpPr>
          <p:nvPr>
            <p:ph type="body" idx="1"/>
          </p:nvPr>
        </p:nvSpPr>
        <p:spPr/>
        <p:txBody>
          <a:bodyPr/>
          <a:lstStyle/>
          <a:p>
            <a:r>
              <a:rPr lang="en-US" dirty="0"/>
              <a:t>AMANDA</a:t>
            </a:r>
          </a:p>
          <a:p>
            <a:endParaRPr lang="en-US" dirty="0"/>
          </a:p>
          <a:p>
            <a:r>
              <a:rPr lang="en-US" dirty="0"/>
              <a:t>Pat on the back – you are doing a great job!</a:t>
            </a:r>
          </a:p>
          <a:p>
            <a:endParaRPr lang="en-US" dirty="0"/>
          </a:p>
          <a:p>
            <a:r>
              <a:rPr lang="en-US" dirty="0"/>
              <a:t>Take a photo of this slide if not enough time left.</a:t>
            </a:r>
          </a:p>
          <a:p>
            <a:endParaRPr lang="en-US" dirty="0"/>
          </a:p>
          <a:p>
            <a:r>
              <a:rPr lang="en-US" dirty="0"/>
              <a:t>Melissa and I are open books and are always looking to learn ourselves.</a:t>
            </a:r>
          </a:p>
        </p:txBody>
      </p:sp>
      <p:sp>
        <p:nvSpPr>
          <p:cNvPr id="4" name="Slide Number Placeholder 3">
            <a:extLst>
              <a:ext uri="{FF2B5EF4-FFF2-40B4-BE49-F238E27FC236}">
                <a16:creationId xmlns:a16="http://schemas.microsoft.com/office/drawing/2014/main" id="{2E6E7703-3586-FECA-18D4-E4D948649DAC}"/>
              </a:ext>
            </a:extLst>
          </p:cNvPr>
          <p:cNvSpPr>
            <a:spLocks noGrp="1"/>
          </p:cNvSpPr>
          <p:nvPr>
            <p:ph type="sldNum" sz="quarter" idx="5"/>
          </p:nvPr>
        </p:nvSpPr>
        <p:spPr/>
        <p:txBody>
          <a:bodyPr/>
          <a:lstStyle/>
          <a:p>
            <a:fld id="{939ED932-9210-7E43-A2AB-013C1B6A2CC1}" type="slidenum">
              <a:rPr lang="en-US" smtClean="0"/>
              <a:t>20</a:t>
            </a:fld>
            <a:endParaRPr lang="en-US" dirty="0"/>
          </a:p>
        </p:txBody>
      </p:sp>
    </p:spTree>
    <p:extLst>
      <p:ext uri="{BB962C8B-B14F-4D97-AF65-F5344CB8AC3E}">
        <p14:creationId xmlns:p14="http://schemas.microsoft.com/office/powerpoint/2010/main" val="2411703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209B1-A8FD-B635-8CC5-45A95627F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6C289-A22A-899D-F019-BC443C9CAE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170EA7-18D8-96DF-EB45-010B58107831}"/>
              </a:ext>
            </a:extLst>
          </p:cNvPr>
          <p:cNvSpPr>
            <a:spLocks noGrp="1"/>
          </p:cNvSpPr>
          <p:nvPr>
            <p:ph type="body" idx="1"/>
          </p:nvPr>
        </p:nvSpPr>
        <p:spPr/>
        <p:txBody>
          <a:bodyPr/>
          <a:lstStyle/>
          <a:p>
            <a:r>
              <a:rPr lang="en-US" dirty="0"/>
              <a:t>AMANDA</a:t>
            </a:r>
          </a:p>
          <a:p>
            <a:endParaRPr lang="en-US" dirty="0"/>
          </a:p>
          <a:p>
            <a:r>
              <a:rPr lang="en-US" dirty="0"/>
              <a:t>Thank Everence for having us.</a:t>
            </a:r>
          </a:p>
          <a:p>
            <a:endParaRPr lang="en-US" dirty="0"/>
          </a:p>
          <a:p>
            <a:r>
              <a:rPr lang="en-US" dirty="0"/>
              <a:t>Thanks to you.</a:t>
            </a:r>
          </a:p>
          <a:p>
            <a:endParaRPr lang="en-US" dirty="0"/>
          </a:p>
        </p:txBody>
      </p:sp>
      <p:sp>
        <p:nvSpPr>
          <p:cNvPr id="4" name="Slide Number Placeholder 3">
            <a:extLst>
              <a:ext uri="{FF2B5EF4-FFF2-40B4-BE49-F238E27FC236}">
                <a16:creationId xmlns:a16="http://schemas.microsoft.com/office/drawing/2014/main" id="{8C332A39-DE16-4B4D-8120-4C0294191AF1}"/>
              </a:ext>
            </a:extLst>
          </p:cNvPr>
          <p:cNvSpPr>
            <a:spLocks noGrp="1"/>
          </p:cNvSpPr>
          <p:nvPr>
            <p:ph type="sldNum" sz="quarter" idx="5"/>
          </p:nvPr>
        </p:nvSpPr>
        <p:spPr/>
        <p:txBody>
          <a:bodyPr/>
          <a:lstStyle/>
          <a:p>
            <a:fld id="{939ED932-9210-7E43-A2AB-013C1B6A2CC1}" type="slidenum">
              <a:rPr lang="en-US" smtClean="0"/>
              <a:t>21</a:t>
            </a:fld>
            <a:endParaRPr lang="en-US" dirty="0"/>
          </a:p>
        </p:txBody>
      </p:sp>
    </p:spTree>
    <p:extLst>
      <p:ext uri="{BB962C8B-B14F-4D97-AF65-F5344CB8AC3E}">
        <p14:creationId xmlns:p14="http://schemas.microsoft.com/office/powerpoint/2010/main" val="2492352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50399-83D8-ACA1-68CC-F4ADD8C6F6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1D0678-B4DE-EC99-3D67-9EB55CCEC5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253808-5A58-0D13-ADB1-58D5ECDD3B5A}"/>
              </a:ext>
            </a:extLst>
          </p:cNvPr>
          <p:cNvSpPr>
            <a:spLocks noGrp="1"/>
          </p:cNvSpPr>
          <p:nvPr>
            <p:ph type="body" idx="1"/>
          </p:nvPr>
        </p:nvSpPr>
        <p:spPr/>
        <p:txBody>
          <a:bodyPr/>
          <a:lstStyle/>
          <a:p>
            <a:r>
              <a:rPr lang="en-US" dirty="0"/>
              <a:t>AMANDA</a:t>
            </a:r>
          </a:p>
          <a:p>
            <a:endParaRPr lang="en-US" dirty="0"/>
          </a:p>
          <a:p>
            <a:pPr marL="291179" indent="-291179">
              <a:lnSpc>
                <a:spcPct val="150000"/>
              </a:lnSpc>
              <a:buFont typeface="Arial" panose="020B0604020202020204" pitchFamily="34" charset="0"/>
              <a:buChar char="•"/>
            </a:pPr>
            <a:r>
              <a:rPr lang="en-US" dirty="0"/>
              <a:t>What is donor engagement? In order to do it, let’s break down what it is.</a:t>
            </a:r>
          </a:p>
          <a:p>
            <a:pPr>
              <a:lnSpc>
                <a:spcPct val="150000"/>
              </a:lnSpc>
            </a:pPr>
            <a:endParaRPr lang="en-US" dirty="0"/>
          </a:p>
          <a:p>
            <a:pPr marL="291179" indent="-291179">
              <a:lnSpc>
                <a:spcPct val="150000"/>
              </a:lnSpc>
              <a:buFont typeface="Arial" panose="020B0604020202020204" pitchFamily="34" charset="0"/>
              <a:buChar char="•"/>
            </a:pPr>
            <a:r>
              <a:rPr lang="en-US" dirty="0"/>
              <a:t>Why is donor engagement critical? What is important, but the “why” is critical. We’ll discuss some evidence based reasons it is important. Also remember your why related to mission - Simon Sinek – ‘Start with the Why; How Great Leaders Inspire Action’ TedTalk</a:t>
            </a:r>
          </a:p>
          <a:p>
            <a:pPr>
              <a:lnSpc>
                <a:spcPct val="150000"/>
              </a:lnSpc>
            </a:pPr>
            <a:endParaRPr lang="en-US" dirty="0"/>
          </a:p>
          <a:p>
            <a:pPr marL="291179" indent="-291179">
              <a:lnSpc>
                <a:spcPct val="150000"/>
              </a:lnSpc>
              <a:buFont typeface="Arial" panose="020B0604020202020204" pitchFamily="34" charset="0"/>
              <a:buChar char="•"/>
            </a:pPr>
            <a:r>
              <a:rPr lang="en-US" dirty="0"/>
              <a:t>What has worked for us – Landis Communities? Melissa will review.</a:t>
            </a:r>
          </a:p>
          <a:p>
            <a:pPr>
              <a:lnSpc>
                <a:spcPct val="150000"/>
              </a:lnSpc>
            </a:pPr>
            <a:endParaRPr lang="en-US" dirty="0"/>
          </a:p>
          <a:p>
            <a:pPr marL="291179" indent="-291179">
              <a:lnSpc>
                <a:spcPct val="150000"/>
              </a:lnSpc>
              <a:buFont typeface="Arial" panose="020B0604020202020204" pitchFamily="34" charset="0"/>
              <a:buChar char="•"/>
            </a:pPr>
            <a:r>
              <a:rPr lang="en-US" dirty="0"/>
              <a:t>What is working in the nonprofit landscape? Rapid fire of some cool ideas we’re seeing happening in the philanthropic landscape. Why reinvent the wheel when you slightly modify and use a proven tactic. </a:t>
            </a:r>
          </a:p>
          <a:p>
            <a:pPr>
              <a:lnSpc>
                <a:spcPct val="150000"/>
              </a:lnSpc>
            </a:pPr>
            <a:endParaRPr lang="en-US" dirty="0"/>
          </a:p>
          <a:p>
            <a:pPr marL="291179" indent="-291179">
              <a:lnSpc>
                <a:spcPct val="150000"/>
              </a:lnSpc>
              <a:buFont typeface="Arial" panose="020B0604020202020204" pitchFamily="34" charset="0"/>
              <a:buChar char="•"/>
            </a:pPr>
            <a:r>
              <a:rPr lang="en-US" dirty="0"/>
              <a:t>How to enhance donor engagement at your organization? How do we make it happen sometimes with limited time and limited resources.</a:t>
            </a:r>
          </a:p>
          <a:p>
            <a:pPr marL="291179" indent="-291179">
              <a:lnSpc>
                <a:spcPct val="150000"/>
              </a:lnSpc>
              <a:buFont typeface="Arial" panose="020B0604020202020204" pitchFamily="34" charset="0"/>
              <a:buChar char="•"/>
            </a:pPr>
            <a:endParaRPr lang="en-US" dirty="0"/>
          </a:p>
          <a:p>
            <a:pPr marL="291179" indent="-291179">
              <a:lnSpc>
                <a:spcPct val="150000"/>
              </a:lnSpc>
              <a:buFont typeface="Arial" panose="020B0604020202020204" pitchFamily="34" charset="0"/>
              <a:buChar char="•"/>
            </a:pPr>
            <a:r>
              <a:rPr lang="en-US" dirty="0"/>
              <a:t>What is working for you? The GOOD Stuff. Let’s hear from you on what is working in your organizations. CANDY </a:t>
            </a:r>
            <a:r>
              <a:rPr lang="en-US" dirty="0">
                <a:sym typeface="Wingdings" panose="05000000000000000000" pitchFamily="2" charset="2"/>
              </a:rPr>
              <a:t></a:t>
            </a:r>
            <a:endParaRPr lang="en-US" dirty="0"/>
          </a:p>
          <a:p>
            <a:endParaRPr lang="en-US" dirty="0"/>
          </a:p>
        </p:txBody>
      </p:sp>
      <p:sp>
        <p:nvSpPr>
          <p:cNvPr id="4" name="Slide Number Placeholder 3">
            <a:extLst>
              <a:ext uri="{FF2B5EF4-FFF2-40B4-BE49-F238E27FC236}">
                <a16:creationId xmlns:a16="http://schemas.microsoft.com/office/drawing/2014/main" id="{B951D2B8-EABA-B34B-046A-D175AA2990E3}"/>
              </a:ext>
            </a:extLst>
          </p:cNvPr>
          <p:cNvSpPr>
            <a:spLocks noGrp="1"/>
          </p:cNvSpPr>
          <p:nvPr>
            <p:ph type="sldNum" sz="quarter" idx="5"/>
          </p:nvPr>
        </p:nvSpPr>
        <p:spPr/>
        <p:txBody>
          <a:bodyPr/>
          <a:lstStyle/>
          <a:p>
            <a:fld id="{939ED932-9210-7E43-A2AB-013C1B6A2CC1}" type="slidenum">
              <a:rPr lang="en-US" smtClean="0"/>
              <a:t>3</a:t>
            </a:fld>
            <a:endParaRPr lang="en-US" dirty="0"/>
          </a:p>
        </p:txBody>
      </p:sp>
    </p:spTree>
    <p:extLst>
      <p:ext uri="{BB962C8B-B14F-4D97-AF65-F5344CB8AC3E}">
        <p14:creationId xmlns:p14="http://schemas.microsoft.com/office/powerpoint/2010/main" val="4052680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AA9C3-B8F3-932A-B87E-467EC0F39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32D26D-08A5-CC75-8385-86B879CA50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52DC5E-5647-036C-DAFD-4F6C9E38A62A}"/>
              </a:ext>
            </a:extLst>
          </p:cNvPr>
          <p:cNvSpPr>
            <a:spLocks noGrp="1"/>
          </p:cNvSpPr>
          <p:nvPr>
            <p:ph type="body" idx="1"/>
          </p:nvPr>
        </p:nvSpPr>
        <p:spPr/>
        <p:txBody>
          <a:bodyPr/>
          <a:lstStyle/>
          <a:p>
            <a:pPr marL="465864" lvl="1"/>
            <a:r>
              <a:rPr lang="en-US" dirty="0"/>
              <a:t>AMANDA</a:t>
            </a:r>
          </a:p>
          <a:p>
            <a:pPr marL="465864" lvl="1"/>
            <a:endParaRPr lang="en-US" dirty="0"/>
          </a:p>
          <a:p>
            <a:pPr marL="465864" lvl="1"/>
            <a:r>
              <a:rPr lang="en-US" dirty="0"/>
              <a:t>PLAY VIDEO</a:t>
            </a:r>
          </a:p>
          <a:p>
            <a:pPr marL="640572" lvl="1" indent="-174708">
              <a:buFont typeface="Arial" panose="020B0604020202020204" pitchFamily="34" charset="0"/>
              <a:buChar char="•"/>
            </a:pPr>
            <a:endParaRPr lang="en-US" dirty="0"/>
          </a:p>
          <a:p>
            <a:pPr marL="640572" lvl="1" indent="-174708">
              <a:buFont typeface="Arial" panose="020B0604020202020204" pitchFamily="34" charset="0"/>
              <a:buChar char="•"/>
            </a:pPr>
            <a:r>
              <a:rPr lang="en-US" dirty="0"/>
              <a:t>Themes I hear in these: family, friends, activities (swimming, music, traveling napping, Oprah?), food (cheese, chocolate, chips and queso), places (beach), dogs. </a:t>
            </a:r>
          </a:p>
          <a:p>
            <a:pPr marL="465864" lvl="1" indent="0">
              <a:buFont typeface="Arial" panose="020B0604020202020204" pitchFamily="34" charset="0"/>
              <a:buNone/>
            </a:pPr>
            <a:endParaRPr lang="en-US" dirty="0"/>
          </a:p>
          <a:p>
            <a:pPr marL="640572" lvl="1" indent="-174708">
              <a:buFont typeface="Arial" panose="020B0604020202020204" pitchFamily="34" charset="0"/>
              <a:buChar char="•"/>
            </a:pPr>
            <a:r>
              <a:rPr lang="en-US" dirty="0"/>
              <a:t>This is a reminder that joy comes in many forms and each of your donors finds joy and fulfillment in different things. This example is very simple, but our job is to find out what brings our donors joy and fulfillment as it relates to our mission.</a:t>
            </a:r>
          </a:p>
          <a:p>
            <a:pPr marL="465864" lvl="1"/>
            <a:endParaRPr lang="en-US" dirty="0"/>
          </a:p>
          <a:p>
            <a:pPr marL="640572" lvl="1" indent="-174708">
              <a:buFont typeface="Arial" panose="020B0604020202020204" pitchFamily="34" charset="0"/>
              <a:buChar char="•"/>
            </a:pPr>
            <a:r>
              <a:rPr lang="en-US" dirty="0"/>
              <a:t>Donor engagement is more than asking for $, it’s about paying attention and noticing patterns. It’s about building connection and shared purpose with donors by thanking them, reporting back on impact (for what they gave or what they are passionate about), and getting to know them better.</a:t>
            </a:r>
          </a:p>
          <a:p>
            <a:endParaRPr lang="en-US" dirty="0"/>
          </a:p>
        </p:txBody>
      </p:sp>
      <p:sp>
        <p:nvSpPr>
          <p:cNvPr id="4" name="Slide Number Placeholder 3">
            <a:extLst>
              <a:ext uri="{FF2B5EF4-FFF2-40B4-BE49-F238E27FC236}">
                <a16:creationId xmlns:a16="http://schemas.microsoft.com/office/drawing/2014/main" id="{0BC9DDBD-8E78-AB2B-214C-8C6C61978B91}"/>
              </a:ext>
            </a:extLst>
          </p:cNvPr>
          <p:cNvSpPr>
            <a:spLocks noGrp="1"/>
          </p:cNvSpPr>
          <p:nvPr>
            <p:ph type="sldNum" sz="quarter" idx="5"/>
          </p:nvPr>
        </p:nvSpPr>
        <p:spPr/>
        <p:txBody>
          <a:bodyPr/>
          <a:lstStyle/>
          <a:p>
            <a:fld id="{939ED932-9210-7E43-A2AB-013C1B6A2CC1}" type="slidenum">
              <a:rPr lang="en-US" smtClean="0"/>
              <a:t>4</a:t>
            </a:fld>
            <a:endParaRPr lang="en-US" dirty="0"/>
          </a:p>
        </p:txBody>
      </p:sp>
    </p:spTree>
    <p:extLst>
      <p:ext uri="{BB962C8B-B14F-4D97-AF65-F5344CB8AC3E}">
        <p14:creationId xmlns:p14="http://schemas.microsoft.com/office/powerpoint/2010/main" val="2468672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0F41E-60F9-0629-FEB3-E0A86A6A73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F0FB3E-22F5-A3DB-717B-1E10943708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807F13-2996-45B2-EA15-2D9879794DBE}"/>
              </a:ext>
            </a:extLst>
          </p:cNvPr>
          <p:cNvSpPr>
            <a:spLocks noGrp="1"/>
          </p:cNvSpPr>
          <p:nvPr>
            <p:ph type="body" idx="1"/>
          </p:nvPr>
        </p:nvSpPr>
        <p:spPr/>
        <p:txBody>
          <a:bodyPr/>
          <a:lstStyle/>
          <a:p>
            <a:r>
              <a:rPr lang="en-US" dirty="0"/>
              <a:t>AMANDA</a:t>
            </a:r>
          </a:p>
          <a:p>
            <a:endParaRPr lang="en-US" dirty="0"/>
          </a:p>
          <a:p>
            <a:r>
              <a:rPr lang="en-US" dirty="0"/>
              <a:t>- We use Better Fundraising’s model for donor engagement – Ask, Thank, Report, Repeat.</a:t>
            </a:r>
          </a:p>
          <a:p>
            <a:endParaRPr lang="en-US" dirty="0"/>
          </a:p>
          <a:p>
            <a:pPr marL="174708" indent="-174708">
              <a:buFontTx/>
              <a:buChar char="-"/>
            </a:pPr>
            <a:r>
              <a:rPr lang="en-US" dirty="0"/>
              <a:t>Donor engagement is a virtuous cycle. A virtuous cycle is a positive, self-reinforcing feedback loop where each positive event or outcome leads to another beneficial event, which in turn strengthens the original one, creating sustained growth and improvement over time. It's a chain of events where one desirable occurrence promotes the next, leading to an upward spiral rather than a static equilibrium or a decline.</a:t>
            </a:r>
          </a:p>
          <a:p>
            <a:endParaRPr lang="en-US" dirty="0"/>
          </a:p>
          <a:p>
            <a:r>
              <a:rPr lang="en-US" dirty="0"/>
              <a:t>“Doing those three things well, one at a time, and in the correct order causes donors to trust your organization. This makes it more likely they’ll give to your next appeal, and stay donors for years and years.”</a:t>
            </a:r>
          </a:p>
          <a:p>
            <a:endParaRPr lang="en-US" dirty="0"/>
          </a:p>
          <a:p>
            <a:r>
              <a:rPr lang="en-US" dirty="0"/>
              <a:t>So many of us do one or two of these – Ask, Ask, Ask without thanking or reporting. Or Report, Report, Report without getting to the ask. We might do two of these. But, we should be doing all of these and paying attention to the order.</a:t>
            </a:r>
          </a:p>
          <a:p>
            <a:endParaRPr lang="en-US" dirty="0"/>
          </a:p>
          <a:p>
            <a:r>
              <a:rPr lang="en-US" dirty="0"/>
              <a:t>Doing so:</a:t>
            </a:r>
          </a:p>
          <a:p>
            <a:endParaRPr lang="en-US" dirty="0"/>
          </a:p>
          <a:p>
            <a:r>
              <a:rPr lang="en-US" dirty="0"/>
              <a:t>Increases donor satisfaction</a:t>
            </a:r>
          </a:p>
          <a:p>
            <a:r>
              <a:rPr lang="en-US" dirty="0"/>
              <a:t>Increases fundraiser satisfaction. Instead of Ask Ask Ask…. Honors the donor.</a:t>
            </a:r>
          </a:p>
          <a:p>
            <a:r>
              <a:rPr lang="en-US" dirty="0"/>
              <a:t>Builds support and critical mass for your mission</a:t>
            </a:r>
          </a:p>
          <a:p>
            <a:endParaRPr lang="en-US" dirty="0"/>
          </a:p>
          <a:p>
            <a:endParaRPr lang="en-US" dirty="0"/>
          </a:p>
        </p:txBody>
      </p:sp>
      <p:sp>
        <p:nvSpPr>
          <p:cNvPr id="4" name="Slide Number Placeholder 3">
            <a:extLst>
              <a:ext uri="{FF2B5EF4-FFF2-40B4-BE49-F238E27FC236}">
                <a16:creationId xmlns:a16="http://schemas.microsoft.com/office/drawing/2014/main" id="{9C63897D-64E5-A36C-17E5-AD34E0BDF386}"/>
              </a:ext>
            </a:extLst>
          </p:cNvPr>
          <p:cNvSpPr>
            <a:spLocks noGrp="1"/>
          </p:cNvSpPr>
          <p:nvPr>
            <p:ph type="sldNum" sz="quarter" idx="5"/>
          </p:nvPr>
        </p:nvSpPr>
        <p:spPr/>
        <p:txBody>
          <a:bodyPr/>
          <a:lstStyle/>
          <a:p>
            <a:fld id="{939ED932-9210-7E43-A2AB-013C1B6A2CC1}" type="slidenum">
              <a:rPr lang="en-US" smtClean="0"/>
              <a:t>5</a:t>
            </a:fld>
            <a:endParaRPr lang="en-US" dirty="0"/>
          </a:p>
        </p:txBody>
      </p:sp>
    </p:spTree>
    <p:extLst>
      <p:ext uri="{BB962C8B-B14F-4D97-AF65-F5344CB8AC3E}">
        <p14:creationId xmlns:p14="http://schemas.microsoft.com/office/powerpoint/2010/main" val="3696956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AMANDA</a:t>
            </a:r>
          </a:p>
          <a:p>
            <a:endParaRPr lang="en-US" dirty="0"/>
          </a:p>
          <a:p>
            <a:r>
              <a:rPr lang="en-US" dirty="0"/>
              <a:t>- TRANSACTIONAL – put out hand – put something in my hand.</a:t>
            </a:r>
          </a:p>
          <a:p>
            <a:endParaRPr lang="en-US" dirty="0"/>
          </a:p>
          <a:p>
            <a:r>
              <a:rPr lang="en-US" dirty="0"/>
              <a:t>What are some words that come to mind when you think about transactional – Cold, greedy, short sighted, one-time, one-way, money, cash register (ching ching)</a:t>
            </a:r>
          </a:p>
          <a:p>
            <a:endParaRPr lang="en-US" dirty="0"/>
          </a:p>
          <a:p>
            <a:endParaRPr lang="en-US" dirty="0"/>
          </a:p>
          <a:p>
            <a:pPr defTabSz="931727">
              <a:defRPr/>
            </a:pPr>
            <a:r>
              <a:rPr lang="en-US" dirty="0"/>
              <a:t>- RELATIONAL (which can be transformational) – put out hand – grab my hand, join me in doing a mutually beneficial relationship to do good for humankind</a:t>
            </a:r>
          </a:p>
          <a:p>
            <a:endParaRPr lang="en-US" dirty="0"/>
          </a:p>
          <a:p>
            <a:r>
              <a:rPr lang="en-US" dirty="0"/>
              <a:t>What are some words that come to mind when you think about relational – Warm, relationship, interaction, personal, reciprocal, handshakes/hugs</a:t>
            </a:r>
          </a:p>
          <a:p>
            <a:endParaRPr lang="en-US" dirty="0"/>
          </a:p>
          <a:p>
            <a:endParaRPr lang="en-US" dirty="0"/>
          </a:p>
          <a:p>
            <a:r>
              <a:rPr lang="en-US" dirty="0"/>
              <a:t>- STORY: A nonprofit senior living community in Pennsylvania had a loyal donor — we’ll call him Chuck. For nearly 15 years, he wrote a $1,000 check every December in memory of his late wife, Betty, who had once been a resident there. For years, the process was purely transactional. He received the standard appeal letter and a generic thank-you card each year. No one ever called. No one ever asked about his wife. It was a polite, professional exchange — but it lacked warmth.</a:t>
            </a:r>
          </a:p>
          <a:p>
            <a:endParaRPr lang="en-US" dirty="0"/>
          </a:p>
          <a:p>
            <a:r>
              <a:rPr lang="en-US" dirty="0"/>
              <a:t>When a new director of development came on board, she decided to do things differently. Instead of mailing another form letter, she called Mr. Reynolds and invited him to tour a newly renovated memory care unit — a project partly inspired by families like his. During the visit, staff members shared stories of how the upgrades improved daily life for residents — brighter rooms, safer layouts, spaces where spouses could spend time together more comfortably. One nurse remembered caring for his wife years ago and shared a fond memory. Mr. Reynolds was moved to tears. He said: “I’ve given for years, but this is the first time I’ve felt my gift — and my wife — were remembered. </a:t>
            </a:r>
          </a:p>
          <a:p>
            <a:endParaRPr lang="en-US" dirty="0"/>
          </a:p>
          <a:p>
            <a:r>
              <a:rPr lang="en-US" dirty="0"/>
              <a:t>”That year, instead of $5,000, Mr. Reynolds gave $100,000 to expand the renovations. Later, he included the community in his estate plan, ensuring future couples would benefit from compassionate, dignified care. Before that personal connection, Mr. Reynolds had told his accountant he might stop giving because he wasn’t sure the organization still valued his contribution. Lesson: Mail a letter, get a check. Necessary, but fragile. Relational: Build a connection, honor the donor’s story, show impact — and watch a loyal but quiet donor become a transformative partner.</a:t>
            </a:r>
          </a:p>
          <a:p>
            <a:endParaRPr lang="en-US" dirty="0"/>
          </a:p>
          <a:p>
            <a:pPr marL="171450" indent="-171450">
              <a:buFontTx/>
              <a:buChar char="-"/>
            </a:pPr>
            <a:r>
              <a:rPr lang="en-US" dirty="0"/>
              <a:t>Transformational can happen on a major donor, one-on-one basis, but we’ll also talk about strategies that can happen on a one-to-many basis.</a:t>
            </a:r>
          </a:p>
          <a:p>
            <a:pPr marL="171450" indent="-171450">
              <a:buFontTx/>
              <a:buChar char="-"/>
            </a:pPr>
            <a:endParaRPr lang="en-US" dirty="0"/>
          </a:p>
          <a:p>
            <a:pPr marL="171450" indent="-171450">
              <a:buFontTx/>
              <a:buChar char="-"/>
            </a:pPr>
            <a:r>
              <a:rPr lang="en-US" dirty="0"/>
              <a:t>REMEMBER TO THINK ABOUT DONOR EXPERIENCE.</a:t>
            </a:r>
          </a:p>
        </p:txBody>
      </p:sp>
      <p:sp>
        <p:nvSpPr>
          <p:cNvPr id="4" name="Slide Number Placeholder 3"/>
          <p:cNvSpPr>
            <a:spLocks noGrp="1"/>
          </p:cNvSpPr>
          <p:nvPr>
            <p:ph type="sldNum" sz="quarter" idx="5"/>
          </p:nvPr>
        </p:nvSpPr>
        <p:spPr/>
        <p:txBody>
          <a:bodyPr/>
          <a:lstStyle/>
          <a:p>
            <a:fld id="{939ED932-9210-7E43-A2AB-013C1B6A2CC1}" type="slidenum">
              <a:rPr lang="en-US" smtClean="0"/>
              <a:t>6</a:t>
            </a:fld>
            <a:endParaRPr lang="en-US" dirty="0"/>
          </a:p>
        </p:txBody>
      </p:sp>
    </p:spTree>
    <p:extLst>
      <p:ext uri="{BB962C8B-B14F-4D97-AF65-F5344CB8AC3E}">
        <p14:creationId xmlns:p14="http://schemas.microsoft.com/office/powerpoint/2010/main" val="1020086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AA9C3-B8F3-932A-B87E-467EC0F39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32D26D-08A5-CC75-8385-86B879CA50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52DC5E-5647-036C-DAFD-4F6C9E38A62A}"/>
              </a:ext>
            </a:extLst>
          </p:cNvPr>
          <p:cNvSpPr>
            <a:spLocks noGrp="1"/>
          </p:cNvSpPr>
          <p:nvPr>
            <p:ph type="body" idx="1"/>
          </p:nvPr>
        </p:nvSpPr>
        <p:spPr/>
        <p:txBody>
          <a:bodyPr/>
          <a:lstStyle/>
          <a:p>
            <a:pPr marL="0" indent="0">
              <a:buFontTx/>
              <a:buNone/>
            </a:pPr>
            <a:r>
              <a:rPr lang="en-US" dirty="0"/>
              <a:t>AMANDA</a:t>
            </a:r>
          </a:p>
          <a:p>
            <a:pPr marL="174708" indent="-174708">
              <a:buFontTx/>
              <a:buChar char="-"/>
            </a:pPr>
            <a:endParaRPr lang="en-US" dirty="0"/>
          </a:p>
          <a:p>
            <a:pPr marL="174708" indent="-174708">
              <a:buFontTx/>
              <a:buChar char="-"/>
            </a:pPr>
            <a:r>
              <a:rPr lang="en-US" dirty="0"/>
              <a:t>Deeps mission connection – relational and transformational.</a:t>
            </a:r>
          </a:p>
          <a:p>
            <a:pPr marL="174708" indent="-174708">
              <a:buFontTx/>
              <a:buChar char="-"/>
            </a:pPr>
            <a:endParaRPr lang="en-US" dirty="0"/>
          </a:p>
          <a:p>
            <a:pPr marL="174708" indent="-174708">
              <a:buFontTx/>
              <a:buChar char="-"/>
            </a:pPr>
            <a:r>
              <a:rPr lang="en-US" dirty="0"/>
              <a:t>Increases retention – According to AFP, national retention rates are between 35-45% (4 donors in 10) with new donor retention at 20% (1 donor in 4). And, retention rates are going down – According to the Fundraising Effectiveness Project – a collab between Giving Tuesday and AFP. We’re losing donors! Attrition is the enemy. Retained donors are 10x more cost-effective than new donors.</a:t>
            </a:r>
          </a:p>
          <a:p>
            <a:pPr marL="174708" indent="-174708">
              <a:buFontTx/>
              <a:buChar char="-"/>
            </a:pPr>
            <a:endParaRPr lang="en-US" dirty="0"/>
          </a:p>
          <a:p>
            <a:pPr marL="174708" indent="-174708">
              <a:buFontTx/>
              <a:buChar char="-"/>
            </a:pPr>
            <a:r>
              <a:rPr lang="en-US" dirty="0"/>
              <a:t>Increase gift size/donor lifetime value – People give more because they are hearing back on the impact of their giving and they know people are listening.</a:t>
            </a:r>
          </a:p>
          <a:p>
            <a:pPr marL="174708" indent="-174708">
              <a:buFontTx/>
              <a:buChar char="-"/>
            </a:pPr>
            <a:endParaRPr lang="en-US" dirty="0"/>
          </a:p>
          <a:p>
            <a:pPr marL="174708" indent="-174708">
              <a:buFontTx/>
              <a:buChar char="-"/>
            </a:pPr>
            <a:r>
              <a:rPr lang="en-US" dirty="0"/>
              <a:t>Builds trust– “There is one thing that is common to every individual, relationship, team, family, organization, nation, economy, and civilization throughout the world—one thing which, if removed, will destroy the most powerful government, the most successful business, the most thriving economy, the most influential leadership, the greatest friendship, the strongest character, the deepest love. On the other hand, if developed and leveraged, that one thing has the potential to create unparalleled success and prosperity in every dimension of life. Yet, it is the least understood, most neglected, and most underestimated possibility of our time. That one thing is trust.” ― Stephen M.R. Covey, The SPEED of Trust: The One Thing that Changes Everything</a:t>
            </a:r>
          </a:p>
          <a:p>
            <a:pPr marL="174708" indent="-174708">
              <a:buFontTx/>
              <a:buChar char="-"/>
            </a:pPr>
            <a:endParaRPr lang="en-US" dirty="0"/>
          </a:p>
          <a:p>
            <a:pPr marL="174708" indent="-174708">
              <a:buFontTx/>
              <a:buChar char="-"/>
            </a:pPr>
            <a:r>
              <a:rPr lang="en-US" dirty="0"/>
              <a:t>Gains long-term buy-in – We want more people to support our organizations, but moreso, we should want people to buy-in to your organization in a long-term sense</a:t>
            </a:r>
          </a:p>
          <a:p>
            <a:pPr marL="174708" indent="-174708">
              <a:buFontTx/>
              <a:buChar char="-"/>
            </a:pPr>
            <a:endParaRPr lang="en-US" dirty="0"/>
          </a:p>
          <a:p>
            <a:pPr marL="174708" indent="-174708">
              <a:buFontTx/>
              <a:buChar char="-"/>
            </a:pPr>
            <a:r>
              <a:rPr lang="en-US" dirty="0"/>
              <a:t>Increase revenue and financial sustainability – Raise more dollars, and dollars that will stick around. </a:t>
            </a:r>
          </a:p>
          <a:p>
            <a:pPr marL="174708" indent="-174708">
              <a:buFontTx/>
              <a:buChar char="-"/>
            </a:pPr>
            <a:endParaRPr lang="en-US" dirty="0"/>
          </a:p>
          <a:p>
            <a:pPr marL="174708" indent="-174708">
              <a:buFontTx/>
              <a:buChar char="-"/>
            </a:pPr>
            <a:r>
              <a:rPr lang="en-US" dirty="0"/>
              <a:t>They’ll take notice and you’ll stand out – </a:t>
            </a:r>
          </a:p>
          <a:p>
            <a:pPr marL="174708" indent="-174708">
              <a:buFontTx/>
              <a:buChar char="-"/>
            </a:pPr>
            <a:endParaRPr lang="en-US" dirty="0"/>
          </a:p>
          <a:p>
            <a:pPr marL="174708" indent="-174708">
              <a:buFontTx/>
              <a:buChar char="-"/>
            </a:pPr>
            <a:r>
              <a:rPr lang="en-US" dirty="0"/>
              <a:t>Trivia (Candy): How many nonprofits in the United States: 1.8 million</a:t>
            </a:r>
          </a:p>
          <a:p>
            <a:pPr marL="465864" lvl="1"/>
            <a:r>
              <a:rPr lang="en-US" dirty="0"/>
              <a:t>	    How many nonprofits in PA: 84,000</a:t>
            </a:r>
          </a:p>
          <a:p>
            <a:pPr marL="465864" lvl="1"/>
            <a:r>
              <a:rPr lang="en-US" dirty="0"/>
              <a:t>    	    How many nonprofits are in the greater Lancaster area: 5,000</a:t>
            </a:r>
          </a:p>
          <a:p>
            <a:pPr marL="465864" lvl="1"/>
            <a:endParaRPr lang="en-US" dirty="0"/>
          </a:p>
          <a:p>
            <a:pPr marL="465864" lvl="1"/>
            <a:endParaRPr lang="en-US" dirty="0"/>
          </a:p>
          <a:p>
            <a:pPr marL="465864" lvl="1"/>
            <a:r>
              <a:rPr lang="en-US" dirty="0"/>
              <a:t>Now, turning it over to Melissa Kalicicki, Donor Engagement Coordinator, to tell us more about what has worked for us at Landis Communities.</a:t>
            </a:r>
          </a:p>
        </p:txBody>
      </p:sp>
      <p:sp>
        <p:nvSpPr>
          <p:cNvPr id="4" name="Slide Number Placeholder 3">
            <a:extLst>
              <a:ext uri="{FF2B5EF4-FFF2-40B4-BE49-F238E27FC236}">
                <a16:creationId xmlns:a16="http://schemas.microsoft.com/office/drawing/2014/main" id="{0BC9DDBD-8E78-AB2B-214C-8C6C61978B91}"/>
              </a:ext>
            </a:extLst>
          </p:cNvPr>
          <p:cNvSpPr>
            <a:spLocks noGrp="1"/>
          </p:cNvSpPr>
          <p:nvPr>
            <p:ph type="sldNum" sz="quarter" idx="5"/>
          </p:nvPr>
        </p:nvSpPr>
        <p:spPr/>
        <p:txBody>
          <a:bodyPr/>
          <a:lstStyle/>
          <a:p>
            <a:fld id="{939ED932-9210-7E43-A2AB-013C1B6A2CC1}" type="slidenum">
              <a:rPr lang="en-US" smtClean="0"/>
              <a:t>7</a:t>
            </a:fld>
            <a:endParaRPr lang="en-US" dirty="0"/>
          </a:p>
        </p:txBody>
      </p:sp>
    </p:spTree>
    <p:extLst>
      <p:ext uri="{BB962C8B-B14F-4D97-AF65-F5344CB8AC3E}">
        <p14:creationId xmlns:p14="http://schemas.microsoft.com/office/powerpoint/2010/main" val="942025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60B66-69BC-4977-86E2-5FFFFCF03D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40DA2A-F0B0-8BE0-1C7B-E8CB69F48C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361970-FC55-257D-48F3-4A6FBB285364}"/>
              </a:ext>
            </a:extLst>
          </p:cNvPr>
          <p:cNvSpPr>
            <a:spLocks noGrp="1"/>
          </p:cNvSpPr>
          <p:nvPr>
            <p:ph type="body" idx="1"/>
          </p:nvPr>
        </p:nvSpPr>
        <p:spPr/>
        <p:txBody>
          <a:bodyPr/>
          <a:lstStyle/>
          <a:p>
            <a:r>
              <a:rPr lang="en-US" dirty="0"/>
              <a:t>MELISSA</a:t>
            </a:r>
          </a:p>
          <a:p>
            <a:endParaRPr lang="en-US" dirty="0"/>
          </a:p>
          <a:p>
            <a:r>
              <a:rPr lang="en-US" dirty="0"/>
              <a:t>I recognize that not all of you have the size team that we have, and if not, I’m hoping I can still give you some easy ideas for increasing your donor engagement. </a:t>
            </a:r>
          </a:p>
          <a:p>
            <a:endParaRPr lang="en-US" dirty="0"/>
          </a:p>
          <a:p>
            <a:r>
              <a:rPr lang="en-US" dirty="0"/>
              <a:t>There are  A LOT of great things you can do, and that we can do more of, but here is what’s working for us.</a:t>
            </a:r>
          </a:p>
          <a:p>
            <a:endParaRPr lang="en-US" dirty="0"/>
          </a:p>
          <a:p>
            <a:endParaRPr lang="en-US" dirty="0"/>
          </a:p>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E8311663-9A4A-8D78-30C1-E8546DB16E08}"/>
              </a:ext>
            </a:extLst>
          </p:cNvPr>
          <p:cNvSpPr>
            <a:spLocks noGrp="1"/>
          </p:cNvSpPr>
          <p:nvPr>
            <p:ph type="sldNum" sz="quarter" idx="5"/>
          </p:nvPr>
        </p:nvSpPr>
        <p:spPr/>
        <p:txBody>
          <a:bodyPr/>
          <a:lstStyle/>
          <a:p>
            <a:fld id="{939ED932-9210-7E43-A2AB-013C1B6A2CC1}" type="slidenum">
              <a:rPr lang="en-US" smtClean="0"/>
              <a:t>8</a:t>
            </a:fld>
            <a:endParaRPr lang="en-US" dirty="0"/>
          </a:p>
        </p:txBody>
      </p:sp>
    </p:spTree>
    <p:extLst>
      <p:ext uri="{BB962C8B-B14F-4D97-AF65-F5344CB8AC3E}">
        <p14:creationId xmlns:p14="http://schemas.microsoft.com/office/powerpoint/2010/main" val="2115728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7">
              <a:defRPr/>
            </a:pPr>
            <a:r>
              <a:rPr lang="en-US" dirty="0">
                <a:solidFill>
                  <a:prstClr val="black"/>
                </a:solidFill>
                <a:latin typeface="Calibri" panose="020F0502020204030204"/>
              </a:rPr>
              <a:t>MELISSA</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It’s important to thank donors as soon as possible! </a:t>
            </a:r>
          </a:p>
          <a:p>
            <a:pPr defTabSz="931727">
              <a:defRPr/>
            </a:pPr>
            <a:r>
              <a:rPr lang="en-US" dirty="0">
                <a:solidFill>
                  <a:prstClr val="black"/>
                </a:solidFill>
                <a:latin typeface="Calibri" panose="020F0502020204030204"/>
              </a:rPr>
              <a:t>If you have the resources (staff), consider making a TY pipeline. For example, Major donors in our system and also donors giving at a certain level will receive a TY ack and a phone call from either our Director, Amanda, or our VP, Beth.</a:t>
            </a:r>
          </a:p>
          <a:p>
            <a:pPr defTabSz="931727">
              <a:defRPr/>
            </a:pPr>
            <a:r>
              <a:rPr lang="en-US" dirty="0">
                <a:solidFill>
                  <a:prstClr val="black"/>
                </a:solidFill>
                <a:latin typeface="Calibri" panose="020F0502020204030204"/>
              </a:rPr>
              <a:t> </a:t>
            </a:r>
          </a:p>
          <a:p>
            <a:pPr defTabSz="931727">
              <a:defRPr/>
            </a:pPr>
            <a:r>
              <a:rPr lang="en-US" dirty="0">
                <a:solidFill>
                  <a:prstClr val="black"/>
                </a:solidFill>
                <a:latin typeface="Calibri" panose="020F0502020204030204"/>
              </a:rPr>
              <a:t>If you don’t have resources, a simple phone call or letter from you will do. Or you can get creative and recruit board members to help you make those thank you calls.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If you have time to sign the TY letter personally, that’s even better. The point is that donors will notice, if and how, you thank them. If done well, it will bring them joy and increase your retention rate. (for example I called a donor and they were so impressed with receiving a handwritten note, they decided to give again)</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It’s important to track your conversation if you call, so you can learn if a phone call is a donor’s preferred method or if they don’t seem interested.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ThankUary – we have an established time of the year (Jan/Feb) where we specifically thank Legacy &amp; Major donors from the prior year with a ThankUary ‘fun’ note and a small gift (a special baked bread). We ask a lot of our donors, so it’s important to thank a lot too!</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I talk more about Donor appreciation events later, but we do hold at least one larger one a year. Every other year we do a large gala with dinner and entertainment, and then in the off years, we do entertainment and something lighter. We also vary who is invited. We also incorporate ‘Mission Moments’ with segments of donors. For example, donors who support the Caring Fund, we host a quarterly Coffee &amp; the Caring Fund.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Special gift recognition – for specific donors, this is a very personal and validating acknowledgement. It can be </a:t>
            </a:r>
            <a:r>
              <a:rPr lang="en-US" dirty="0">
                <a:solidFill>
                  <a:prstClr val="black"/>
                </a:solidFill>
              </a:rPr>
              <a:t>as simple as a small note of appreciation</a:t>
            </a:r>
            <a:r>
              <a:rPr lang="en-US" dirty="0">
                <a:solidFill>
                  <a:prstClr val="black"/>
                </a:solidFill>
                <a:latin typeface="Calibri" panose="020F0502020204030204"/>
              </a:rPr>
              <a:t> for their years and commitment to helping others. </a:t>
            </a:r>
          </a:p>
          <a:p>
            <a:pPr defTabSz="931727">
              <a:defRPr/>
            </a:pPr>
            <a:endParaRPr lang="en-US" dirty="0">
              <a:solidFill>
                <a:prstClr val="black"/>
              </a:solidFill>
              <a:latin typeface="Calibri" panose="020F0502020204030204"/>
            </a:endParaRPr>
          </a:p>
          <a:p>
            <a:pPr defTabSz="931727">
              <a:defRPr/>
            </a:pPr>
            <a:r>
              <a:rPr lang="en-US" dirty="0">
                <a:solidFill>
                  <a:prstClr val="black"/>
                </a:solidFill>
                <a:latin typeface="Calibri" panose="020F0502020204030204"/>
              </a:rPr>
              <a:t>We also do communications with no asks – birthday cards, holiday cards, and welcome cards. We want them to know who we are and acknowledge them as well. </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9</a:t>
            </a:fld>
            <a:endParaRPr lang="en-US" dirty="0"/>
          </a:p>
        </p:txBody>
      </p:sp>
    </p:spTree>
    <p:extLst>
      <p:ext uri="{BB962C8B-B14F-4D97-AF65-F5344CB8AC3E}">
        <p14:creationId xmlns:p14="http://schemas.microsoft.com/office/powerpoint/2010/main" val="1547150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slid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221E35F-6C9F-F77D-566F-FFEB58B38FD2}"/>
              </a:ext>
            </a:extLst>
          </p:cNvPr>
          <p:cNvPicPr>
            <a:picLocks noChangeAspect="1"/>
          </p:cNvPicPr>
          <p:nvPr userDrawn="1"/>
        </p:nvPicPr>
        <p:blipFill>
          <a:blip r:embed="rId2"/>
          <a:stretch>
            <a:fillRect/>
          </a:stretch>
        </p:blipFill>
        <p:spPr>
          <a:xfrm>
            <a:off x="1" y="0"/>
            <a:ext cx="12192000" cy="6871213"/>
          </a:xfrm>
          <a:prstGeom prst="rect">
            <a:avLst/>
          </a:prstGeom>
        </p:spPr>
      </p:pic>
      <p:sp>
        <p:nvSpPr>
          <p:cNvPr id="7" name="Text Placeholder 5">
            <a:extLst>
              <a:ext uri="{FF2B5EF4-FFF2-40B4-BE49-F238E27FC236}">
                <a16:creationId xmlns:a16="http://schemas.microsoft.com/office/drawing/2014/main" id="{DDE304BB-D822-C546-9CFD-BF8DA9A3DA0C}"/>
              </a:ext>
            </a:extLst>
          </p:cNvPr>
          <p:cNvSpPr>
            <a:spLocks noGrp="1"/>
          </p:cNvSpPr>
          <p:nvPr>
            <p:ph type="body" sz="quarter" idx="10" hasCustomPrompt="1"/>
          </p:nvPr>
        </p:nvSpPr>
        <p:spPr>
          <a:xfrm>
            <a:off x="1541012" y="4396036"/>
            <a:ext cx="9361019" cy="1187599"/>
          </a:xfrm>
          <a:prstGeom prst="rect">
            <a:avLst/>
          </a:prstGeom>
        </p:spPr>
        <p:txBody>
          <a:bodyPr/>
          <a:lstStyle>
            <a:lvl1pPr marL="0" indent="0" algn="l">
              <a:buNone/>
              <a:defRPr sz="1800"/>
            </a:lvl1pPr>
          </a:lstStyle>
          <a:p>
            <a:r>
              <a:rPr lang="en-US" b="1" i="0" dirty="0">
                <a:solidFill>
                  <a:schemeClr val="bg1"/>
                </a:solidFill>
                <a:latin typeface="Verdana" panose="020B0604030504040204" pitchFamily="34" charset="0"/>
              </a:rPr>
              <a:t>Presenter name, title</a:t>
            </a:r>
          </a:p>
          <a:p>
            <a:r>
              <a:rPr lang="en-US" b="0" i="0" dirty="0">
                <a:solidFill>
                  <a:schemeClr val="bg1"/>
                </a:solidFill>
                <a:latin typeface="Verdana" panose="020B0604030504040204" pitchFamily="34" charset="0"/>
              </a:rPr>
              <a:t>Supplementary information</a:t>
            </a:r>
          </a:p>
        </p:txBody>
      </p:sp>
      <p:sp>
        <p:nvSpPr>
          <p:cNvPr id="8" name="Title 1">
            <a:extLst>
              <a:ext uri="{FF2B5EF4-FFF2-40B4-BE49-F238E27FC236}">
                <a16:creationId xmlns:a16="http://schemas.microsoft.com/office/drawing/2014/main" id="{E4124FE4-E419-D03F-FF2C-437AC1EB68F8}"/>
              </a:ext>
            </a:extLst>
          </p:cNvPr>
          <p:cNvSpPr>
            <a:spLocks noGrp="1"/>
          </p:cNvSpPr>
          <p:nvPr>
            <p:ph type="ctrTitle"/>
          </p:nvPr>
        </p:nvSpPr>
        <p:spPr>
          <a:xfrm>
            <a:off x="1449571" y="1995636"/>
            <a:ext cx="9452461" cy="1028722"/>
          </a:xfrm>
          <a:prstGeom prst="rect">
            <a:avLst/>
          </a:prstGeom>
        </p:spPr>
        <p:txBody>
          <a:bodyPr>
            <a:noAutofit/>
          </a:bodyPr>
          <a:lstStyle>
            <a:lvl1pPr>
              <a:defRPr sz="4400" baseline="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E39A4BA7-E54A-3085-52D9-E51B12C19593}"/>
              </a:ext>
            </a:extLst>
          </p:cNvPr>
          <p:cNvSpPr>
            <a:spLocks noGrp="1"/>
          </p:cNvSpPr>
          <p:nvPr>
            <p:ph type="subTitle" idx="1"/>
          </p:nvPr>
        </p:nvSpPr>
        <p:spPr>
          <a:xfrm>
            <a:off x="1449570" y="3024356"/>
            <a:ext cx="9452461" cy="729417"/>
          </a:xfrm>
          <a:prstGeom prst="rect">
            <a:avLst/>
          </a:prstGeom>
        </p:spPr>
        <p:txBody>
          <a:bodyPr>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dirty="0"/>
              <a:t>Click to edit Master subtitle style</a:t>
            </a:r>
          </a:p>
        </p:txBody>
      </p:sp>
    </p:spTree>
    <p:extLst>
      <p:ext uri="{BB962C8B-B14F-4D97-AF65-F5344CB8AC3E}">
        <p14:creationId xmlns:p14="http://schemas.microsoft.com/office/powerpoint/2010/main" val="3274509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nimated vert logo on black-01">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18205" y="1128448"/>
            <a:ext cx="5822595" cy="400303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Full image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690BF97-9F90-9562-ECCC-FACC6C9DB41A}"/>
              </a:ext>
            </a:extLst>
          </p:cNvPr>
          <p:cNvPicPr>
            <a:picLocks noChangeAspect="1"/>
          </p:cNvPicPr>
          <p:nvPr userDrawn="1"/>
        </p:nvPicPr>
        <p:blipFill>
          <a:blip r:embed="rId2"/>
          <a:stretch>
            <a:fillRect/>
          </a:stretch>
        </p:blipFill>
        <p:spPr>
          <a:xfrm>
            <a:off x="1" y="0"/>
            <a:ext cx="12192000" cy="6884122"/>
          </a:xfrm>
          <a:prstGeom prst="rect">
            <a:avLst/>
          </a:prstGeom>
        </p:spPr>
      </p:pic>
      <p:sp>
        <p:nvSpPr>
          <p:cNvPr id="3" name="Round Single Corner Rectangle 2">
            <a:extLst>
              <a:ext uri="{FF2B5EF4-FFF2-40B4-BE49-F238E27FC236}">
                <a16:creationId xmlns:a16="http://schemas.microsoft.com/office/drawing/2014/main" id="{0D2A5905-31AF-9B47-B084-1139E34B7389}"/>
              </a:ext>
            </a:extLst>
          </p:cNvPr>
          <p:cNvSpPr/>
          <p:nvPr userDrawn="1"/>
        </p:nvSpPr>
        <p:spPr>
          <a:xfrm rot="5400000">
            <a:off x="678799" y="645694"/>
            <a:ext cx="5556545" cy="5566612"/>
          </a:xfrm>
          <a:prstGeom prst="round1Rect">
            <a:avLst>
              <a:gd name="adj" fmla="val 991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Verdana" panose="020B0604030504040204" pitchFamily="34" charset="0"/>
            </a:endParaRPr>
          </a:p>
        </p:txBody>
      </p:sp>
      <p:sp>
        <p:nvSpPr>
          <p:cNvPr id="4" name="Text Placeholder 17">
            <a:extLst>
              <a:ext uri="{FF2B5EF4-FFF2-40B4-BE49-F238E27FC236}">
                <a16:creationId xmlns:a16="http://schemas.microsoft.com/office/drawing/2014/main" id="{44E22943-F21B-354D-ABA7-86357B6182BC}"/>
              </a:ext>
            </a:extLst>
          </p:cNvPr>
          <p:cNvSpPr>
            <a:spLocks noGrp="1"/>
          </p:cNvSpPr>
          <p:nvPr>
            <p:ph type="body" sz="quarter" idx="10"/>
          </p:nvPr>
        </p:nvSpPr>
        <p:spPr>
          <a:xfrm>
            <a:off x="1067446" y="2500109"/>
            <a:ext cx="4951404" cy="3121938"/>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sp>
        <p:nvSpPr>
          <p:cNvPr id="5" name="Title 1">
            <a:extLst>
              <a:ext uri="{FF2B5EF4-FFF2-40B4-BE49-F238E27FC236}">
                <a16:creationId xmlns:a16="http://schemas.microsoft.com/office/drawing/2014/main" id="{FDF00B9F-B500-1546-97AF-C42EFBB0F56C}"/>
              </a:ext>
            </a:extLst>
          </p:cNvPr>
          <p:cNvSpPr>
            <a:spLocks noGrp="1"/>
          </p:cNvSpPr>
          <p:nvPr>
            <p:ph type="title"/>
          </p:nvPr>
        </p:nvSpPr>
        <p:spPr>
          <a:xfrm>
            <a:off x="1067446" y="1123660"/>
            <a:ext cx="4791490" cy="991448"/>
          </a:xfrm>
          <a:prstGeom prst="rect">
            <a:avLst/>
          </a:prstGeom>
        </p:spPr>
        <p:txBody>
          <a:bodyPr/>
          <a:lstStyle>
            <a:lvl1pPr>
              <a:defRPr sz="3600" baseline="0">
                <a:solidFill>
                  <a:schemeClr val="accent6"/>
                </a:solidFill>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69EE1B71-8CA5-D14D-A777-9E5D000DADE2}"/>
              </a:ext>
            </a:extLst>
          </p:cNvPr>
          <p:cNvCxnSpPr>
            <a:cxnSpLocks/>
          </p:cNvCxnSpPr>
          <p:nvPr userDrawn="1"/>
        </p:nvCxnSpPr>
        <p:spPr>
          <a:xfrm>
            <a:off x="1067446" y="1069872"/>
            <a:ext cx="479149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8324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52-Green side bar-animate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7834547-3608-0A41-AA04-81FE31AE8300}"/>
              </a:ext>
            </a:extLst>
          </p:cNvPr>
          <p:cNvSpPr>
            <a:spLocks noGrp="1"/>
          </p:cNvSpPr>
          <p:nvPr>
            <p:ph idx="1"/>
          </p:nvPr>
        </p:nvSpPr>
        <p:spPr>
          <a:xfrm>
            <a:off x="482137" y="1681774"/>
            <a:ext cx="7583339" cy="3641876"/>
          </a:xfrm>
        </p:spPr>
        <p:txBody>
          <a:bodyPr/>
          <a:lstStyle>
            <a:lvl1pPr>
              <a:defRPr b="0" i="0">
                <a:solidFill>
                  <a:schemeClr val="tx2"/>
                </a:solidFill>
                <a:latin typeface="Frutiger LT Std 45 Light" panose="020B0402020204020204" pitchFamily="34" charset="77"/>
              </a:defRPr>
            </a:lvl1pPr>
            <a:lvl2pPr>
              <a:defRPr b="0" i="0">
                <a:solidFill>
                  <a:schemeClr val="tx2"/>
                </a:solidFill>
                <a:latin typeface="Frutiger LT Std 45 Light" panose="020B0402020204020204" pitchFamily="34" charset="77"/>
              </a:defRPr>
            </a:lvl2pPr>
            <a:lvl3pPr>
              <a:defRPr b="0" i="0" baseline="0">
                <a:solidFill>
                  <a:schemeClr val="tx2"/>
                </a:solidFill>
                <a:latin typeface="Frutiger LT Std 45 Light" panose="020B0402020204020204" pitchFamily="34" charset="77"/>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9" name="Title 1">
            <a:extLst>
              <a:ext uri="{FF2B5EF4-FFF2-40B4-BE49-F238E27FC236}">
                <a16:creationId xmlns:a16="http://schemas.microsoft.com/office/drawing/2014/main" id="{3EF69DA1-48DD-FF4A-937E-325977358568}"/>
              </a:ext>
            </a:extLst>
          </p:cNvPr>
          <p:cNvSpPr>
            <a:spLocks noGrp="1"/>
          </p:cNvSpPr>
          <p:nvPr>
            <p:ph type="title"/>
          </p:nvPr>
        </p:nvSpPr>
        <p:spPr>
          <a:xfrm>
            <a:off x="482138" y="536181"/>
            <a:ext cx="7583339" cy="1073876"/>
          </a:xfrm>
          <a:prstGeom prst="rect">
            <a:avLst/>
          </a:prstGeom>
        </p:spPr>
        <p:txBody>
          <a:bodyPr/>
          <a:lstStyle>
            <a:lvl1pPr>
              <a:defRPr sz="4000" baseline="0">
                <a:solidFill>
                  <a:schemeClr val="accent6"/>
                </a:solidFill>
              </a:defRPr>
            </a:lvl1pPr>
          </a:lstStyle>
          <a:p>
            <a:r>
              <a:rPr lang="en-US" dirty="0"/>
              <a:t>Click to edit Master title style</a:t>
            </a:r>
          </a:p>
        </p:txBody>
      </p:sp>
      <p:cxnSp>
        <p:nvCxnSpPr>
          <p:cNvPr id="11" name="Straight Connector 10">
            <a:extLst>
              <a:ext uri="{FF2B5EF4-FFF2-40B4-BE49-F238E27FC236}">
                <a16:creationId xmlns:a16="http://schemas.microsoft.com/office/drawing/2014/main" id="{374560D8-8BC2-F648-A56A-30E1A3E943DA}"/>
              </a:ext>
            </a:extLst>
          </p:cNvPr>
          <p:cNvCxnSpPr>
            <a:cxnSpLocks/>
          </p:cNvCxnSpPr>
          <p:nvPr userDrawn="1"/>
        </p:nvCxnSpPr>
        <p:spPr>
          <a:xfrm>
            <a:off x="482137" y="464463"/>
            <a:ext cx="7583339"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4E8375B3-F2D0-D10D-3DF7-061A649C2E27}"/>
              </a:ext>
            </a:extLst>
          </p:cNvPr>
          <p:cNvPicPr>
            <a:picLocks noChangeAspect="1"/>
          </p:cNvPicPr>
          <p:nvPr userDrawn="1"/>
        </p:nvPicPr>
        <p:blipFill>
          <a:blip r:embed="rId2"/>
          <a:srcRect l="60980" t="7126" r="9228"/>
          <a:stretch>
            <a:fillRect/>
          </a:stretch>
        </p:blipFill>
        <p:spPr>
          <a:xfrm flipH="1">
            <a:off x="8559800" y="464462"/>
            <a:ext cx="3632200" cy="6393537"/>
          </a:xfrm>
          <a:prstGeom prst="round1Rect">
            <a:avLst>
              <a:gd name="adj" fmla="val 14459"/>
            </a:avLst>
          </a:prstGeom>
        </p:spPr>
      </p:pic>
    </p:spTree>
    <p:extLst>
      <p:ext uri="{BB962C8B-B14F-4D97-AF65-F5344CB8AC3E}">
        <p14:creationId xmlns:p14="http://schemas.microsoft.com/office/powerpoint/2010/main" val="2135329225"/>
      </p:ext>
    </p:extLst>
  </p:cSld>
  <p:clrMapOvr>
    <a:masterClrMapping/>
  </p:clrMapOvr>
  <p:extLst>
    <p:ext uri="{DCECCB84-F9BA-43D5-87BE-67443E8EF086}">
      <p15:sldGuideLst xmlns:p15="http://schemas.microsoft.com/office/powerpoint/2012/main">
        <p15:guide id="1" pos="1536" userDrawn="1">
          <p15:clr>
            <a:srgbClr val="FBAE40"/>
          </p15:clr>
        </p15:guide>
        <p15:guide id="2" pos="115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slid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0D4C66-03F2-58CD-C170-7D4847180F7C}"/>
              </a:ext>
            </a:extLst>
          </p:cNvPr>
          <p:cNvPicPr>
            <a:picLocks noChangeAspect="1"/>
          </p:cNvPicPr>
          <p:nvPr userDrawn="1"/>
        </p:nvPicPr>
        <p:blipFill>
          <a:blip r:embed="rId2"/>
          <a:stretch>
            <a:fillRect/>
          </a:stretch>
        </p:blipFill>
        <p:spPr>
          <a:xfrm>
            <a:off x="7192816" y="0"/>
            <a:ext cx="4999182" cy="4260273"/>
          </a:xfrm>
          <a:prstGeom prst="rect">
            <a:avLst/>
          </a:prstGeom>
        </p:spPr>
      </p:pic>
      <p:sp>
        <p:nvSpPr>
          <p:cNvPr id="6" name="Text Placeholder 17">
            <a:extLst>
              <a:ext uri="{FF2B5EF4-FFF2-40B4-BE49-F238E27FC236}">
                <a16:creationId xmlns:a16="http://schemas.microsoft.com/office/drawing/2014/main" id="{34C2E9C0-BF20-BF43-BCA3-678F5B69729D}"/>
              </a:ext>
            </a:extLst>
          </p:cNvPr>
          <p:cNvSpPr>
            <a:spLocks noGrp="1"/>
          </p:cNvSpPr>
          <p:nvPr>
            <p:ph type="body" sz="quarter" idx="11"/>
          </p:nvPr>
        </p:nvSpPr>
        <p:spPr>
          <a:xfrm>
            <a:off x="535445" y="1887274"/>
            <a:ext cx="6240493" cy="4386706"/>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cxnSp>
        <p:nvCxnSpPr>
          <p:cNvPr id="7" name="Straight Connector 6">
            <a:extLst>
              <a:ext uri="{FF2B5EF4-FFF2-40B4-BE49-F238E27FC236}">
                <a16:creationId xmlns:a16="http://schemas.microsoft.com/office/drawing/2014/main" id="{297D3FEA-5875-0B40-B56B-04C7391DC07A}"/>
              </a:ext>
            </a:extLst>
          </p:cNvPr>
          <p:cNvCxnSpPr>
            <a:cxnSpLocks/>
          </p:cNvCxnSpPr>
          <p:nvPr userDrawn="1"/>
        </p:nvCxnSpPr>
        <p:spPr>
          <a:xfrm>
            <a:off x="535443" y="555091"/>
            <a:ext cx="6240493"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E865AD54-3BB6-1540-B8EA-95BA9CEAE329}"/>
              </a:ext>
            </a:extLst>
          </p:cNvPr>
          <p:cNvSpPr>
            <a:spLocks noGrp="1"/>
          </p:cNvSpPr>
          <p:nvPr>
            <p:ph type="title"/>
          </p:nvPr>
        </p:nvSpPr>
        <p:spPr>
          <a:xfrm>
            <a:off x="535443" y="607254"/>
            <a:ext cx="6323223" cy="1263969"/>
          </a:xfrm>
          <a:prstGeom prst="rect">
            <a:avLst/>
          </a:prstGeom>
        </p:spPr>
        <p:txBody>
          <a:bodyPr/>
          <a:lstStyle>
            <a:lvl1pPr>
              <a:defRPr sz="4000" baseline="0">
                <a:solidFill>
                  <a:schemeClr val="accent6"/>
                </a:solidFill>
              </a:defRPr>
            </a:lvl1pPr>
          </a:lstStyle>
          <a:p>
            <a:r>
              <a:rPr lang="en-US" dirty="0"/>
              <a:t>Click to edit Master title style</a:t>
            </a:r>
          </a:p>
        </p:txBody>
      </p:sp>
      <p:sp>
        <p:nvSpPr>
          <p:cNvPr id="4" name="Rectangle 3">
            <a:extLst>
              <a:ext uri="{FF2B5EF4-FFF2-40B4-BE49-F238E27FC236}">
                <a16:creationId xmlns:a16="http://schemas.microsoft.com/office/drawing/2014/main" id="{50AF8E11-1C17-8047-BCDB-F877CB76CBD7}"/>
              </a:ext>
            </a:extLst>
          </p:cNvPr>
          <p:cNvSpPr/>
          <p:nvPr userDrawn="1"/>
        </p:nvSpPr>
        <p:spPr>
          <a:xfrm>
            <a:off x="7514996" y="1055615"/>
            <a:ext cx="4453762" cy="1631216"/>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3600" b="0"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Your mission. </a:t>
            </a:r>
          </a:p>
          <a:p>
            <a:pPr marL="0" marR="0" lvl="0" indent="0" algn="ctr" defTabSz="914354" rtl="0" eaLnBrk="1" fontAlgn="auto" latinLnBrk="0" hangingPunct="1">
              <a:lnSpc>
                <a:spcPct val="100000"/>
              </a:lnSpc>
              <a:spcBef>
                <a:spcPts val="0"/>
              </a:spcBef>
              <a:spcAft>
                <a:spcPts val="0"/>
              </a:spcAft>
              <a:buClrTx/>
              <a:buSzTx/>
              <a:buFontTx/>
              <a:buNone/>
              <a:tabLst/>
              <a:defRPr/>
            </a:pPr>
            <a:r>
              <a:rPr lang="en-US" sz="3600" b="0"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Your fundraising.</a:t>
            </a:r>
          </a:p>
          <a:p>
            <a:pPr algn="ctr">
              <a:lnSpc>
                <a:spcPct val="100000"/>
              </a:lnSpc>
            </a:pPr>
            <a:r>
              <a:rPr lang="en-US" sz="2800" b="0" i="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7_Full imag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2341E3-4E3B-C29A-5D2B-5BBAB5E9861A}"/>
              </a:ext>
            </a:extLst>
          </p:cNvPr>
          <p:cNvPicPr>
            <a:picLocks noChangeAspect="1"/>
          </p:cNvPicPr>
          <p:nvPr userDrawn="1"/>
        </p:nvPicPr>
        <p:blipFill>
          <a:blip r:embed="rId2"/>
          <a:stretch>
            <a:fillRect/>
          </a:stretch>
        </p:blipFill>
        <p:spPr>
          <a:xfrm>
            <a:off x="1" y="0"/>
            <a:ext cx="12192000" cy="6884122"/>
          </a:xfrm>
          <a:prstGeom prst="rect">
            <a:avLst/>
          </a:prstGeom>
        </p:spPr>
      </p:pic>
    </p:spTree>
    <p:extLst>
      <p:ext uri="{BB962C8B-B14F-4D97-AF65-F5344CB8AC3E}">
        <p14:creationId xmlns:p14="http://schemas.microsoft.com/office/powerpoint/2010/main" val="3563073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Full image slid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4A1044-EBD3-E945-5F71-4A4F09871F65}"/>
              </a:ext>
            </a:extLst>
          </p:cNvPr>
          <p:cNvPicPr>
            <a:picLocks noChangeAspect="1"/>
          </p:cNvPicPr>
          <p:nvPr userDrawn="1"/>
        </p:nvPicPr>
        <p:blipFill>
          <a:blip r:embed="rId2"/>
          <a:stretch>
            <a:fillRect/>
          </a:stretch>
        </p:blipFill>
        <p:spPr>
          <a:xfrm>
            <a:off x="1" y="0"/>
            <a:ext cx="12192000" cy="6884122"/>
          </a:xfrm>
          <a:prstGeom prst="rect">
            <a:avLst/>
          </a:prstGeom>
        </p:spPr>
      </p:pic>
      <p:sp>
        <p:nvSpPr>
          <p:cNvPr id="16" name="Round Single Corner Rectangle 15">
            <a:extLst>
              <a:ext uri="{FF2B5EF4-FFF2-40B4-BE49-F238E27FC236}">
                <a16:creationId xmlns:a16="http://schemas.microsoft.com/office/drawing/2014/main" id="{AADC5BA5-2394-7D49-996B-080033E75C3B}"/>
              </a:ext>
            </a:extLst>
          </p:cNvPr>
          <p:cNvSpPr/>
          <p:nvPr userDrawn="1"/>
        </p:nvSpPr>
        <p:spPr>
          <a:xfrm rot="10800000" flipH="1">
            <a:off x="609600" y="577516"/>
            <a:ext cx="10956758" cy="5759116"/>
          </a:xfrm>
          <a:prstGeom prst="round1Rect">
            <a:avLst>
              <a:gd name="adj" fmla="val 7607"/>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Verdana" panose="020B0604030504040204" pitchFamily="34" charset="0"/>
            </a:endParaRPr>
          </a:p>
        </p:txBody>
      </p:sp>
      <p:sp>
        <p:nvSpPr>
          <p:cNvPr id="17" name="Title 1">
            <a:extLst>
              <a:ext uri="{FF2B5EF4-FFF2-40B4-BE49-F238E27FC236}">
                <a16:creationId xmlns:a16="http://schemas.microsoft.com/office/drawing/2014/main" id="{B6D7199A-0A98-C942-A87F-1211EE6DE35F}"/>
              </a:ext>
            </a:extLst>
          </p:cNvPr>
          <p:cNvSpPr>
            <a:spLocks noGrp="1"/>
          </p:cNvSpPr>
          <p:nvPr>
            <p:ph type="title"/>
          </p:nvPr>
        </p:nvSpPr>
        <p:spPr>
          <a:xfrm>
            <a:off x="1005240" y="1159640"/>
            <a:ext cx="10111885" cy="815991"/>
          </a:xfrm>
          <a:prstGeom prst="rect">
            <a:avLst/>
          </a:prstGeom>
        </p:spPr>
        <p:txBody>
          <a:bodyPr/>
          <a:lstStyle>
            <a:lvl1pPr>
              <a:defRPr sz="3600" baseline="0">
                <a:solidFill>
                  <a:schemeClr val="accent6"/>
                </a:solidFill>
              </a:defRPr>
            </a:lvl1pPr>
          </a:lstStyle>
          <a:p>
            <a:r>
              <a:rPr lang="en-US" dirty="0"/>
              <a:t>Click to edit Master title style</a:t>
            </a:r>
          </a:p>
        </p:txBody>
      </p:sp>
      <p:sp>
        <p:nvSpPr>
          <p:cNvPr id="18" name="Text Placeholder 17">
            <a:extLst>
              <a:ext uri="{FF2B5EF4-FFF2-40B4-BE49-F238E27FC236}">
                <a16:creationId xmlns:a16="http://schemas.microsoft.com/office/drawing/2014/main" id="{137A936E-F99D-2645-84FB-4BBE9A7E75B1}"/>
              </a:ext>
            </a:extLst>
          </p:cNvPr>
          <p:cNvSpPr>
            <a:spLocks noGrp="1"/>
          </p:cNvSpPr>
          <p:nvPr>
            <p:ph type="body" sz="quarter" idx="10"/>
          </p:nvPr>
        </p:nvSpPr>
        <p:spPr>
          <a:xfrm>
            <a:off x="1004509" y="2188974"/>
            <a:ext cx="10112670" cy="3616325"/>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cxnSp>
        <p:nvCxnSpPr>
          <p:cNvPr id="19" name="Straight Connector 18">
            <a:extLst>
              <a:ext uri="{FF2B5EF4-FFF2-40B4-BE49-F238E27FC236}">
                <a16:creationId xmlns:a16="http://schemas.microsoft.com/office/drawing/2014/main" id="{E0A8072D-D488-8447-8967-252E404D266F}"/>
              </a:ext>
            </a:extLst>
          </p:cNvPr>
          <p:cNvCxnSpPr>
            <a:cxnSpLocks/>
          </p:cNvCxnSpPr>
          <p:nvPr userDrawn="1"/>
        </p:nvCxnSpPr>
        <p:spPr>
          <a:xfrm>
            <a:off x="1004510" y="1084383"/>
            <a:ext cx="1011267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058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slide">
    <p:bg>
      <p:bgPr>
        <a:solidFill>
          <a:schemeClr val="tx1"/>
        </a:solidFill>
        <a:effectLst/>
      </p:bgPr>
    </p:bg>
    <p:spTree>
      <p:nvGrpSpPr>
        <p:cNvPr id="1" name=""/>
        <p:cNvGrpSpPr/>
        <p:nvPr/>
      </p:nvGrpSpPr>
      <p:grpSpPr>
        <a:xfrm>
          <a:off x="0" y="0"/>
          <a:ext cx="0" cy="0"/>
          <a:chOff x="0" y="0"/>
          <a:chExt cx="0" cy="0"/>
        </a:xfrm>
      </p:grpSpPr>
      <p:sp>
        <p:nvSpPr>
          <p:cNvPr id="5" name="Freeform 3">
            <a:extLst>
              <a:ext uri="{FF2B5EF4-FFF2-40B4-BE49-F238E27FC236}">
                <a16:creationId xmlns:a16="http://schemas.microsoft.com/office/drawing/2014/main" id="{A0287F5C-CAE2-7197-6367-931E88F30802}"/>
              </a:ext>
            </a:extLst>
          </p:cNvPr>
          <p:cNvSpPr/>
          <p:nvPr userDrawn="1"/>
        </p:nvSpPr>
        <p:spPr>
          <a:xfrm>
            <a:off x="0" y="1"/>
            <a:ext cx="12192000" cy="6857999"/>
          </a:xfrm>
          <a:custGeom>
            <a:avLst/>
            <a:gdLst/>
            <a:ahLst/>
            <a:cxnLst/>
            <a:rect l="l" t="t" r="r" b="b"/>
            <a:pathLst>
              <a:path w="18288000" h="10274531">
                <a:moveTo>
                  <a:pt x="0" y="0"/>
                </a:moveTo>
                <a:lnTo>
                  <a:pt x="18288000" y="0"/>
                </a:lnTo>
                <a:lnTo>
                  <a:pt x="18288000" y="10274531"/>
                </a:lnTo>
                <a:lnTo>
                  <a:pt x="0" y="10274531"/>
                </a:lnTo>
                <a:lnTo>
                  <a:pt x="0" y="0"/>
                </a:lnTo>
                <a:close/>
              </a:path>
            </a:pathLst>
          </a:custGeom>
          <a:gradFill flip="none" rotWithShape="1">
            <a:gsLst>
              <a:gs pos="100000">
                <a:schemeClr val="accent6">
                  <a:lumMod val="75000"/>
                </a:schemeClr>
              </a:gs>
              <a:gs pos="0">
                <a:schemeClr val="accent6">
                  <a:lumMod val="50000"/>
                </a:schemeClr>
              </a:gs>
            </a:gsLst>
            <a:lin ang="2700000" scaled="1"/>
            <a:tileRect/>
          </a:gradFill>
        </p:spPr>
      </p:sp>
      <p:sp>
        <p:nvSpPr>
          <p:cNvPr id="2" name="Title 1"/>
          <p:cNvSpPr>
            <a:spLocks noGrp="1"/>
          </p:cNvSpPr>
          <p:nvPr>
            <p:ph type="title"/>
          </p:nvPr>
        </p:nvSpPr>
        <p:spPr>
          <a:xfrm>
            <a:off x="768355" y="888202"/>
            <a:ext cx="10655300" cy="979487"/>
          </a:xfrm>
        </p:spPr>
        <p:txBody>
          <a:bodyPr/>
          <a:lstStyle>
            <a:lvl1pPr>
              <a:defRPr sz="48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768355" y="2191995"/>
            <a:ext cx="10655300" cy="399097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cxnSp>
        <p:nvCxnSpPr>
          <p:cNvPr id="4" name="Straight Connector 3">
            <a:extLst>
              <a:ext uri="{FF2B5EF4-FFF2-40B4-BE49-F238E27FC236}">
                <a16:creationId xmlns:a16="http://schemas.microsoft.com/office/drawing/2014/main" id="{131906AB-3242-F458-558C-44430A7D912D}"/>
              </a:ext>
            </a:extLst>
          </p:cNvPr>
          <p:cNvCxnSpPr>
            <a:cxnSpLocks/>
          </p:cNvCxnSpPr>
          <p:nvPr userDrawn="1"/>
        </p:nvCxnSpPr>
        <p:spPr>
          <a:xfrm>
            <a:off x="738358" y="728988"/>
            <a:ext cx="10685297"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6605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slide">
    <p:bg>
      <p:bgPr>
        <a:solidFill>
          <a:schemeClr val="tx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5FD2F90-1108-8933-D22B-7F228A92F773}"/>
              </a:ext>
            </a:extLst>
          </p:cNvPr>
          <p:cNvSpPr/>
          <p:nvPr userDrawn="1"/>
        </p:nvSpPr>
        <p:spPr>
          <a:xfrm>
            <a:off x="0" y="1"/>
            <a:ext cx="12192000" cy="6857999"/>
          </a:xfrm>
          <a:custGeom>
            <a:avLst/>
            <a:gdLst/>
            <a:ahLst/>
            <a:cxnLst/>
            <a:rect l="l" t="t" r="r" b="b"/>
            <a:pathLst>
              <a:path w="18288000" h="10274531">
                <a:moveTo>
                  <a:pt x="0" y="0"/>
                </a:moveTo>
                <a:lnTo>
                  <a:pt x="18288000" y="0"/>
                </a:lnTo>
                <a:lnTo>
                  <a:pt x="18288000" y="10274531"/>
                </a:lnTo>
                <a:lnTo>
                  <a:pt x="0" y="10274531"/>
                </a:lnTo>
                <a:lnTo>
                  <a:pt x="0" y="0"/>
                </a:lnTo>
                <a:close/>
              </a:path>
            </a:pathLst>
          </a:custGeom>
          <a:gradFill flip="none" rotWithShape="1">
            <a:gsLst>
              <a:gs pos="100000">
                <a:schemeClr val="accent6">
                  <a:lumMod val="75000"/>
                </a:schemeClr>
              </a:gs>
              <a:gs pos="0">
                <a:schemeClr val="accent6">
                  <a:lumMod val="50000"/>
                </a:schemeClr>
              </a:gs>
            </a:gsLst>
            <a:lin ang="2700000" scaled="1"/>
            <a:tileRect/>
          </a:gradFill>
        </p:spPr>
      </p:sp>
      <p:sp>
        <p:nvSpPr>
          <p:cNvPr id="2" name="Title 1"/>
          <p:cNvSpPr>
            <a:spLocks noGrp="1"/>
          </p:cNvSpPr>
          <p:nvPr>
            <p:ph type="title"/>
          </p:nvPr>
        </p:nvSpPr>
        <p:spPr/>
        <p:txBody>
          <a:bodyPr/>
          <a:lstStyle>
            <a:lvl1pPr>
              <a:defRPr sz="4800">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pic>
        <p:nvPicPr>
          <p:cNvPr id="7" name="Picture 6" descr="A picture containing drawing&#10;&#10;Description automatically generated">
            <a:extLst>
              <a:ext uri="{FF2B5EF4-FFF2-40B4-BE49-F238E27FC236}">
                <a16:creationId xmlns:a16="http://schemas.microsoft.com/office/drawing/2014/main" id="{AB1D6163-1CC0-2B4C-B3D8-A365864BBB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49355" y="-1"/>
            <a:ext cx="1142645" cy="115990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nimated horizontal logo on black-02">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419930" y="2315028"/>
            <a:ext cx="7462981" cy="21322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Title Placeholder 1"/>
          <p:cNvSpPr>
            <a:spLocks noGrp="1"/>
          </p:cNvSpPr>
          <p:nvPr>
            <p:ph type="title"/>
          </p:nvPr>
        </p:nvSpPr>
        <p:spPr bwMode="auto">
          <a:xfrm>
            <a:off x="768355" y="547237"/>
            <a:ext cx="10655300" cy="979487"/>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title style</a:t>
            </a:r>
          </a:p>
        </p:txBody>
      </p:sp>
      <p:sp>
        <p:nvSpPr>
          <p:cNvPr id="18435" name="Text Placeholder 2"/>
          <p:cNvSpPr>
            <a:spLocks noGrp="1"/>
          </p:cNvSpPr>
          <p:nvPr>
            <p:ph type="body" idx="1"/>
          </p:nvPr>
        </p:nvSpPr>
        <p:spPr bwMode="auto">
          <a:xfrm>
            <a:off x="768355" y="1851030"/>
            <a:ext cx="10655300" cy="399097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TextBox 5"/>
          <p:cNvSpPr txBox="1"/>
          <p:nvPr userDrawn="1"/>
        </p:nvSpPr>
        <p:spPr>
          <a:xfrm>
            <a:off x="11049000" y="7103391"/>
            <a:ext cx="1143000" cy="230832"/>
          </a:xfrm>
          <a:prstGeom prst="rect">
            <a:avLst/>
          </a:prstGeom>
          <a:noFill/>
        </p:spPr>
        <p:txBody>
          <a:bodyPr wrap="square" rtlCol="0">
            <a:spAutoFit/>
          </a:bodyPr>
          <a:lstStyle/>
          <a:p>
            <a:pPr algn="r"/>
            <a:r>
              <a:rPr lang="en-US" sz="900" dirty="0">
                <a:latin typeface="Verdana"/>
                <a:cs typeface="Verdana"/>
              </a:rPr>
              <a:t>0000000</a:t>
            </a:r>
          </a:p>
        </p:txBody>
      </p:sp>
    </p:spTree>
    <p:extLst>
      <p:ext uri="{BB962C8B-B14F-4D97-AF65-F5344CB8AC3E}">
        <p14:creationId xmlns:p14="http://schemas.microsoft.com/office/powerpoint/2010/main" val="319831631"/>
      </p:ext>
    </p:extLst>
  </p:cSld>
  <p:clrMap bg1="lt1" tx1="dk1" bg2="lt2" tx2="dk2" accent1="accent1" accent2="accent2" accent3="accent3" accent4="accent4" accent5="accent5" accent6="accent6" hlink="hlink" folHlink="folHlink"/>
  <p:sldLayoutIdLst>
    <p:sldLayoutId id="2147483769" r:id="rId1"/>
    <p:sldLayoutId id="2147483765" r:id="rId2"/>
    <p:sldLayoutId id="2147483761" r:id="rId3"/>
    <p:sldLayoutId id="2147483705" r:id="rId4"/>
    <p:sldLayoutId id="2147483767" r:id="rId5"/>
    <p:sldLayoutId id="2147483763" r:id="rId6"/>
    <p:sldLayoutId id="2147483770" r:id="rId7"/>
    <p:sldLayoutId id="2147483678" r:id="rId8"/>
    <p:sldLayoutId id="2147483751" r:id="rId9"/>
    <p:sldLayoutId id="2147483755" r:id="rId10"/>
  </p:sldLayoutIdLst>
  <p:txStyles>
    <p:titleStyle>
      <a:lvl1pPr algn="l" defTabSz="609555" rtl="0" eaLnBrk="1" fontAlgn="base" hangingPunct="1">
        <a:spcBef>
          <a:spcPct val="0"/>
        </a:spcBef>
        <a:spcAft>
          <a:spcPct val="0"/>
        </a:spcAft>
        <a:defRPr sz="4800" b="1" i="0" kern="1200">
          <a:solidFill>
            <a:schemeClr val="tx2"/>
          </a:solidFill>
          <a:latin typeface="Frutiger LT Std 45 Light" panose="020B0402020204020204" pitchFamily="34" charset="77"/>
          <a:ea typeface="ＭＳ Ｐゴシック" charset="0"/>
          <a:cs typeface="Verdana"/>
        </a:defRPr>
      </a:lvl1pPr>
      <a:lvl2pPr algn="l" defTabSz="609555" rtl="0" eaLnBrk="1" fontAlgn="base" hangingPunct="1">
        <a:spcBef>
          <a:spcPct val="0"/>
        </a:spcBef>
        <a:spcAft>
          <a:spcPct val="0"/>
        </a:spcAft>
        <a:defRPr sz="3200" b="1">
          <a:solidFill>
            <a:schemeClr val="tx2"/>
          </a:solidFill>
          <a:latin typeface="Verdana" charset="0"/>
          <a:ea typeface="ＭＳ Ｐゴシック" charset="0"/>
        </a:defRPr>
      </a:lvl2pPr>
      <a:lvl3pPr algn="l" defTabSz="609555" rtl="0" eaLnBrk="1" fontAlgn="base" hangingPunct="1">
        <a:spcBef>
          <a:spcPct val="0"/>
        </a:spcBef>
        <a:spcAft>
          <a:spcPct val="0"/>
        </a:spcAft>
        <a:defRPr sz="3200" b="1">
          <a:solidFill>
            <a:schemeClr val="tx2"/>
          </a:solidFill>
          <a:latin typeface="Verdana" charset="0"/>
          <a:ea typeface="ＭＳ Ｐゴシック" charset="0"/>
        </a:defRPr>
      </a:lvl3pPr>
      <a:lvl4pPr algn="l" defTabSz="609555" rtl="0" eaLnBrk="1" fontAlgn="base" hangingPunct="1">
        <a:spcBef>
          <a:spcPct val="0"/>
        </a:spcBef>
        <a:spcAft>
          <a:spcPct val="0"/>
        </a:spcAft>
        <a:defRPr sz="3200" b="1">
          <a:solidFill>
            <a:schemeClr val="tx2"/>
          </a:solidFill>
          <a:latin typeface="Verdana" charset="0"/>
          <a:ea typeface="ＭＳ Ｐゴシック" charset="0"/>
        </a:defRPr>
      </a:lvl4pPr>
      <a:lvl5pPr algn="l" defTabSz="609555" rtl="0" eaLnBrk="1" fontAlgn="base" hangingPunct="1">
        <a:spcBef>
          <a:spcPct val="0"/>
        </a:spcBef>
        <a:spcAft>
          <a:spcPct val="0"/>
        </a:spcAft>
        <a:defRPr sz="3200" b="1">
          <a:solidFill>
            <a:schemeClr val="tx2"/>
          </a:solidFill>
          <a:latin typeface="Verdana" charset="0"/>
          <a:ea typeface="ＭＳ Ｐゴシック" charset="0"/>
        </a:defRPr>
      </a:lvl5pPr>
      <a:lvl6pPr marL="609555" algn="l" defTabSz="609555" rtl="0" eaLnBrk="1" fontAlgn="base" hangingPunct="1">
        <a:spcBef>
          <a:spcPct val="0"/>
        </a:spcBef>
        <a:spcAft>
          <a:spcPct val="0"/>
        </a:spcAft>
        <a:defRPr sz="3200" b="1">
          <a:solidFill>
            <a:schemeClr val="tx2"/>
          </a:solidFill>
          <a:latin typeface="Verdana" charset="0"/>
          <a:ea typeface="ＭＳ Ｐゴシック" charset="0"/>
        </a:defRPr>
      </a:lvl6pPr>
      <a:lvl7pPr marL="1219110" algn="l" defTabSz="609555" rtl="0" eaLnBrk="1" fontAlgn="base" hangingPunct="1">
        <a:spcBef>
          <a:spcPct val="0"/>
        </a:spcBef>
        <a:spcAft>
          <a:spcPct val="0"/>
        </a:spcAft>
        <a:defRPr sz="3200" b="1">
          <a:solidFill>
            <a:schemeClr val="tx2"/>
          </a:solidFill>
          <a:latin typeface="Verdana" charset="0"/>
          <a:ea typeface="ＭＳ Ｐゴシック" charset="0"/>
        </a:defRPr>
      </a:lvl7pPr>
      <a:lvl8pPr marL="1828664" algn="l" defTabSz="609555" rtl="0" eaLnBrk="1" fontAlgn="base" hangingPunct="1">
        <a:spcBef>
          <a:spcPct val="0"/>
        </a:spcBef>
        <a:spcAft>
          <a:spcPct val="0"/>
        </a:spcAft>
        <a:defRPr sz="3200" b="1">
          <a:solidFill>
            <a:schemeClr val="tx2"/>
          </a:solidFill>
          <a:latin typeface="Verdana" charset="0"/>
          <a:ea typeface="ＭＳ Ｐゴシック" charset="0"/>
        </a:defRPr>
      </a:lvl8pPr>
      <a:lvl9pPr marL="2438218" algn="l" defTabSz="609555" rtl="0" eaLnBrk="1" fontAlgn="base" hangingPunct="1">
        <a:spcBef>
          <a:spcPct val="0"/>
        </a:spcBef>
        <a:spcAft>
          <a:spcPct val="0"/>
        </a:spcAft>
        <a:defRPr sz="3200" b="1">
          <a:solidFill>
            <a:schemeClr val="tx2"/>
          </a:solidFill>
          <a:latin typeface="Verdana" charset="0"/>
          <a:ea typeface="ＭＳ Ｐゴシック" charset="0"/>
        </a:defRPr>
      </a:lvl9pPr>
    </p:titleStyle>
    <p:bodyStyle>
      <a:lvl1pPr marL="457167" indent="-457167" algn="l" defTabSz="609555" rtl="0" eaLnBrk="1" fontAlgn="base" hangingPunct="1">
        <a:spcBef>
          <a:spcPct val="20000"/>
        </a:spcBef>
        <a:spcAft>
          <a:spcPct val="0"/>
        </a:spcAft>
        <a:defRPr sz="3200" b="0" i="0" kern="1200">
          <a:solidFill>
            <a:schemeClr val="tx2"/>
          </a:solidFill>
          <a:latin typeface="Frutiger LT Std 45 Light" panose="020B0402020204020204" pitchFamily="34" charset="77"/>
          <a:ea typeface="ＭＳ Ｐゴシック" charset="0"/>
          <a:cs typeface="Verdana"/>
        </a:defRPr>
      </a:lvl1pPr>
      <a:lvl2pPr marL="311127" indent="-311127" algn="l" defTabSz="609555" rtl="0" eaLnBrk="1" fontAlgn="base" hangingPunct="1">
        <a:spcBef>
          <a:spcPct val="20000"/>
        </a:spcBef>
        <a:spcAft>
          <a:spcPct val="0"/>
        </a:spcAft>
        <a:buFont typeface="Arial" charset="0"/>
        <a:buChar char="•"/>
        <a:defRPr sz="2667" b="0" i="0" kern="1200">
          <a:solidFill>
            <a:schemeClr val="tx2"/>
          </a:solidFill>
          <a:latin typeface="Frutiger LT Std 45 Light" panose="020B0402020204020204" pitchFamily="34" charset="77"/>
          <a:ea typeface="ＭＳ Ｐゴシック" charset="0"/>
          <a:cs typeface="Verdana"/>
        </a:defRPr>
      </a:lvl2pPr>
      <a:lvl3pPr marL="607439" indent="-296311" algn="l" defTabSz="609555" rtl="0" eaLnBrk="1" fontAlgn="base" hangingPunct="1">
        <a:spcBef>
          <a:spcPct val="20000"/>
        </a:spcBef>
        <a:spcAft>
          <a:spcPct val="0"/>
        </a:spcAft>
        <a:buSzPct val="100000"/>
        <a:buFont typeface="Lucida Grande" charset="0"/>
        <a:buChar char="−"/>
        <a:defRPr b="0" i="0" kern="1200">
          <a:solidFill>
            <a:schemeClr val="tx2"/>
          </a:solidFill>
          <a:latin typeface="Frutiger LT Std 45 Light" panose="020B0402020204020204" pitchFamily="34" charset="77"/>
          <a:ea typeface="ＭＳ Ｐゴシック" charset="0"/>
          <a:cs typeface="Verdana"/>
        </a:defRPr>
      </a:lvl3pPr>
      <a:lvl4pPr marL="2133440" indent="-304776" algn="l" defTabSz="609555" rtl="0" eaLnBrk="1" fontAlgn="base" hangingPunct="1">
        <a:spcBef>
          <a:spcPct val="20000"/>
        </a:spcBef>
        <a:spcAft>
          <a:spcPct val="0"/>
        </a:spcAft>
        <a:buFont typeface="Arial" charset="0"/>
        <a:buChar char="–"/>
        <a:defRPr sz="2667" kern="1200">
          <a:solidFill>
            <a:schemeClr val="tx2"/>
          </a:solidFill>
          <a:latin typeface="Arial"/>
          <a:ea typeface="ＭＳ Ｐゴシック" charset="0"/>
          <a:cs typeface="Arial"/>
        </a:defRPr>
      </a:lvl4pPr>
      <a:lvl5pPr marL="2742994" indent="-304776" algn="l" defTabSz="609555" rtl="0" eaLnBrk="1" fontAlgn="base" hangingPunct="1">
        <a:spcBef>
          <a:spcPct val="20000"/>
        </a:spcBef>
        <a:spcAft>
          <a:spcPct val="0"/>
        </a:spcAft>
        <a:buFont typeface="Arial"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7197" userDrawn="1">
          <p15:clr>
            <a:srgbClr val="F26B43"/>
          </p15:clr>
        </p15:guide>
        <p15:guide id="3" pos="483" userDrawn="1">
          <p15:clr>
            <a:srgbClr val="F26B43"/>
          </p15:clr>
        </p15:guide>
        <p15:guide id="4" orient="horz" pos="1232" userDrawn="1">
          <p15:clr>
            <a:srgbClr val="F26B43"/>
          </p15:clr>
        </p15:guide>
        <p15:guide id="5" orient="horz" pos="1000" userDrawn="1">
          <p15:clr>
            <a:srgbClr val="F26B43"/>
          </p15:clr>
        </p15:guide>
        <p15:guide id="6" orient="horz" pos="229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8.emf"/><Relationship Id="rId4" Type="http://schemas.openxmlformats.org/officeDocument/2006/relationships/image" Target="../media/image27.emf"/></Relationships>
</file>

<file path=ppt/slides/_rels/slide1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31.emf"/><Relationship Id="rId4" Type="http://schemas.openxmlformats.org/officeDocument/2006/relationships/image" Target="../media/image30.emf"/></Relationships>
</file>

<file path=ppt/slides/_rels/slide12.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emf"/></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1.jp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hyperlink" Target="http://www.productivefundraising.com/" TargetMode="External"/><Relationship Id="rId3" Type="http://schemas.openxmlformats.org/officeDocument/2006/relationships/image" Target="../media/image54.png"/><Relationship Id="rId7" Type="http://schemas.openxmlformats.org/officeDocument/2006/relationships/hyperlink" Target="http://www.betterfundraising.com/"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7.png"/><Relationship Id="rId11" Type="http://schemas.openxmlformats.org/officeDocument/2006/relationships/hyperlink" Target="http://www.donorrelations.com/" TargetMode="External"/><Relationship Id="rId5" Type="http://schemas.openxmlformats.org/officeDocument/2006/relationships/image" Target="../media/image56.png"/><Relationship Id="rId10" Type="http://schemas.openxmlformats.org/officeDocument/2006/relationships/hyperlink" Target="http://www.veritusgroup.com/" TargetMode="External"/><Relationship Id="rId4" Type="http://schemas.openxmlformats.org/officeDocument/2006/relationships/image" Target="../media/image55.png"/><Relationship Id="rId9" Type="http://schemas.openxmlformats.org/officeDocument/2006/relationships/hyperlink" Target="http://www.fundraisingtransformed.co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mailto:ahickle@landis.org"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mailto:mkalicicki@landis.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video" Target="https://www.youtube.com/embed/sJ8xZtxXLc8?start=2&amp;feature=oembed" TargetMode="Externa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hyperlink" Target="http://www.betterfundraising.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EBA68-7FD8-5792-31AF-8DE338208C1D}"/>
              </a:ext>
            </a:extLst>
          </p:cNvPr>
          <p:cNvSpPr>
            <a:spLocks noGrp="1"/>
          </p:cNvSpPr>
          <p:nvPr>
            <p:ph type="ctrTitle"/>
          </p:nvPr>
        </p:nvSpPr>
        <p:spPr>
          <a:xfrm>
            <a:off x="1449571" y="1808826"/>
            <a:ext cx="9452461" cy="1028722"/>
          </a:xfrm>
        </p:spPr>
        <p:txBody>
          <a:bodyPr/>
          <a:lstStyle/>
          <a:p>
            <a:r>
              <a:rPr lang="en-US" sz="5400" dirty="0"/>
              <a:t>Lasting Bonds</a:t>
            </a:r>
          </a:p>
        </p:txBody>
      </p:sp>
      <p:sp>
        <p:nvSpPr>
          <p:cNvPr id="3" name="Subtitle 2">
            <a:extLst>
              <a:ext uri="{FF2B5EF4-FFF2-40B4-BE49-F238E27FC236}">
                <a16:creationId xmlns:a16="http://schemas.microsoft.com/office/drawing/2014/main" id="{EB2DF649-0193-9823-0C90-EED81ADD618B}"/>
              </a:ext>
            </a:extLst>
          </p:cNvPr>
          <p:cNvSpPr>
            <a:spLocks noGrp="1"/>
          </p:cNvSpPr>
          <p:nvPr>
            <p:ph type="subTitle" idx="1"/>
          </p:nvPr>
        </p:nvSpPr>
        <p:spPr>
          <a:xfrm>
            <a:off x="1449570" y="2576371"/>
            <a:ext cx="9452461" cy="729417"/>
          </a:xfrm>
        </p:spPr>
        <p:txBody>
          <a:bodyPr>
            <a:normAutofit/>
          </a:bodyPr>
          <a:lstStyle/>
          <a:p>
            <a:r>
              <a:rPr lang="en-US" dirty="0"/>
              <a:t>The Joy of Drawing Donors Closer to Your Mission</a:t>
            </a:r>
          </a:p>
        </p:txBody>
      </p:sp>
      <p:sp>
        <p:nvSpPr>
          <p:cNvPr id="7" name="Text Placeholder 5">
            <a:extLst>
              <a:ext uri="{FF2B5EF4-FFF2-40B4-BE49-F238E27FC236}">
                <a16:creationId xmlns:a16="http://schemas.microsoft.com/office/drawing/2014/main" id="{007F78B8-21B7-D44F-A153-F135AD16C59F}"/>
              </a:ext>
            </a:extLst>
          </p:cNvPr>
          <p:cNvSpPr>
            <a:spLocks noGrp="1"/>
          </p:cNvSpPr>
          <p:nvPr>
            <p:ph type="body" sz="quarter" idx="10" hasCustomPrompt="1"/>
          </p:nvPr>
        </p:nvSpPr>
        <p:spPr>
          <a:xfrm>
            <a:off x="2621356" y="3490707"/>
            <a:ext cx="9361019" cy="908302"/>
          </a:xfrm>
          <a:prstGeom prst="rect">
            <a:avLst/>
          </a:prstGeom>
        </p:spPr>
        <p:txBody>
          <a:bodyPr/>
          <a:lstStyle>
            <a:lvl1pPr marL="0" indent="0" algn="l">
              <a:buNone/>
              <a:defRPr sz="1800"/>
            </a:lvl1pPr>
          </a:lstStyle>
          <a:p>
            <a:pPr>
              <a:lnSpc>
                <a:spcPct val="150000"/>
              </a:lnSpc>
            </a:pPr>
            <a:endParaRPr lang="en-US" sz="900" b="1" i="0" dirty="0">
              <a:solidFill>
                <a:schemeClr val="bg1"/>
              </a:solidFill>
              <a:latin typeface="Verdana" panose="020B0604030504040204" pitchFamily="34" charset="0"/>
            </a:endParaRPr>
          </a:p>
          <a:p>
            <a:pPr>
              <a:lnSpc>
                <a:spcPct val="150000"/>
              </a:lnSpc>
            </a:pPr>
            <a:r>
              <a:rPr lang="en-US" sz="1550" b="1" i="0" dirty="0">
                <a:solidFill>
                  <a:schemeClr val="bg1"/>
                </a:solidFill>
                <a:latin typeface="Verdana" panose="020B0604030504040204" pitchFamily="34" charset="0"/>
              </a:rPr>
              <a:t>Amanda Hickle – Director of Advancement, Landis Communities</a:t>
            </a:r>
          </a:p>
          <a:p>
            <a:pPr>
              <a:lnSpc>
                <a:spcPct val="150000"/>
              </a:lnSpc>
            </a:pPr>
            <a:endParaRPr lang="en-US" sz="1550" b="1" dirty="0">
              <a:solidFill>
                <a:schemeClr val="bg1"/>
              </a:solidFill>
              <a:latin typeface="Verdana" panose="020B0604030504040204" pitchFamily="34" charset="0"/>
            </a:endParaRPr>
          </a:p>
          <a:p>
            <a:pPr>
              <a:lnSpc>
                <a:spcPct val="150000"/>
              </a:lnSpc>
            </a:pPr>
            <a:r>
              <a:rPr lang="en-US" sz="1100" b="1" dirty="0">
                <a:solidFill>
                  <a:schemeClr val="bg1"/>
                </a:solidFill>
                <a:latin typeface="Verdana" panose="020B0604030504040204" pitchFamily="34" charset="0"/>
              </a:rPr>
              <a:t>	</a:t>
            </a:r>
          </a:p>
          <a:p>
            <a:pPr>
              <a:lnSpc>
                <a:spcPct val="150000"/>
              </a:lnSpc>
            </a:pPr>
            <a:r>
              <a:rPr lang="en-US" sz="1550" b="1" dirty="0">
                <a:solidFill>
                  <a:schemeClr val="bg1"/>
                </a:solidFill>
                <a:latin typeface="Verdana" panose="020B0604030504040204" pitchFamily="34" charset="0"/>
              </a:rPr>
              <a:t>	Melissa Kalicicki – Donor Engagement Coordinator, Landis Communities</a:t>
            </a:r>
            <a:endParaRPr lang="en-US" sz="1550" b="1" i="0" dirty="0">
              <a:solidFill>
                <a:schemeClr val="bg1"/>
              </a:solidFill>
              <a:latin typeface="Verdana" panose="020B0604030504040204" pitchFamily="34" charset="0"/>
            </a:endParaRPr>
          </a:p>
        </p:txBody>
      </p:sp>
      <p:pic>
        <p:nvPicPr>
          <p:cNvPr id="4" name="Picture 3">
            <a:extLst>
              <a:ext uri="{FF2B5EF4-FFF2-40B4-BE49-F238E27FC236}">
                <a16:creationId xmlns:a16="http://schemas.microsoft.com/office/drawing/2014/main" id="{8F294B88-F639-30B9-964C-45F8BE7664C6}"/>
              </a:ext>
            </a:extLst>
          </p:cNvPr>
          <p:cNvPicPr>
            <a:picLocks noChangeAspect="1"/>
          </p:cNvPicPr>
          <p:nvPr/>
        </p:nvPicPr>
        <p:blipFill>
          <a:blip r:embed="rId3"/>
          <a:stretch>
            <a:fillRect/>
          </a:stretch>
        </p:blipFill>
        <p:spPr>
          <a:xfrm>
            <a:off x="1358735" y="3243199"/>
            <a:ext cx="1171785" cy="1290512"/>
          </a:xfrm>
          <a:prstGeom prst="rect">
            <a:avLst/>
          </a:prstGeom>
        </p:spPr>
      </p:pic>
      <p:pic>
        <p:nvPicPr>
          <p:cNvPr id="5" name="Picture 4">
            <a:extLst>
              <a:ext uri="{FF2B5EF4-FFF2-40B4-BE49-F238E27FC236}">
                <a16:creationId xmlns:a16="http://schemas.microsoft.com/office/drawing/2014/main" id="{14B3D3EE-0C26-8AED-6EBC-C4C332A530F3}"/>
              </a:ext>
            </a:extLst>
          </p:cNvPr>
          <p:cNvPicPr>
            <a:picLocks noChangeAspect="1"/>
          </p:cNvPicPr>
          <p:nvPr/>
        </p:nvPicPr>
        <p:blipFill>
          <a:blip r:embed="rId4"/>
          <a:stretch>
            <a:fillRect/>
          </a:stretch>
        </p:blipFill>
        <p:spPr>
          <a:xfrm>
            <a:off x="1906339" y="4450035"/>
            <a:ext cx="1248362" cy="1294982"/>
          </a:xfrm>
          <a:prstGeom prst="rect">
            <a:avLst/>
          </a:prstGeom>
        </p:spPr>
      </p:pic>
    </p:spTree>
    <p:extLst>
      <p:ext uri="{BB962C8B-B14F-4D97-AF65-F5344CB8AC3E}">
        <p14:creationId xmlns:p14="http://schemas.microsoft.com/office/powerpoint/2010/main" val="1016640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73F14-6273-99BB-63BC-2B980A799C4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81F0CE-129C-8DEC-C03F-330C0EE48456}"/>
              </a:ext>
            </a:extLst>
          </p:cNvPr>
          <p:cNvSpPr>
            <a:spLocks noGrp="1"/>
          </p:cNvSpPr>
          <p:nvPr>
            <p:ph type="title"/>
          </p:nvPr>
        </p:nvSpPr>
        <p:spPr>
          <a:xfrm>
            <a:off x="482138" y="549628"/>
            <a:ext cx="7734015" cy="1073876"/>
          </a:xfrm>
        </p:spPr>
        <p:txBody>
          <a:bodyPr/>
          <a:lstStyle/>
          <a:p>
            <a:r>
              <a:rPr lang="en-US" sz="3600" dirty="0"/>
              <a:t>Impact Reporting</a:t>
            </a:r>
            <a:br>
              <a:rPr lang="en-US" sz="3000" dirty="0"/>
            </a:br>
            <a:r>
              <a:rPr lang="en-US" sz="2000" i="1" dirty="0"/>
              <a:t>‘So What? For Who?’</a:t>
            </a:r>
          </a:p>
        </p:txBody>
      </p:sp>
      <p:sp>
        <p:nvSpPr>
          <p:cNvPr id="6" name="Content Placeholder 5">
            <a:extLst>
              <a:ext uri="{FF2B5EF4-FFF2-40B4-BE49-F238E27FC236}">
                <a16:creationId xmlns:a16="http://schemas.microsoft.com/office/drawing/2014/main" id="{28326CA3-4716-EEAE-FAE6-84C9900528A9}"/>
              </a:ext>
            </a:extLst>
          </p:cNvPr>
          <p:cNvSpPr>
            <a:spLocks noGrp="1"/>
          </p:cNvSpPr>
          <p:nvPr>
            <p:ph idx="1"/>
          </p:nvPr>
        </p:nvSpPr>
        <p:spPr>
          <a:xfrm>
            <a:off x="482137" y="1668327"/>
            <a:ext cx="7583339" cy="3641876"/>
          </a:xfrm>
        </p:spPr>
        <p:txBody>
          <a:bodyPr/>
          <a:lstStyle/>
          <a:p>
            <a:pPr marL="457200" indent="-457200">
              <a:buFont typeface="Arial" panose="020B0604020202020204" pitchFamily="34" charset="0"/>
              <a:buChar char="•"/>
            </a:pPr>
            <a:endParaRPr lang="en-US" sz="2400" dirty="0">
              <a:solidFill>
                <a:schemeClr val="tx1"/>
              </a:solidFill>
            </a:endParaRPr>
          </a:p>
          <a:p>
            <a:pPr marL="607060" lvl="2" indent="-457200">
              <a:buFont typeface="Arial" panose="020B0604020202020204" pitchFamily="34" charset="0"/>
              <a:buChar char="•"/>
            </a:pPr>
            <a:r>
              <a:rPr lang="en-US" sz="2400" dirty="0">
                <a:solidFill>
                  <a:schemeClr val="tx1"/>
                </a:solidFill>
                <a:latin typeface="Frutiger LT Std 45 Light"/>
                <a:ea typeface="ＭＳ Ｐゴシック"/>
              </a:rPr>
              <a:t>Newsletters, Appeals</a:t>
            </a:r>
          </a:p>
          <a:p>
            <a:pPr marL="607060" lvl="2" indent="-457200">
              <a:buFont typeface="Arial" panose="020B0604020202020204" pitchFamily="34" charset="0"/>
              <a:buChar char="•"/>
            </a:pPr>
            <a:r>
              <a:rPr lang="en-US" sz="2400" dirty="0">
                <a:solidFill>
                  <a:schemeClr val="tx1"/>
                </a:solidFill>
                <a:latin typeface="Frutiger LT Std 45 Light"/>
                <a:ea typeface="ＭＳ Ｐゴシック"/>
              </a:rPr>
              <a:t>E-stories/E-mails</a:t>
            </a:r>
          </a:p>
          <a:p>
            <a:pPr marL="607060" lvl="2" indent="-457200">
              <a:buFont typeface="Arial" panose="020B0604020202020204" pitchFamily="34" charset="0"/>
              <a:buChar char="•"/>
            </a:pPr>
            <a:r>
              <a:rPr lang="en-US" sz="2400" dirty="0">
                <a:solidFill>
                  <a:schemeClr val="tx1"/>
                </a:solidFill>
                <a:latin typeface="Frutiger LT Std 45 Light"/>
                <a:ea typeface="ＭＳ Ｐゴシック"/>
              </a:rPr>
              <a:t>Website</a:t>
            </a:r>
          </a:p>
          <a:p>
            <a:pPr marL="607060" lvl="2" indent="-457200">
              <a:buFont typeface="Arial" panose="020B0604020202020204" pitchFamily="34" charset="0"/>
              <a:buChar char="•"/>
            </a:pPr>
            <a:r>
              <a:rPr lang="en-US" sz="2400" dirty="0">
                <a:solidFill>
                  <a:schemeClr val="tx1"/>
                </a:solidFill>
                <a:latin typeface="Frutiger LT Std 45 Light"/>
                <a:ea typeface="ＭＳ Ｐゴシック"/>
              </a:rPr>
              <a:t>Major/mid level donor conversations and visits</a:t>
            </a:r>
          </a:p>
          <a:p>
            <a:pPr marL="607060" lvl="2" indent="-457200">
              <a:buFont typeface="Arial" panose="020B0604020202020204" pitchFamily="34" charset="0"/>
              <a:buChar char="•"/>
            </a:pPr>
            <a:r>
              <a:rPr lang="en-US" sz="2400" dirty="0">
                <a:solidFill>
                  <a:schemeClr val="tx1"/>
                </a:solidFill>
                <a:latin typeface="Frutiger LT Std 45 Light"/>
                <a:ea typeface="ＭＳ Ｐゴシック"/>
              </a:rPr>
              <a:t>Events</a:t>
            </a:r>
          </a:p>
          <a:p>
            <a:pPr marL="607060" lvl="2" indent="-457200">
              <a:buFont typeface="Arial" panose="020B0604020202020204" pitchFamily="34" charset="0"/>
              <a:buChar char="•"/>
            </a:pPr>
            <a:r>
              <a:rPr lang="en-US" sz="2400" dirty="0">
                <a:solidFill>
                  <a:schemeClr val="tx1"/>
                </a:solidFill>
                <a:latin typeface="Frutiger LT Std 45 Light"/>
                <a:ea typeface="ＭＳ Ｐゴシック"/>
              </a:rPr>
              <a:t>Video</a:t>
            </a:r>
          </a:p>
          <a:p>
            <a:pPr marL="607060" lvl="2" indent="-457200">
              <a:buFont typeface="Wingdings" panose="05000000000000000000" pitchFamily="2" charset="2"/>
              <a:buChar char="ü"/>
            </a:pPr>
            <a:endParaRPr lang="en-US" sz="1600" dirty="0">
              <a:solidFill>
                <a:schemeClr val="tx1"/>
              </a:solidFill>
            </a:endParaRPr>
          </a:p>
          <a:p>
            <a:pPr marL="457200" indent="-457200">
              <a:buFont typeface="Arial" panose="020B0604020202020204" pitchFamily="34" charset="0"/>
              <a:buChar char="•"/>
            </a:pPr>
            <a:endParaRPr lang="en-US" sz="2400" dirty="0">
              <a:solidFill>
                <a:schemeClr val="tx1"/>
              </a:solidFill>
            </a:endParaRPr>
          </a:p>
          <a:p>
            <a:pPr marL="457200" indent="-457200">
              <a:buFont typeface="Arial" panose="020B0604020202020204" pitchFamily="34" charset="0"/>
              <a:buChar char="•"/>
            </a:pPr>
            <a:endParaRPr lang="en-US" dirty="0">
              <a:solidFill>
                <a:schemeClr val="tx1"/>
              </a:solidFill>
            </a:endParaRPr>
          </a:p>
        </p:txBody>
      </p:sp>
      <p:sp>
        <p:nvSpPr>
          <p:cNvPr id="5" name="TextBox 4">
            <a:extLst>
              <a:ext uri="{FF2B5EF4-FFF2-40B4-BE49-F238E27FC236}">
                <a16:creationId xmlns:a16="http://schemas.microsoft.com/office/drawing/2014/main" id="{C0422001-D591-C21E-006E-9F9F140E20C8}"/>
              </a:ext>
            </a:extLst>
          </p:cNvPr>
          <p:cNvSpPr txBox="1"/>
          <p:nvPr/>
        </p:nvSpPr>
        <p:spPr>
          <a:xfrm>
            <a:off x="708967" y="4893286"/>
            <a:ext cx="3556000" cy="830997"/>
          </a:xfrm>
          <a:prstGeom prst="rect">
            <a:avLst/>
          </a:prstGeom>
          <a:noFill/>
        </p:spPr>
        <p:txBody>
          <a:bodyPr wrap="square" rtlCol="0">
            <a:spAutoFit/>
          </a:bodyPr>
          <a:lstStyle/>
          <a:p>
            <a:pPr algn="ctr"/>
            <a:endParaRPr lang="en-US" sz="1200" dirty="0"/>
          </a:p>
          <a:p>
            <a:pPr algn="ctr"/>
            <a:r>
              <a:rPr lang="en-US" sz="1200" dirty="0"/>
              <a:t>NEED QR code</a:t>
            </a:r>
          </a:p>
          <a:p>
            <a:pPr algn="ctr"/>
            <a:r>
              <a:rPr lang="en-US" sz="1200" dirty="0"/>
              <a:t>Caring Fund Video</a:t>
            </a:r>
          </a:p>
          <a:p>
            <a:pPr algn="ctr"/>
            <a:r>
              <a:rPr lang="en-US" sz="1200" dirty="0"/>
              <a:t>Landis Communities</a:t>
            </a:r>
          </a:p>
        </p:txBody>
      </p:sp>
      <p:pic>
        <p:nvPicPr>
          <p:cNvPr id="7" name="Picture 6">
            <a:extLst>
              <a:ext uri="{FF2B5EF4-FFF2-40B4-BE49-F238E27FC236}">
                <a16:creationId xmlns:a16="http://schemas.microsoft.com/office/drawing/2014/main" id="{86E9FC49-08DB-75AD-E803-AE4DD298DB33}"/>
              </a:ext>
            </a:extLst>
          </p:cNvPr>
          <p:cNvPicPr>
            <a:picLocks noChangeAspect="1"/>
          </p:cNvPicPr>
          <p:nvPr/>
        </p:nvPicPr>
        <p:blipFill>
          <a:blip r:embed="rId3"/>
          <a:stretch>
            <a:fillRect/>
          </a:stretch>
        </p:blipFill>
        <p:spPr>
          <a:xfrm>
            <a:off x="7869132" y="1625430"/>
            <a:ext cx="2011621" cy="2572062"/>
          </a:xfrm>
          <a:prstGeom prst="rect">
            <a:avLst/>
          </a:prstGeom>
        </p:spPr>
      </p:pic>
      <p:pic>
        <p:nvPicPr>
          <p:cNvPr id="9" name="Picture 8">
            <a:extLst>
              <a:ext uri="{FF2B5EF4-FFF2-40B4-BE49-F238E27FC236}">
                <a16:creationId xmlns:a16="http://schemas.microsoft.com/office/drawing/2014/main" id="{4248F526-03C9-1542-7FAA-552D198D536D}"/>
              </a:ext>
            </a:extLst>
          </p:cNvPr>
          <p:cNvPicPr>
            <a:picLocks noChangeAspect="1"/>
          </p:cNvPicPr>
          <p:nvPr/>
        </p:nvPicPr>
        <p:blipFill>
          <a:blip r:embed="rId4"/>
          <a:stretch>
            <a:fillRect/>
          </a:stretch>
        </p:blipFill>
        <p:spPr>
          <a:xfrm>
            <a:off x="10049131" y="664942"/>
            <a:ext cx="1959684" cy="2524657"/>
          </a:xfrm>
          <a:prstGeom prst="rect">
            <a:avLst/>
          </a:prstGeom>
        </p:spPr>
      </p:pic>
      <p:pic>
        <p:nvPicPr>
          <p:cNvPr id="11" name="Picture 10">
            <a:extLst>
              <a:ext uri="{FF2B5EF4-FFF2-40B4-BE49-F238E27FC236}">
                <a16:creationId xmlns:a16="http://schemas.microsoft.com/office/drawing/2014/main" id="{8364BFEC-FFC4-A7D6-F7DE-B190A7B8857B}"/>
              </a:ext>
            </a:extLst>
          </p:cNvPr>
          <p:cNvPicPr>
            <a:picLocks noChangeAspect="1"/>
          </p:cNvPicPr>
          <p:nvPr/>
        </p:nvPicPr>
        <p:blipFill>
          <a:blip r:embed="rId5"/>
          <a:stretch>
            <a:fillRect/>
          </a:stretch>
        </p:blipFill>
        <p:spPr>
          <a:xfrm>
            <a:off x="9152651" y="4477542"/>
            <a:ext cx="2177391" cy="2163374"/>
          </a:xfrm>
          <a:prstGeom prst="rect">
            <a:avLst/>
          </a:prstGeom>
        </p:spPr>
      </p:pic>
      <p:pic>
        <p:nvPicPr>
          <p:cNvPr id="8" name="Picture 7" descr="A diagram of a person&#10;&#10;AI-generated content may be incorrect.">
            <a:extLst>
              <a:ext uri="{FF2B5EF4-FFF2-40B4-BE49-F238E27FC236}">
                <a16:creationId xmlns:a16="http://schemas.microsoft.com/office/drawing/2014/main" id="{72C7DA7C-98B9-1A73-C8A9-0114A96F335D}"/>
              </a:ext>
            </a:extLst>
          </p:cNvPr>
          <p:cNvPicPr>
            <a:picLocks noChangeAspect="1"/>
          </p:cNvPicPr>
          <p:nvPr/>
        </p:nvPicPr>
        <p:blipFill>
          <a:blip r:embed="rId6"/>
          <a:stretch>
            <a:fillRect/>
          </a:stretch>
        </p:blipFill>
        <p:spPr>
          <a:xfrm>
            <a:off x="6096989" y="4740304"/>
            <a:ext cx="1970832" cy="1749470"/>
          </a:xfrm>
          <a:prstGeom prst="rect">
            <a:avLst/>
          </a:prstGeom>
        </p:spPr>
      </p:pic>
    </p:spTree>
    <p:extLst>
      <p:ext uri="{BB962C8B-B14F-4D97-AF65-F5344CB8AC3E}">
        <p14:creationId xmlns:p14="http://schemas.microsoft.com/office/powerpoint/2010/main" val="2324377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084A2-B76C-55BB-8B87-20A61BBE94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E0E8266-841D-D77D-5579-FE81EAF8D810}"/>
              </a:ext>
            </a:extLst>
          </p:cNvPr>
          <p:cNvSpPr>
            <a:spLocks noGrp="1"/>
          </p:cNvSpPr>
          <p:nvPr>
            <p:ph type="title"/>
          </p:nvPr>
        </p:nvSpPr>
        <p:spPr>
          <a:xfrm>
            <a:off x="482138" y="549628"/>
            <a:ext cx="7734015" cy="1073876"/>
          </a:xfrm>
        </p:spPr>
        <p:txBody>
          <a:bodyPr/>
          <a:lstStyle/>
          <a:p>
            <a:r>
              <a:rPr lang="en-US" sz="3600" dirty="0"/>
              <a:t>Listening &amp; Feedback</a:t>
            </a:r>
            <a:br>
              <a:rPr lang="en-US" sz="3600" dirty="0"/>
            </a:br>
            <a:r>
              <a:rPr lang="en-US" sz="2000" dirty="0"/>
              <a:t>“When people talk, listen completely. Don’t be thinking what </a:t>
            </a:r>
            <a:br>
              <a:rPr lang="en-US" sz="2000" dirty="0"/>
            </a:br>
            <a:r>
              <a:rPr lang="en-US" sz="2000" dirty="0"/>
              <a:t>you’re going to say. Most people never listen”  </a:t>
            </a:r>
            <a:br>
              <a:rPr lang="en-US" sz="2000" dirty="0"/>
            </a:br>
            <a:r>
              <a:rPr lang="en-US" sz="2000" dirty="0"/>
              <a:t>- Ernest Hemingway</a:t>
            </a:r>
          </a:p>
        </p:txBody>
      </p:sp>
      <p:sp>
        <p:nvSpPr>
          <p:cNvPr id="6" name="Content Placeholder 5">
            <a:extLst>
              <a:ext uri="{FF2B5EF4-FFF2-40B4-BE49-F238E27FC236}">
                <a16:creationId xmlns:a16="http://schemas.microsoft.com/office/drawing/2014/main" id="{999EC51F-6BDA-4CBE-4664-B71995F3CD1D}"/>
              </a:ext>
            </a:extLst>
          </p:cNvPr>
          <p:cNvSpPr>
            <a:spLocks noGrp="1"/>
          </p:cNvSpPr>
          <p:nvPr>
            <p:ph idx="1"/>
          </p:nvPr>
        </p:nvSpPr>
        <p:spPr>
          <a:xfrm>
            <a:off x="405938" y="2438080"/>
            <a:ext cx="6049059" cy="3610126"/>
          </a:xfrm>
        </p:spPr>
        <p:txBody>
          <a:bodyPr/>
          <a:lstStyle/>
          <a:p>
            <a:pPr marL="457200" indent="-457200">
              <a:buFont typeface="Arial" panose="020B0604020202020204" pitchFamily="34" charset="0"/>
              <a:buChar char="•"/>
            </a:pPr>
            <a:r>
              <a:rPr lang="en-US" sz="2400" dirty="0">
                <a:solidFill>
                  <a:schemeClr val="tx1"/>
                </a:solidFill>
                <a:latin typeface="Frutiger LT Std 45 Light"/>
                <a:ea typeface="ＭＳ Ｐゴシック"/>
              </a:rPr>
              <a:t>Donor surveys</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Segmentation</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Communication preferences</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Event feedback</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Personal conversations/individual feedback</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‘Pulse checks’ – Can I ask you a </a:t>
            </a:r>
            <a:br>
              <a:rPr lang="en-US" sz="2400" dirty="0">
                <a:solidFill>
                  <a:schemeClr val="tx1"/>
                </a:solidFill>
                <a:latin typeface="Frutiger LT Std 45 Light"/>
                <a:ea typeface="ＭＳ Ｐゴシック"/>
              </a:rPr>
            </a:br>
            <a:r>
              <a:rPr lang="en-US" sz="2400" dirty="0">
                <a:solidFill>
                  <a:schemeClr val="tx1"/>
                </a:solidFill>
                <a:latin typeface="Frutiger LT Std 45 Light"/>
                <a:ea typeface="ＭＳ Ｐゴシック"/>
              </a:rPr>
              <a:t>quick question? What do you </a:t>
            </a:r>
            <a:br>
              <a:rPr lang="en-US" sz="2400" dirty="0">
                <a:solidFill>
                  <a:schemeClr val="tx1"/>
                </a:solidFill>
                <a:latin typeface="Frutiger LT Std 45 Light"/>
                <a:ea typeface="ＭＳ Ｐゴシック"/>
              </a:rPr>
            </a:br>
            <a:r>
              <a:rPr lang="en-US" sz="2400" dirty="0">
                <a:solidFill>
                  <a:schemeClr val="tx1"/>
                </a:solidFill>
                <a:latin typeface="Frutiger LT Std 45 Light"/>
                <a:ea typeface="ＭＳ Ｐゴシック"/>
              </a:rPr>
              <a:t>think about…?</a:t>
            </a:r>
          </a:p>
        </p:txBody>
      </p:sp>
      <p:pic>
        <p:nvPicPr>
          <p:cNvPr id="5" name="Picture 4">
            <a:extLst>
              <a:ext uri="{FF2B5EF4-FFF2-40B4-BE49-F238E27FC236}">
                <a16:creationId xmlns:a16="http://schemas.microsoft.com/office/drawing/2014/main" id="{BC061828-4305-D3C1-06C3-73361080A5CD}"/>
              </a:ext>
            </a:extLst>
          </p:cNvPr>
          <p:cNvPicPr>
            <a:picLocks noChangeAspect="1"/>
          </p:cNvPicPr>
          <p:nvPr/>
        </p:nvPicPr>
        <p:blipFill>
          <a:blip r:embed="rId3"/>
          <a:stretch>
            <a:fillRect/>
          </a:stretch>
        </p:blipFill>
        <p:spPr>
          <a:xfrm>
            <a:off x="10061582" y="549629"/>
            <a:ext cx="2012803" cy="2425220"/>
          </a:xfrm>
          <a:prstGeom prst="rect">
            <a:avLst/>
          </a:prstGeom>
        </p:spPr>
      </p:pic>
      <p:pic>
        <p:nvPicPr>
          <p:cNvPr id="8" name="Picture 7">
            <a:extLst>
              <a:ext uri="{FF2B5EF4-FFF2-40B4-BE49-F238E27FC236}">
                <a16:creationId xmlns:a16="http://schemas.microsoft.com/office/drawing/2014/main" id="{A6201D49-9DE8-281A-9B0B-5E8F99FEDA45}"/>
              </a:ext>
            </a:extLst>
          </p:cNvPr>
          <p:cNvPicPr>
            <a:picLocks noChangeAspect="1"/>
          </p:cNvPicPr>
          <p:nvPr/>
        </p:nvPicPr>
        <p:blipFill>
          <a:blip r:embed="rId4"/>
          <a:stretch>
            <a:fillRect/>
          </a:stretch>
        </p:blipFill>
        <p:spPr>
          <a:xfrm>
            <a:off x="7912115" y="2437199"/>
            <a:ext cx="1963477" cy="2304288"/>
          </a:xfrm>
          <a:prstGeom prst="rect">
            <a:avLst/>
          </a:prstGeom>
        </p:spPr>
      </p:pic>
      <p:pic>
        <p:nvPicPr>
          <p:cNvPr id="10" name="Picture 9">
            <a:extLst>
              <a:ext uri="{FF2B5EF4-FFF2-40B4-BE49-F238E27FC236}">
                <a16:creationId xmlns:a16="http://schemas.microsoft.com/office/drawing/2014/main" id="{5AD01866-D26F-0BDA-CA70-8373EB47A475}"/>
              </a:ext>
            </a:extLst>
          </p:cNvPr>
          <p:cNvPicPr>
            <a:picLocks noChangeAspect="1"/>
          </p:cNvPicPr>
          <p:nvPr/>
        </p:nvPicPr>
        <p:blipFill>
          <a:blip r:embed="rId5"/>
          <a:stretch>
            <a:fillRect/>
          </a:stretch>
        </p:blipFill>
        <p:spPr>
          <a:xfrm>
            <a:off x="10065132" y="3881847"/>
            <a:ext cx="2019368" cy="2750601"/>
          </a:xfrm>
          <a:prstGeom prst="rect">
            <a:avLst/>
          </a:prstGeom>
        </p:spPr>
      </p:pic>
      <p:pic>
        <p:nvPicPr>
          <p:cNvPr id="7" name="Picture 6" descr="A diagram of a person&#10;&#10;AI-generated content may be incorrect.">
            <a:extLst>
              <a:ext uri="{FF2B5EF4-FFF2-40B4-BE49-F238E27FC236}">
                <a16:creationId xmlns:a16="http://schemas.microsoft.com/office/drawing/2014/main" id="{14405B63-D71A-4FAF-659C-B8C2EE7F64C4}"/>
              </a:ext>
            </a:extLst>
          </p:cNvPr>
          <p:cNvPicPr>
            <a:picLocks noChangeAspect="1"/>
          </p:cNvPicPr>
          <p:nvPr/>
        </p:nvPicPr>
        <p:blipFill>
          <a:blip r:embed="rId6"/>
          <a:stretch>
            <a:fillRect/>
          </a:stretch>
        </p:blipFill>
        <p:spPr>
          <a:xfrm>
            <a:off x="6096989" y="4740304"/>
            <a:ext cx="1970832" cy="1749470"/>
          </a:xfrm>
          <a:prstGeom prst="rect">
            <a:avLst/>
          </a:prstGeom>
        </p:spPr>
      </p:pic>
    </p:spTree>
    <p:extLst>
      <p:ext uri="{BB962C8B-B14F-4D97-AF65-F5344CB8AC3E}">
        <p14:creationId xmlns:p14="http://schemas.microsoft.com/office/powerpoint/2010/main" val="2954630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EB25D-A032-7768-235B-CE8CB63A77A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32CB2B3-E5DC-6C79-50CE-A01CBC735790}"/>
              </a:ext>
            </a:extLst>
          </p:cNvPr>
          <p:cNvSpPr>
            <a:spLocks noGrp="1"/>
          </p:cNvSpPr>
          <p:nvPr>
            <p:ph type="title"/>
          </p:nvPr>
        </p:nvSpPr>
        <p:spPr>
          <a:xfrm>
            <a:off x="482138" y="549628"/>
            <a:ext cx="7734015" cy="1073876"/>
          </a:xfrm>
        </p:spPr>
        <p:txBody>
          <a:bodyPr/>
          <a:lstStyle/>
          <a:p>
            <a:r>
              <a:rPr lang="en-US" sz="3600" dirty="0"/>
              <a:t>Creating Community</a:t>
            </a:r>
            <a:br>
              <a:rPr lang="en-US" sz="3600" dirty="0"/>
            </a:br>
            <a:r>
              <a:rPr lang="en-US" sz="2000" dirty="0"/>
              <a:t>‘We Are Family’</a:t>
            </a:r>
          </a:p>
        </p:txBody>
      </p:sp>
      <p:sp>
        <p:nvSpPr>
          <p:cNvPr id="6" name="Content Placeholder 5">
            <a:extLst>
              <a:ext uri="{FF2B5EF4-FFF2-40B4-BE49-F238E27FC236}">
                <a16:creationId xmlns:a16="http://schemas.microsoft.com/office/drawing/2014/main" id="{C7A97CAD-A62E-8486-86E5-31AAD8C8312B}"/>
              </a:ext>
            </a:extLst>
          </p:cNvPr>
          <p:cNvSpPr>
            <a:spLocks noGrp="1"/>
          </p:cNvSpPr>
          <p:nvPr>
            <p:ph idx="1"/>
          </p:nvPr>
        </p:nvSpPr>
        <p:spPr>
          <a:xfrm>
            <a:off x="482138" y="2073743"/>
            <a:ext cx="7583339" cy="3641876"/>
          </a:xfrm>
        </p:spPr>
        <p:txBody>
          <a:bodyPr/>
          <a:lstStyle/>
          <a:p>
            <a:pPr marL="457200" indent="-457200">
              <a:buFont typeface="Arial" panose="020B0604020202020204" pitchFamily="34" charset="0"/>
              <a:buChar char="•"/>
            </a:pPr>
            <a:r>
              <a:rPr lang="en-US" sz="2400" dirty="0">
                <a:solidFill>
                  <a:schemeClr val="tx1"/>
                </a:solidFill>
                <a:latin typeface="Frutiger LT Std 45 Light"/>
                <a:ea typeface="ＭＳ Ｐゴシック"/>
              </a:rPr>
              <a:t>Donor recognition circles</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Recurring donations</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Inclusive language</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Volunteer opportunities</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Milestone messaging</a:t>
            </a:r>
          </a:p>
        </p:txBody>
      </p:sp>
      <p:pic>
        <p:nvPicPr>
          <p:cNvPr id="5" name="Picture 4">
            <a:extLst>
              <a:ext uri="{FF2B5EF4-FFF2-40B4-BE49-F238E27FC236}">
                <a16:creationId xmlns:a16="http://schemas.microsoft.com/office/drawing/2014/main" id="{6A290736-69A5-80DF-38D3-9ABAF931BB01}"/>
              </a:ext>
            </a:extLst>
          </p:cNvPr>
          <p:cNvPicPr>
            <a:picLocks noChangeAspect="1"/>
          </p:cNvPicPr>
          <p:nvPr/>
        </p:nvPicPr>
        <p:blipFill>
          <a:blip r:embed="rId3"/>
          <a:stretch>
            <a:fillRect/>
          </a:stretch>
        </p:blipFill>
        <p:spPr>
          <a:xfrm>
            <a:off x="9256541" y="550980"/>
            <a:ext cx="2766646" cy="1292071"/>
          </a:xfrm>
          <a:prstGeom prst="rect">
            <a:avLst/>
          </a:prstGeom>
        </p:spPr>
      </p:pic>
      <p:pic>
        <p:nvPicPr>
          <p:cNvPr id="8" name="Picture 7">
            <a:extLst>
              <a:ext uri="{FF2B5EF4-FFF2-40B4-BE49-F238E27FC236}">
                <a16:creationId xmlns:a16="http://schemas.microsoft.com/office/drawing/2014/main" id="{92F2E5CC-3C1B-37B2-A323-CDA2FDE207D6}"/>
              </a:ext>
            </a:extLst>
          </p:cNvPr>
          <p:cNvPicPr>
            <a:picLocks noChangeAspect="1"/>
          </p:cNvPicPr>
          <p:nvPr/>
        </p:nvPicPr>
        <p:blipFill>
          <a:blip r:embed="rId4"/>
          <a:stretch>
            <a:fillRect/>
          </a:stretch>
        </p:blipFill>
        <p:spPr>
          <a:xfrm>
            <a:off x="7084646" y="1991668"/>
            <a:ext cx="2341548" cy="1063470"/>
          </a:xfrm>
          <a:prstGeom prst="rect">
            <a:avLst/>
          </a:prstGeom>
        </p:spPr>
      </p:pic>
      <p:pic>
        <p:nvPicPr>
          <p:cNvPr id="10" name="Picture 9">
            <a:extLst>
              <a:ext uri="{FF2B5EF4-FFF2-40B4-BE49-F238E27FC236}">
                <a16:creationId xmlns:a16="http://schemas.microsoft.com/office/drawing/2014/main" id="{1732BEC6-EC27-93B1-E249-129F0226816C}"/>
              </a:ext>
            </a:extLst>
          </p:cNvPr>
          <p:cNvPicPr>
            <a:picLocks noChangeAspect="1"/>
          </p:cNvPicPr>
          <p:nvPr/>
        </p:nvPicPr>
        <p:blipFill>
          <a:blip r:embed="rId5"/>
          <a:stretch>
            <a:fillRect/>
          </a:stretch>
        </p:blipFill>
        <p:spPr>
          <a:xfrm>
            <a:off x="8832922" y="3427500"/>
            <a:ext cx="2468808" cy="3306812"/>
          </a:xfrm>
          <a:prstGeom prst="rect">
            <a:avLst/>
          </a:prstGeom>
        </p:spPr>
      </p:pic>
      <p:pic>
        <p:nvPicPr>
          <p:cNvPr id="12" name="Picture 11">
            <a:extLst>
              <a:ext uri="{FF2B5EF4-FFF2-40B4-BE49-F238E27FC236}">
                <a16:creationId xmlns:a16="http://schemas.microsoft.com/office/drawing/2014/main" id="{B72953A8-1789-9BA4-C252-A675FBDE3CFE}"/>
              </a:ext>
            </a:extLst>
          </p:cNvPr>
          <p:cNvPicPr>
            <a:picLocks noChangeAspect="1"/>
          </p:cNvPicPr>
          <p:nvPr/>
        </p:nvPicPr>
        <p:blipFill>
          <a:blip r:embed="rId6"/>
          <a:stretch>
            <a:fillRect/>
          </a:stretch>
        </p:blipFill>
        <p:spPr>
          <a:xfrm>
            <a:off x="9744995" y="2077287"/>
            <a:ext cx="1790832" cy="1170795"/>
          </a:xfrm>
          <a:prstGeom prst="rect">
            <a:avLst/>
          </a:prstGeom>
        </p:spPr>
      </p:pic>
      <p:pic>
        <p:nvPicPr>
          <p:cNvPr id="7" name="Picture 6" descr="A diagram of a person&#10;&#10;AI-generated content may be incorrect.">
            <a:extLst>
              <a:ext uri="{FF2B5EF4-FFF2-40B4-BE49-F238E27FC236}">
                <a16:creationId xmlns:a16="http://schemas.microsoft.com/office/drawing/2014/main" id="{089D7A9B-E288-F609-30E7-253A57F0265D}"/>
              </a:ext>
            </a:extLst>
          </p:cNvPr>
          <p:cNvPicPr>
            <a:picLocks noChangeAspect="1"/>
          </p:cNvPicPr>
          <p:nvPr/>
        </p:nvPicPr>
        <p:blipFill>
          <a:blip r:embed="rId7"/>
          <a:stretch>
            <a:fillRect/>
          </a:stretch>
        </p:blipFill>
        <p:spPr>
          <a:xfrm>
            <a:off x="6096989" y="4740304"/>
            <a:ext cx="1970832" cy="1749470"/>
          </a:xfrm>
          <a:prstGeom prst="rect">
            <a:avLst/>
          </a:prstGeom>
        </p:spPr>
      </p:pic>
    </p:spTree>
    <p:extLst>
      <p:ext uri="{BB962C8B-B14F-4D97-AF65-F5344CB8AC3E}">
        <p14:creationId xmlns:p14="http://schemas.microsoft.com/office/powerpoint/2010/main" val="2955630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46DD-58D6-FCBA-628D-F0E193353FF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070F9BE-9C1A-69F1-E6B6-E72DF50D34B8}"/>
              </a:ext>
            </a:extLst>
          </p:cNvPr>
          <p:cNvSpPr txBox="1"/>
          <p:nvPr/>
        </p:nvSpPr>
        <p:spPr>
          <a:xfrm>
            <a:off x="592925" y="1600529"/>
            <a:ext cx="6045927" cy="3939540"/>
          </a:xfrm>
          <a:prstGeom prst="rect">
            <a:avLst/>
          </a:prstGeom>
          <a:noFill/>
        </p:spPr>
        <p:txBody>
          <a:bodyPr wrap="square" lIns="91440" tIns="45720" rIns="91440" bIns="45720" rtlCol="0" anchor="t">
            <a:spAutoFit/>
          </a:bodyPr>
          <a:lstStyle/>
          <a:p>
            <a:pPr marL="285750" indent="-285750">
              <a:spcAft>
                <a:spcPts val="1200"/>
              </a:spcAft>
              <a:buFont typeface="Arial" panose="020B0604020202020204" pitchFamily="34" charset="0"/>
              <a:buChar char="•"/>
            </a:pPr>
            <a:r>
              <a:rPr lang="en-US" sz="2000" dirty="0">
                <a:latin typeface="Frutiger LT Std 45 Light"/>
              </a:rPr>
              <a:t>Hearty ‘breakfast with a view’ on a Lancaster County preserved farm using farm products.</a:t>
            </a:r>
            <a:endParaRPr lang="en-US" sz="2000" dirty="0">
              <a:ea typeface="Calibri"/>
              <a:cs typeface="Calibri"/>
            </a:endParaRPr>
          </a:p>
          <a:p>
            <a:pPr marL="285750" indent="-285750">
              <a:spcAft>
                <a:spcPts val="1200"/>
              </a:spcAft>
              <a:buFont typeface="Arial" panose="020B0604020202020204" pitchFamily="34" charset="0"/>
              <a:buChar char="•"/>
            </a:pPr>
            <a:r>
              <a:rPr lang="en-US" sz="2000" dirty="0">
                <a:latin typeface="Frutiger LT Std 45 Light"/>
              </a:rPr>
              <a:t>Donation to attend</a:t>
            </a:r>
          </a:p>
          <a:p>
            <a:pPr marL="285750" indent="-285750">
              <a:spcAft>
                <a:spcPts val="1200"/>
              </a:spcAft>
              <a:buFont typeface="Arial" panose="020B0604020202020204" pitchFamily="34" charset="0"/>
              <a:buChar char="•"/>
            </a:pPr>
            <a:r>
              <a:rPr lang="en-US" sz="2000" dirty="0">
                <a:latin typeface="Frutiger LT Std 45 Light"/>
              </a:rPr>
              <a:t>Engages farm family to speak about why they choose to preserve their farm</a:t>
            </a:r>
          </a:p>
          <a:p>
            <a:pPr marL="285750" indent="-285750">
              <a:spcAft>
                <a:spcPts val="1200"/>
              </a:spcAft>
              <a:buFont typeface="Arial" panose="020B0604020202020204" pitchFamily="34" charset="0"/>
              <a:buChar char="•"/>
            </a:pPr>
            <a:r>
              <a:rPr lang="en-US" sz="2000" dirty="0">
                <a:latin typeface="Frutiger LT Std 45 Light"/>
              </a:rPr>
              <a:t>Allowed attendees to ask questions about the farm and farm life</a:t>
            </a:r>
          </a:p>
          <a:p>
            <a:pPr marL="285750" indent="-285750">
              <a:spcAft>
                <a:spcPts val="1200"/>
              </a:spcAft>
              <a:buFont typeface="Arial" panose="020B0604020202020204" pitchFamily="34" charset="0"/>
              <a:buChar char="•"/>
            </a:pPr>
            <a:r>
              <a:rPr lang="en-US" sz="2000" dirty="0">
                <a:latin typeface="Frutiger LT Std 45 Light"/>
              </a:rPr>
              <a:t>Sent them home with a “treat” from the farm and information about the organization</a:t>
            </a:r>
          </a:p>
          <a:p>
            <a:pPr marL="285750" indent="-285750">
              <a:spcAft>
                <a:spcPts val="1200"/>
              </a:spcAft>
              <a:buFont typeface="Arial" panose="020B0604020202020204" pitchFamily="34" charset="0"/>
              <a:buChar char="•"/>
            </a:pPr>
            <a:r>
              <a:rPr lang="en-US" sz="2000" dirty="0">
                <a:latin typeface="Frutiger LT Std 45 Light"/>
              </a:rPr>
              <a:t>Followed up with a newsletter and appeal</a:t>
            </a:r>
          </a:p>
        </p:txBody>
      </p:sp>
      <p:pic>
        <p:nvPicPr>
          <p:cNvPr id="3" name="Picture 2">
            <a:extLst>
              <a:ext uri="{FF2B5EF4-FFF2-40B4-BE49-F238E27FC236}">
                <a16:creationId xmlns:a16="http://schemas.microsoft.com/office/drawing/2014/main" id="{045D47E0-45BE-6F68-3B87-E599E8E9EF53}"/>
              </a:ext>
            </a:extLst>
          </p:cNvPr>
          <p:cNvPicPr>
            <a:picLocks noChangeAspect="1"/>
          </p:cNvPicPr>
          <p:nvPr/>
        </p:nvPicPr>
        <p:blipFill>
          <a:blip r:embed="rId3"/>
          <a:stretch>
            <a:fillRect/>
          </a:stretch>
        </p:blipFill>
        <p:spPr>
          <a:xfrm>
            <a:off x="6098004" y="653918"/>
            <a:ext cx="2279904" cy="754773"/>
          </a:xfrm>
          <a:prstGeom prst="rect">
            <a:avLst/>
          </a:prstGeom>
        </p:spPr>
      </p:pic>
      <p:pic>
        <p:nvPicPr>
          <p:cNvPr id="8" name="Picture 7">
            <a:extLst>
              <a:ext uri="{FF2B5EF4-FFF2-40B4-BE49-F238E27FC236}">
                <a16:creationId xmlns:a16="http://schemas.microsoft.com/office/drawing/2014/main" id="{93E4B1B4-0FC8-411F-C0DE-9B128013F45D}"/>
              </a:ext>
            </a:extLst>
          </p:cNvPr>
          <p:cNvPicPr>
            <a:picLocks noChangeAspect="1"/>
          </p:cNvPicPr>
          <p:nvPr/>
        </p:nvPicPr>
        <p:blipFill>
          <a:blip r:embed="rId4"/>
          <a:stretch>
            <a:fillRect/>
          </a:stretch>
        </p:blipFill>
        <p:spPr>
          <a:xfrm>
            <a:off x="6883472" y="1716189"/>
            <a:ext cx="4392386" cy="2190750"/>
          </a:xfrm>
          <a:prstGeom prst="rect">
            <a:avLst/>
          </a:prstGeom>
        </p:spPr>
      </p:pic>
      <p:pic>
        <p:nvPicPr>
          <p:cNvPr id="7" name="Picture 6">
            <a:extLst>
              <a:ext uri="{FF2B5EF4-FFF2-40B4-BE49-F238E27FC236}">
                <a16:creationId xmlns:a16="http://schemas.microsoft.com/office/drawing/2014/main" id="{0F6A4F32-2128-780A-2685-C0261313277E}"/>
              </a:ext>
            </a:extLst>
          </p:cNvPr>
          <p:cNvPicPr>
            <a:picLocks noChangeAspect="1"/>
          </p:cNvPicPr>
          <p:nvPr/>
        </p:nvPicPr>
        <p:blipFill>
          <a:blip r:embed="rId5"/>
          <a:stretch>
            <a:fillRect/>
          </a:stretch>
        </p:blipFill>
        <p:spPr>
          <a:xfrm>
            <a:off x="8949475" y="4287321"/>
            <a:ext cx="3098722" cy="2060122"/>
          </a:xfrm>
          <a:prstGeom prst="rect">
            <a:avLst/>
          </a:prstGeom>
        </p:spPr>
      </p:pic>
      <p:pic>
        <p:nvPicPr>
          <p:cNvPr id="9" name="Picture 8">
            <a:extLst>
              <a:ext uri="{FF2B5EF4-FFF2-40B4-BE49-F238E27FC236}">
                <a16:creationId xmlns:a16="http://schemas.microsoft.com/office/drawing/2014/main" id="{042B52D2-36A7-7754-AACD-770DC371A3BA}"/>
              </a:ext>
            </a:extLst>
          </p:cNvPr>
          <p:cNvPicPr>
            <a:picLocks noChangeAspect="1"/>
          </p:cNvPicPr>
          <p:nvPr/>
        </p:nvPicPr>
        <p:blipFill>
          <a:blip r:embed="rId6"/>
          <a:stretch>
            <a:fillRect/>
          </a:stretch>
        </p:blipFill>
        <p:spPr>
          <a:xfrm>
            <a:off x="8951756" y="787113"/>
            <a:ext cx="3096988" cy="633981"/>
          </a:xfrm>
          <a:prstGeom prst="rect">
            <a:avLst/>
          </a:prstGeom>
        </p:spPr>
      </p:pic>
      <p:sp>
        <p:nvSpPr>
          <p:cNvPr id="11" name="TextBox 10">
            <a:extLst>
              <a:ext uri="{FF2B5EF4-FFF2-40B4-BE49-F238E27FC236}">
                <a16:creationId xmlns:a16="http://schemas.microsoft.com/office/drawing/2014/main" id="{2B04A4D2-FB08-2C91-7034-C9FDC7FB6174}"/>
              </a:ext>
            </a:extLst>
          </p:cNvPr>
          <p:cNvSpPr txBox="1"/>
          <p:nvPr/>
        </p:nvSpPr>
        <p:spPr>
          <a:xfrm>
            <a:off x="589570" y="5798298"/>
            <a:ext cx="6213500" cy="646331"/>
          </a:xfrm>
          <a:prstGeom prst="rect">
            <a:avLst/>
          </a:prstGeom>
          <a:noFill/>
        </p:spPr>
        <p:txBody>
          <a:bodyPr wrap="square" lIns="91440" tIns="45720" rIns="91440" bIns="45720" rtlCol="0" anchor="t">
            <a:spAutoFit/>
          </a:bodyPr>
          <a:lstStyle/>
          <a:p>
            <a:r>
              <a:rPr lang="en-US" b="1" i="1" dirty="0">
                <a:latin typeface="Frutiger LT Std 45 Light"/>
              </a:rPr>
              <a:t>Small shop: Host a tour – no meal, or alternatively host a CEO chat in person or online</a:t>
            </a:r>
          </a:p>
        </p:txBody>
      </p:sp>
      <p:sp>
        <p:nvSpPr>
          <p:cNvPr id="6" name="Title 2">
            <a:extLst>
              <a:ext uri="{FF2B5EF4-FFF2-40B4-BE49-F238E27FC236}">
                <a16:creationId xmlns:a16="http://schemas.microsoft.com/office/drawing/2014/main" id="{E820F3A6-5E06-2900-1EB1-C726DB0D4EE3}"/>
              </a:ext>
            </a:extLst>
          </p:cNvPr>
          <p:cNvSpPr>
            <a:spLocks noGrp="1"/>
          </p:cNvSpPr>
          <p:nvPr>
            <p:ph type="title"/>
          </p:nvPr>
        </p:nvSpPr>
        <p:spPr>
          <a:xfrm>
            <a:off x="482138" y="712914"/>
            <a:ext cx="7734015" cy="1073876"/>
          </a:xfrm>
        </p:spPr>
        <p:txBody>
          <a:bodyPr/>
          <a:lstStyle/>
          <a:p>
            <a:r>
              <a:rPr lang="en-US" sz="3600" b="0">
                <a:latin typeface="Frutiger LT Std 45 Light"/>
                <a:ea typeface="ＭＳ Ｐゴシック"/>
              </a:rPr>
              <a:t>What's working out there?</a:t>
            </a:r>
            <a:endParaRPr lang="en-US" sz="3600" b="0"/>
          </a:p>
        </p:txBody>
      </p:sp>
    </p:spTree>
    <p:extLst>
      <p:ext uri="{BB962C8B-B14F-4D97-AF65-F5344CB8AC3E}">
        <p14:creationId xmlns:p14="http://schemas.microsoft.com/office/powerpoint/2010/main" val="636644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995A3-9E5F-33E8-03A3-C1C5EFC5857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86060AA-7C64-1138-9E03-C8C94634E7DC}"/>
              </a:ext>
            </a:extLst>
          </p:cNvPr>
          <p:cNvSpPr txBox="1"/>
          <p:nvPr/>
        </p:nvSpPr>
        <p:spPr>
          <a:xfrm>
            <a:off x="739229" y="2286612"/>
            <a:ext cx="6230983" cy="258532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latin typeface="Frutiger LT Std 45 Light"/>
              </a:rPr>
              <a:t>A Wishmaker</a:t>
            </a:r>
            <a:r>
              <a:rPr lang="en-US" baseline="30000" dirty="0">
                <a:latin typeface="Frutiger LT Std 45 Light"/>
              </a:rPr>
              <a:t>®</a:t>
            </a:r>
            <a:r>
              <a:rPr lang="en-US" dirty="0">
                <a:latin typeface="Frutiger LT Std 45 Light"/>
              </a:rPr>
              <a:t> is a person, foundation or corporation that contributes a minimum of $5,000 -- enough to completely fund one wish. Wishpartners are those that contribute $500 to partially fund the cost of wish.</a:t>
            </a:r>
          </a:p>
          <a:p>
            <a:endParaRPr lang="en-US" dirty="0">
              <a:latin typeface="Frutiger LT Std 45 Light"/>
            </a:endParaRPr>
          </a:p>
          <a:p>
            <a:pPr marL="285750" indent="-285750">
              <a:buFont typeface="Arial" panose="020B0604020202020204" pitchFamily="34" charset="0"/>
              <a:buChar char="•"/>
            </a:pPr>
            <a:r>
              <a:rPr lang="en-US" dirty="0">
                <a:latin typeface="Frutiger LT Std 45 Light"/>
              </a:rPr>
              <a:t>Wishmakers</a:t>
            </a:r>
            <a:r>
              <a:rPr lang="en-US" baseline="30000" dirty="0">
                <a:latin typeface="Frutiger LT Std 45 Light"/>
              </a:rPr>
              <a:t>®</a:t>
            </a:r>
            <a:r>
              <a:rPr lang="en-US" dirty="0">
                <a:latin typeface="Frutiger LT Std 45 Light"/>
              </a:rPr>
              <a:t> receive full details of the wish they helped fund and are listed in our newsletter, annual report and website. </a:t>
            </a:r>
            <a:r>
              <a:rPr lang="en-US" err="1">
                <a:latin typeface="Frutiger LT Std 45 Light"/>
              </a:rPr>
              <a:t>Wishmakers</a:t>
            </a:r>
            <a:r>
              <a:rPr lang="en-US" dirty="0">
                <a:latin typeface="Frutiger LT Std 45 Light"/>
              </a:rPr>
              <a:t> also receive a </a:t>
            </a:r>
            <a:r>
              <a:rPr lang="en-US" err="1">
                <a:latin typeface="Frutiger LT Std 45 Light"/>
              </a:rPr>
              <a:t>Wishmaker</a:t>
            </a:r>
            <a:r>
              <a:rPr lang="en-US" dirty="0">
                <a:latin typeface="Frutiger LT Std 45 Light"/>
              </a:rPr>
              <a:t> plaque designed by a wish child. </a:t>
            </a:r>
          </a:p>
        </p:txBody>
      </p:sp>
      <p:sp>
        <p:nvSpPr>
          <p:cNvPr id="10" name="AutoShape 6" descr="Broad Street Love">
            <a:extLst>
              <a:ext uri="{FF2B5EF4-FFF2-40B4-BE49-F238E27FC236}">
                <a16:creationId xmlns:a16="http://schemas.microsoft.com/office/drawing/2014/main" id="{9CFCB190-E415-584E-C479-FEC7198F2FF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 name="TextBox 16">
            <a:extLst>
              <a:ext uri="{FF2B5EF4-FFF2-40B4-BE49-F238E27FC236}">
                <a16:creationId xmlns:a16="http://schemas.microsoft.com/office/drawing/2014/main" id="{F577A399-AF98-C5B2-9F55-6DCE91DB14AA}"/>
              </a:ext>
            </a:extLst>
          </p:cNvPr>
          <p:cNvSpPr txBox="1"/>
          <p:nvPr/>
        </p:nvSpPr>
        <p:spPr>
          <a:xfrm>
            <a:off x="742841" y="5904513"/>
            <a:ext cx="5670587" cy="646331"/>
          </a:xfrm>
          <a:prstGeom prst="rect">
            <a:avLst/>
          </a:prstGeom>
          <a:noFill/>
        </p:spPr>
        <p:txBody>
          <a:bodyPr wrap="square" lIns="91440" tIns="45720" rIns="91440" bIns="45720" rtlCol="0" anchor="t">
            <a:spAutoFit/>
          </a:bodyPr>
          <a:lstStyle/>
          <a:p>
            <a:r>
              <a:rPr lang="en-US" b="1" i="1" dirty="0">
                <a:latin typeface="Frutiger LT Std 45 Light"/>
              </a:rPr>
              <a:t>Small shop:  Launch giving circle in regular appeal, limit benefits</a:t>
            </a:r>
          </a:p>
        </p:txBody>
      </p:sp>
      <p:pic>
        <p:nvPicPr>
          <p:cNvPr id="2050" name="Picture 2" descr="Make A Wish | Brands of the World™ | Download vector logos and logotypes">
            <a:extLst>
              <a:ext uri="{FF2B5EF4-FFF2-40B4-BE49-F238E27FC236}">
                <a16:creationId xmlns:a16="http://schemas.microsoft.com/office/drawing/2014/main" id="{97D245E7-F0A7-7BEC-2DFA-DDB4F0A2764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89400" y="-285402"/>
            <a:ext cx="2280387" cy="228038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9FD54C3-B988-2606-85C8-F8AB8FF7F46C}"/>
              </a:ext>
            </a:extLst>
          </p:cNvPr>
          <p:cNvPicPr>
            <a:picLocks noChangeAspect="1"/>
          </p:cNvPicPr>
          <p:nvPr/>
        </p:nvPicPr>
        <p:blipFill>
          <a:blip r:embed="rId4"/>
          <a:stretch>
            <a:fillRect/>
          </a:stretch>
        </p:blipFill>
        <p:spPr>
          <a:xfrm>
            <a:off x="7568926" y="4007104"/>
            <a:ext cx="4307389" cy="2430418"/>
          </a:xfrm>
          <a:prstGeom prst="rect">
            <a:avLst/>
          </a:prstGeom>
        </p:spPr>
      </p:pic>
      <p:pic>
        <p:nvPicPr>
          <p:cNvPr id="6" name="Picture 5">
            <a:extLst>
              <a:ext uri="{FF2B5EF4-FFF2-40B4-BE49-F238E27FC236}">
                <a16:creationId xmlns:a16="http://schemas.microsoft.com/office/drawing/2014/main" id="{CA3AF155-54F1-150E-1959-6E131A57A6E4}"/>
              </a:ext>
            </a:extLst>
          </p:cNvPr>
          <p:cNvPicPr>
            <a:picLocks noChangeAspect="1"/>
          </p:cNvPicPr>
          <p:nvPr/>
        </p:nvPicPr>
        <p:blipFill>
          <a:blip r:embed="rId5"/>
          <a:stretch>
            <a:fillRect/>
          </a:stretch>
        </p:blipFill>
        <p:spPr>
          <a:xfrm>
            <a:off x="8758598" y="730500"/>
            <a:ext cx="3128602" cy="3112613"/>
          </a:xfrm>
          <a:prstGeom prst="rect">
            <a:avLst/>
          </a:prstGeom>
        </p:spPr>
      </p:pic>
      <p:sp>
        <p:nvSpPr>
          <p:cNvPr id="15" name="Title 2">
            <a:extLst>
              <a:ext uri="{FF2B5EF4-FFF2-40B4-BE49-F238E27FC236}">
                <a16:creationId xmlns:a16="http://schemas.microsoft.com/office/drawing/2014/main" id="{0D8DEF37-1E95-7ED2-852D-489356245158}"/>
              </a:ext>
            </a:extLst>
          </p:cNvPr>
          <p:cNvSpPr txBox="1">
            <a:spLocks/>
          </p:cNvSpPr>
          <p:nvPr/>
        </p:nvSpPr>
        <p:spPr bwMode="auto">
          <a:xfrm>
            <a:off x="482138" y="712914"/>
            <a:ext cx="7734015" cy="1073876"/>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609555" rtl="0" eaLnBrk="1" fontAlgn="base" hangingPunct="1">
              <a:spcBef>
                <a:spcPct val="0"/>
              </a:spcBef>
              <a:spcAft>
                <a:spcPct val="0"/>
              </a:spcAft>
              <a:defRPr sz="4000" b="1" i="0" kern="1200" baseline="0">
                <a:solidFill>
                  <a:schemeClr val="accent6"/>
                </a:solidFill>
                <a:latin typeface="Frutiger LT Std 45 Light" panose="020B0402020204020204" pitchFamily="34" charset="77"/>
                <a:ea typeface="ＭＳ Ｐゴシック" charset="0"/>
                <a:cs typeface="Verdana"/>
              </a:defRPr>
            </a:lvl1pPr>
            <a:lvl2pPr algn="l" defTabSz="609555" rtl="0" eaLnBrk="1" fontAlgn="base" hangingPunct="1">
              <a:spcBef>
                <a:spcPct val="0"/>
              </a:spcBef>
              <a:spcAft>
                <a:spcPct val="0"/>
              </a:spcAft>
              <a:defRPr sz="3200" b="1">
                <a:solidFill>
                  <a:schemeClr val="tx2"/>
                </a:solidFill>
                <a:latin typeface="Verdana" charset="0"/>
                <a:ea typeface="ＭＳ Ｐゴシック" charset="0"/>
              </a:defRPr>
            </a:lvl2pPr>
            <a:lvl3pPr algn="l" defTabSz="609555" rtl="0" eaLnBrk="1" fontAlgn="base" hangingPunct="1">
              <a:spcBef>
                <a:spcPct val="0"/>
              </a:spcBef>
              <a:spcAft>
                <a:spcPct val="0"/>
              </a:spcAft>
              <a:defRPr sz="3200" b="1">
                <a:solidFill>
                  <a:schemeClr val="tx2"/>
                </a:solidFill>
                <a:latin typeface="Verdana" charset="0"/>
                <a:ea typeface="ＭＳ Ｐゴシック" charset="0"/>
              </a:defRPr>
            </a:lvl3pPr>
            <a:lvl4pPr algn="l" defTabSz="609555" rtl="0" eaLnBrk="1" fontAlgn="base" hangingPunct="1">
              <a:spcBef>
                <a:spcPct val="0"/>
              </a:spcBef>
              <a:spcAft>
                <a:spcPct val="0"/>
              </a:spcAft>
              <a:defRPr sz="3200" b="1">
                <a:solidFill>
                  <a:schemeClr val="tx2"/>
                </a:solidFill>
                <a:latin typeface="Verdana" charset="0"/>
                <a:ea typeface="ＭＳ Ｐゴシック" charset="0"/>
              </a:defRPr>
            </a:lvl4pPr>
            <a:lvl5pPr algn="l" defTabSz="609555" rtl="0" eaLnBrk="1" fontAlgn="base" hangingPunct="1">
              <a:spcBef>
                <a:spcPct val="0"/>
              </a:spcBef>
              <a:spcAft>
                <a:spcPct val="0"/>
              </a:spcAft>
              <a:defRPr sz="3200" b="1">
                <a:solidFill>
                  <a:schemeClr val="tx2"/>
                </a:solidFill>
                <a:latin typeface="Verdana" charset="0"/>
                <a:ea typeface="ＭＳ Ｐゴシック" charset="0"/>
              </a:defRPr>
            </a:lvl5pPr>
            <a:lvl6pPr marL="609555" algn="l" defTabSz="609555" rtl="0" eaLnBrk="1" fontAlgn="base" hangingPunct="1">
              <a:spcBef>
                <a:spcPct val="0"/>
              </a:spcBef>
              <a:spcAft>
                <a:spcPct val="0"/>
              </a:spcAft>
              <a:defRPr sz="3200" b="1">
                <a:solidFill>
                  <a:schemeClr val="tx2"/>
                </a:solidFill>
                <a:latin typeface="Verdana" charset="0"/>
                <a:ea typeface="ＭＳ Ｐゴシック" charset="0"/>
              </a:defRPr>
            </a:lvl6pPr>
            <a:lvl7pPr marL="1219110" algn="l" defTabSz="609555" rtl="0" eaLnBrk="1" fontAlgn="base" hangingPunct="1">
              <a:spcBef>
                <a:spcPct val="0"/>
              </a:spcBef>
              <a:spcAft>
                <a:spcPct val="0"/>
              </a:spcAft>
              <a:defRPr sz="3200" b="1">
                <a:solidFill>
                  <a:schemeClr val="tx2"/>
                </a:solidFill>
                <a:latin typeface="Verdana" charset="0"/>
                <a:ea typeface="ＭＳ Ｐゴシック" charset="0"/>
              </a:defRPr>
            </a:lvl7pPr>
            <a:lvl8pPr marL="1828664" algn="l" defTabSz="609555" rtl="0" eaLnBrk="1" fontAlgn="base" hangingPunct="1">
              <a:spcBef>
                <a:spcPct val="0"/>
              </a:spcBef>
              <a:spcAft>
                <a:spcPct val="0"/>
              </a:spcAft>
              <a:defRPr sz="3200" b="1">
                <a:solidFill>
                  <a:schemeClr val="tx2"/>
                </a:solidFill>
                <a:latin typeface="Verdana" charset="0"/>
                <a:ea typeface="ＭＳ Ｐゴシック" charset="0"/>
              </a:defRPr>
            </a:lvl8pPr>
            <a:lvl9pPr marL="2438218" algn="l" defTabSz="609555" rtl="0" eaLnBrk="1" fontAlgn="base" hangingPunct="1">
              <a:spcBef>
                <a:spcPct val="0"/>
              </a:spcBef>
              <a:spcAft>
                <a:spcPct val="0"/>
              </a:spcAft>
              <a:defRPr sz="3200" b="1">
                <a:solidFill>
                  <a:schemeClr val="tx2"/>
                </a:solidFill>
                <a:latin typeface="Verdana" charset="0"/>
                <a:ea typeface="ＭＳ Ｐゴシック" charset="0"/>
              </a:defRPr>
            </a:lvl9pPr>
          </a:lstStyle>
          <a:p>
            <a:r>
              <a:rPr lang="en-US" sz="3600" b="0">
                <a:latin typeface="Frutiger LT Std 45 Light"/>
                <a:ea typeface="ＭＳ Ｐゴシック"/>
              </a:rPr>
              <a:t>What's working out there?</a:t>
            </a:r>
          </a:p>
          <a:p>
            <a:r>
              <a:rPr lang="en-US" sz="1800" b="0">
                <a:latin typeface="Frutiger LT Std 45 Light"/>
                <a:ea typeface="ＭＳ Ｐゴシック"/>
              </a:rPr>
              <a:t>Make-A-Wish Greater Pennsylvania and West Virginia</a:t>
            </a:r>
            <a:endParaRPr lang="en-US" sz="1800">
              <a:latin typeface="Frutiger LT Std 45 Light"/>
              <a:ea typeface="ＭＳ Ｐゴシック"/>
            </a:endParaRPr>
          </a:p>
        </p:txBody>
      </p:sp>
    </p:spTree>
    <p:extLst>
      <p:ext uri="{BB962C8B-B14F-4D97-AF65-F5344CB8AC3E}">
        <p14:creationId xmlns:p14="http://schemas.microsoft.com/office/powerpoint/2010/main" val="3760215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59B8D-9DDB-C3E4-40A2-D9BFAB62014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C69DF47-E8E5-4010-627D-2C90CEAC6B6D}"/>
              </a:ext>
            </a:extLst>
          </p:cNvPr>
          <p:cNvSpPr txBox="1"/>
          <p:nvPr/>
        </p:nvSpPr>
        <p:spPr>
          <a:xfrm>
            <a:off x="592925" y="1831733"/>
            <a:ext cx="6241869" cy="341632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latin typeface="Frutiger LT Std 45 Light"/>
              </a:rPr>
              <a:t>Volunteers staff the mailroom that serves 5,000+ </a:t>
            </a:r>
            <a:br>
              <a:rPr lang="en-US" dirty="0">
                <a:latin typeface="Frutiger LT Std 45 Light"/>
              </a:rPr>
            </a:br>
            <a:r>
              <a:rPr lang="en-US" dirty="0">
                <a:latin typeface="Frutiger LT Std 45 Light"/>
              </a:rPr>
              <a:t>unhoused neighbors who use Broad Street Love as their mailing address.</a:t>
            </a:r>
          </a:p>
          <a:p>
            <a:pPr marL="285750" indent="-285750">
              <a:buFont typeface="Arial" panose="020B0604020202020204" pitchFamily="34" charset="0"/>
              <a:buChar char="•"/>
            </a:pPr>
            <a:endParaRPr lang="en-US" dirty="0">
              <a:latin typeface="Frutiger LT Std 45 Light"/>
            </a:endParaRPr>
          </a:p>
          <a:p>
            <a:pPr marL="285750" indent="-285750">
              <a:buFont typeface="Arial" panose="020B0604020202020204" pitchFamily="34" charset="0"/>
              <a:buChar char="•"/>
            </a:pPr>
            <a:r>
              <a:rPr lang="en-US" dirty="0">
                <a:latin typeface="Frutiger LT Std 45 Light"/>
              </a:rPr>
              <a:t>Volunteers help sort and distribute mail to guests, helping them to receive important mail like birth certificates and social security checks and keep in touch with loved ones.</a:t>
            </a:r>
          </a:p>
          <a:p>
            <a:pPr marL="285750" indent="-285750">
              <a:buFont typeface="Arial" panose="020B0604020202020204" pitchFamily="34" charset="0"/>
              <a:buChar char="•"/>
            </a:pPr>
            <a:endParaRPr lang="en-US" dirty="0">
              <a:latin typeface="Frutiger LT Std 45 Light"/>
            </a:endParaRPr>
          </a:p>
          <a:p>
            <a:pPr marL="285750" indent="-285750">
              <a:buFont typeface="Arial" panose="020B0604020202020204" pitchFamily="34" charset="0"/>
              <a:buChar char="•"/>
            </a:pPr>
            <a:r>
              <a:rPr lang="en-US" dirty="0">
                <a:latin typeface="Frutiger LT Std 45 Light"/>
              </a:rPr>
              <a:t>Four volunteers per 3 hr. shift so volunteers can work together and meet new people</a:t>
            </a:r>
          </a:p>
          <a:p>
            <a:endParaRPr lang="en-US" dirty="0">
              <a:latin typeface="Frutiger LT Std 45 Light"/>
            </a:endParaRPr>
          </a:p>
          <a:p>
            <a:pPr marL="285750" indent="-285750">
              <a:buFont typeface="Arial" panose="020B0604020202020204" pitchFamily="34" charset="0"/>
              <a:buChar char="•"/>
            </a:pPr>
            <a:r>
              <a:rPr lang="en-US" dirty="0">
                <a:latin typeface="Frutiger LT Std 45 Light"/>
              </a:rPr>
              <a:t>Follow up with impact stories and giving prompts via email</a:t>
            </a:r>
          </a:p>
        </p:txBody>
      </p:sp>
      <p:sp>
        <p:nvSpPr>
          <p:cNvPr id="10" name="AutoShape 6" descr="Broad Street Love">
            <a:extLst>
              <a:ext uri="{FF2B5EF4-FFF2-40B4-BE49-F238E27FC236}">
                <a16:creationId xmlns:a16="http://schemas.microsoft.com/office/drawing/2014/main" id="{2817D12D-9C28-B67C-9607-8751CABA5EB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1" name="Picture 10">
            <a:extLst>
              <a:ext uri="{FF2B5EF4-FFF2-40B4-BE49-F238E27FC236}">
                <a16:creationId xmlns:a16="http://schemas.microsoft.com/office/drawing/2014/main" id="{8D683F3C-7EE2-9553-A363-D272FD17073E}"/>
              </a:ext>
            </a:extLst>
          </p:cNvPr>
          <p:cNvPicPr>
            <a:picLocks noChangeAspect="1"/>
          </p:cNvPicPr>
          <p:nvPr/>
        </p:nvPicPr>
        <p:blipFill>
          <a:blip r:embed="rId3"/>
          <a:stretch>
            <a:fillRect/>
          </a:stretch>
        </p:blipFill>
        <p:spPr>
          <a:xfrm>
            <a:off x="6247965" y="740683"/>
            <a:ext cx="1901952" cy="739648"/>
          </a:xfrm>
          <a:prstGeom prst="rect">
            <a:avLst/>
          </a:prstGeom>
        </p:spPr>
      </p:pic>
      <p:pic>
        <p:nvPicPr>
          <p:cNvPr id="13" name="Picture 12">
            <a:extLst>
              <a:ext uri="{FF2B5EF4-FFF2-40B4-BE49-F238E27FC236}">
                <a16:creationId xmlns:a16="http://schemas.microsoft.com/office/drawing/2014/main" id="{7B5B3B83-404D-AD73-33CD-D54226814DB1}"/>
              </a:ext>
            </a:extLst>
          </p:cNvPr>
          <p:cNvPicPr>
            <a:picLocks noChangeAspect="1"/>
          </p:cNvPicPr>
          <p:nvPr/>
        </p:nvPicPr>
        <p:blipFill>
          <a:blip r:embed="rId4"/>
          <a:stretch>
            <a:fillRect/>
          </a:stretch>
        </p:blipFill>
        <p:spPr>
          <a:xfrm>
            <a:off x="9121321" y="1129317"/>
            <a:ext cx="2901462" cy="2901462"/>
          </a:xfrm>
          <a:prstGeom prst="rect">
            <a:avLst/>
          </a:prstGeom>
        </p:spPr>
      </p:pic>
      <p:sp>
        <p:nvSpPr>
          <p:cNvPr id="3" name="TextBox 2">
            <a:extLst>
              <a:ext uri="{FF2B5EF4-FFF2-40B4-BE49-F238E27FC236}">
                <a16:creationId xmlns:a16="http://schemas.microsoft.com/office/drawing/2014/main" id="{3DB4876F-B115-CF9A-0023-7D3342FD980A}"/>
              </a:ext>
            </a:extLst>
          </p:cNvPr>
          <p:cNvSpPr txBox="1"/>
          <p:nvPr/>
        </p:nvSpPr>
        <p:spPr>
          <a:xfrm>
            <a:off x="589877" y="6264466"/>
            <a:ext cx="6844195" cy="369332"/>
          </a:xfrm>
          <a:prstGeom prst="rect">
            <a:avLst/>
          </a:prstGeom>
          <a:noFill/>
        </p:spPr>
        <p:txBody>
          <a:bodyPr wrap="square" lIns="91440" tIns="45720" rIns="91440" bIns="45720" rtlCol="0" anchor="t">
            <a:spAutoFit/>
          </a:bodyPr>
          <a:lstStyle/>
          <a:p>
            <a:r>
              <a:rPr lang="en-US" b="1" i="1" dirty="0">
                <a:latin typeface="Frutiger LT Std 45 Light"/>
              </a:rPr>
              <a:t>Small Shop: Hold a one-day volunteering event</a:t>
            </a:r>
          </a:p>
        </p:txBody>
      </p:sp>
      <p:pic>
        <p:nvPicPr>
          <p:cNvPr id="12" name="Picture 11">
            <a:extLst>
              <a:ext uri="{FF2B5EF4-FFF2-40B4-BE49-F238E27FC236}">
                <a16:creationId xmlns:a16="http://schemas.microsoft.com/office/drawing/2014/main" id="{F1E5F175-3131-805E-9C4A-FF879E97C6FF}"/>
              </a:ext>
            </a:extLst>
          </p:cNvPr>
          <p:cNvPicPr>
            <a:picLocks noChangeAspect="1"/>
          </p:cNvPicPr>
          <p:nvPr/>
        </p:nvPicPr>
        <p:blipFill>
          <a:blip r:embed="rId5"/>
          <a:stretch>
            <a:fillRect/>
          </a:stretch>
        </p:blipFill>
        <p:spPr>
          <a:xfrm>
            <a:off x="6827851" y="4387900"/>
            <a:ext cx="4853825" cy="1869889"/>
          </a:xfrm>
          <a:prstGeom prst="rect">
            <a:avLst/>
          </a:prstGeom>
        </p:spPr>
      </p:pic>
      <p:sp>
        <p:nvSpPr>
          <p:cNvPr id="8" name="Title 2">
            <a:extLst>
              <a:ext uri="{FF2B5EF4-FFF2-40B4-BE49-F238E27FC236}">
                <a16:creationId xmlns:a16="http://schemas.microsoft.com/office/drawing/2014/main" id="{A2CD28AE-6AA9-129F-7275-1C6038DECFC3}"/>
              </a:ext>
            </a:extLst>
          </p:cNvPr>
          <p:cNvSpPr>
            <a:spLocks noGrp="1"/>
          </p:cNvSpPr>
          <p:nvPr>
            <p:ph type="title"/>
          </p:nvPr>
        </p:nvSpPr>
        <p:spPr>
          <a:xfrm>
            <a:off x="482138" y="736360"/>
            <a:ext cx="7663677" cy="522892"/>
          </a:xfrm>
        </p:spPr>
        <p:txBody>
          <a:bodyPr/>
          <a:lstStyle/>
          <a:p>
            <a:r>
              <a:rPr lang="en-US" sz="3600" b="0">
                <a:latin typeface="Frutiger LT Std 45 Light"/>
                <a:ea typeface="ＭＳ Ｐゴシック"/>
              </a:rPr>
              <a:t>What's working out there?</a:t>
            </a:r>
            <a:endParaRPr lang="en-US" sz="3600" b="0"/>
          </a:p>
        </p:txBody>
      </p:sp>
    </p:spTree>
    <p:extLst>
      <p:ext uri="{BB962C8B-B14F-4D97-AF65-F5344CB8AC3E}">
        <p14:creationId xmlns:p14="http://schemas.microsoft.com/office/powerpoint/2010/main" val="1224522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F505F-75E7-4973-C79E-BB43D351E8E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6A5EDA-9985-D6E3-8293-A4B6839C5660}"/>
              </a:ext>
            </a:extLst>
          </p:cNvPr>
          <p:cNvSpPr txBox="1"/>
          <p:nvPr/>
        </p:nvSpPr>
        <p:spPr>
          <a:xfrm>
            <a:off x="308284" y="3205573"/>
            <a:ext cx="2899213" cy="2596208"/>
          </a:xfrm>
          <a:prstGeom prst="rect">
            <a:avLst/>
          </a:prstGeom>
          <a:noFill/>
        </p:spPr>
        <p:txBody>
          <a:bodyPr wrap="square" lIns="91440" tIns="45720" rIns="91440" bIns="45720" rtlCol="0" anchor="t">
            <a:spAutoFit/>
          </a:bodyPr>
          <a:lstStyle/>
          <a:p>
            <a:r>
              <a:rPr lang="en-US" dirty="0">
                <a:latin typeface="Frutiger LT Std 45 Light"/>
              </a:rPr>
              <a:t>New Donor Survey</a:t>
            </a:r>
            <a:endParaRPr lang="en-US"/>
          </a:p>
          <a:p>
            <a:pPr marL="285750" indent="-285750">
              <a:buFont typeface="Arial" panose="020B0604020202020204" pitchFamily="34" charset="0"/>
              <a:buChar char="•"/>
            </a:pPr>
            <a:endParaRPr lang="en-US" dirty="0">
              <a:latin typeface="Frutiger LT Std 45 Light"/>
            </a:endParaRPr>
          </a:p>
          <a:p>
            <a:pPr marL="285750" indent="-285750">
              <a:buFont typeface="Arial" panose="020B0604020202020204" pitchFamily="34" charset="0"/>
              <a:buChar char="•"/>
            </a:pPr>
            <a:r>
              <a:rPr lang="en-US" dirty="0">
                <a:latin typeface="Frutiger LT Std 45 Light"/>
              </a:rPr>
              <a:t>Why did you choose us?</a:t>
            </a:r>
          </a:p>
          <a:p>
            <a:pPr marL="285750" indent="-285750">
              <a:buFont typeface="Arial" panose="020B0604020202020204" pitchFamily="34" charset="0"/>
              <a:buChar char="•"/>
            </a:pPr>
            <a:r>
              <a:rPr lang="en-US" dirty="0">
                <a:latin typeface="Frutiger LT Std 45 Light"/>
              </a:rPr>
              <a:t>What conservation issues matter most?</a:t>
            </a:r>
          </a:p>
          <a:p>
            <a:pPr marL="285750" indent="-285750">
              <a:buFont typeface="Arial" panose="020B0604020202020204" pitchFamily="34" charset="0"/>
              <a:buChar char="•"/>
            </a:pPr>
            <a:r>
              <a:rPr lang="en-US" dirty="0">
                <a:latin typeface="Frutiger LT Std 45 Light"/>
              </a:rPr>
              <a:t>How are you involved </a:t>
            </a:r>
            <a:br>
              <a:rPr lang="en-US" dirty="0">
                <a:latin typeface="Frutiger LT Std 45 Light"/>
              </a:rPr>
            </a:br>
            <a:r>
              <a:rPr lang="en-US" dirty="0">
                <a:latin typeface="Frutiger LT Std 45 Light"/>
              </a:rPr>
              <a:t>in conservation?</a:t>
            </a:r>
          </a:p>
          <a:p>
            <a:pPr marL="285750" indent="-285750">
              <a:buFont typeface="Arial" panose="020B0604020202020204" pitchFamily="34" charset="0"/>
              <a:buChar char="•"/>
            </a:pPr>
            <a:r>
              <a:rPr lang="en-US" dirty="0">
                <a:latin typeface="Frutiger LT Std 45 Light"/>
              </a:rPr>
              <a:t>How did you hear </a:t>
            </a:r>
            <a:br>
              <a:rPr lang="en-US" dirty="0">
                <a:latin typeface="Frutiger LT Std 45 Light"/>
              </a:rPr>
            </a:br>
            <a:r>
              <a:rPr lang="en-US" dirty="0">
                <a:latin typeface="Frutiger LT Std 45 Light"/>
              </a:rPr>
              <a:t>about us?</a:t>
            </a:r>
          </a:p>
        </p:txBody>
      </p:sp>
      <p:sp>
        <p:nvSpPr>
          <p:cNvPr id="10" name="AutoShape 6" descr="Broad Street Love">
            <a:extLst>
              <a:ext uri="{FF2B5EF4-FFF2-40B4-BE49-F238E27FC236}">
                <a16:creationId xmlns:a16="http://schemas.microsoft.com/office/drawing/2014/main" id="{837B466A-35FB-4282-53B5-3D67B6F9EA4D}"/>
              </a:ext>
            </a:extLst>
          </p:cNvPr>
          <p:cNvSpPr>
            <a:spLocks noChangeAspect="1" noChangeArrowheads="1"/>
          </p:cNvSpPr>
          <p:nvPr/>
        </p:nvSpPr>
        <p:spPr bwMode="auto">
          <a:xfrm>
            <a:off x="5943600" y="321128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 name="TextBox 16">
            <a:extLst>
              <a:ext uri="{FF2B5EF4-FFF2-40B4-BE49-F238E27FC236}">
                <a16:creationId xmlns:a16="http://schemas.microsoft.com/office/drawing/2014/main" id="{6C6D28AC-F885-6F0D-155C-F2C44261C76F}"/>
              </a:ext>
            </a:extLst>
          </p:cNvPr>
          <p:cNvSpPr txBox="1"/>
          <p:nvPr/>
        </p:nvSpPr>
        <p:spPr>
          <a:xfrm>
            <a:off x="330056" y="6264946"/>
            <a:ext cx="8339328" cy="307777"/>
          </a:xfrm>
          <a:prstGeom prst="rect">
            <a:avLst/>
          </a:prstGeom>
          <a:noFill/>
        </p:spPr>
        <p:txBody>
          <a:bodyPr wrap="square" lIns="91440" tIns="45720" rIns="91440" bIns="45720" rtlCol="0" anchor="t">
            <a:spAutoFit/>
          </a:bodyPr>
          <a:lstStyle/>
          <a:p>
            <a:r>
              <a:rPr lang="en-US" sz="1400" b="1" i="1" dirty="0">
                <a:latin typeface="Frutiger LT Std 45 Light"/>
              </a:rPr>
              <a:t>Small shop: Identify a focus group (4-5 donors) and make some calls to seek feedback</a:t>
            </a:r>
          </a:p>
        </p:txBody>
      </p:sp>
      <p:pic>
        <p:nvPicPr>
          <p:cNvPr id="3" name="Picture 2">
            <a:extLst>
              <a:ext uri="{FF2B5EF4-FFF2-40B4-BE49-F238E27FC236}">
                <a16:creationId xmlns:a16="http://schemas.microsoft.com/office/drawing/2014/main" id="{44FE4926-13DF-6E40-23C5-ECE5E2BADDF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93813" y="1398529"/>
            <a:ext cx="1439928" cy="1662901"/>
          </a:xfrm>
          <a:prstGeom prst="rect">
            <a:avLst/>
          </a:prstGeom>
        </p:spPr>
      </p:pic>
      <p:pic>
        <p:nvPicPr>
          <p:cNvPr id="5" name="Picture 4">
            <a:extLst>
              <a:ext uri="{FF2B5EF4-FFF2-40B4-BE49-F238E27FC236}">
                <a16:creationId xmlns:a16="http://schemas.microsoft.com/office/drawing/2014/main" id="{66B0D2E0-C82E-3DAF-AA96-1B8F6E4F4F5C}"/>
              </a:ext>
            </a:extLst>
          </p:cNvPr>
          <p:cNvPicPr>
            <a:picLocks noChangeAspect="1"/>
          </p:cNvPicPr>
          <p:nvPr/>
        </p:nvPicPr>
        <p:blipFill>
          <a:blip r:embed="rId4"/>
          <a:stretch>
            <a:fillRect/>
          </a:stretch>
        </p:blipFill>
        <p:spPr>
          <a:xfrm>
            <a:off x="2853692" y="1645820"/>
            <a:ext cx="2704229" cy="1176912"/>
          </a:xfrm>
          <a:prstGeom prst="rect">
            <a:avLst/>
          </a:prstGeom>
        </p:spPr>
      </p:pic>
      <p:pic>
        <p:nvPicPr>
          <p:cNvPr id="6" name="Picture 5">
            <a:extLst>
              <a:ext uri="{FF2B5EF4-FFF2-40B4-BE49-F238E27FC236}">
                <a16:creationId xmlns:a16="http://schemas.microsoft.com/office/drawing/2014/main" id="{46AD4739-0E9B-E368-4808-0DD7F2F7ED17}"/>
              </a:ext>
            </a:extLst>
          </p:cNvPr>
          <p:cNvPicPr>
            <a:picLocks noChangeAspect="1"/>
          </p:cNvPicPr>
          <p:nvPr/>
        </p:nvPicPr>
        <p:blipFill>
          <a:blip r:embed="rId5"/>
          <a:stretch>
            <a:fillRect/>
          </a:stretch>
        </p:blipFill>
        <p:spPr>
          <a:xfrm>
            <a:off x="5706177" y="1819991"/>
            <a:ext cx="2590001" cy="830863"/>
          </a:xfrm>
          <a:prstGeom prst="rect">
            <a:avLst/>
          </a:prstGeom>
        </p:spPr>
      </p:pic>
      <p:sp>
        <p:nvSpPr>
          <p:cNvPr id="7" name="TextBox 6">
            <a:extLst>
              <a:ext uri="{FF2B5EF4-FFF2-40B4-BE49-F238E27FC236}">
                <a16:creationId xmlns:a16="http://schemas.microsoft.com/office/drawing/2014/main" id="{0EF8C960-ED7C-FD11-F7B9-912CF1446CFA}"/>
              </a:ext>
            </a:extLst>
          </p:cNvPr>
          <p:cNvSpPr txBox="1"/>
          <p:nvPr/>
        </p:nvSpPr>
        <p:spPr>
          <a:xfrm>
            <a:off x="3215178" y="3205637"/>
            <a:ext cx="2490999" cy="2585323"/>
          </a:xfrm>
          <a:prstGeom prst="rect">
            <a:avLst/>
          </a:prstGeom>
          <a:noFill/>
        </p:spPr>
        <p:txBody>
          <a:bodyPr wrap="square" lIns="91440" tIns="45720" rIns="91440" bIns="45720" rtlCol="0" anchor="t">
            <a:spAutoFit/>
          </a:bodyPr>
          <a:lstStyle/>
          <a:p>
            <a:r>
              <a:rPr lang="en-US" dirty="0">
                <a:latin typeface="Frutiger LT Std 45 Light"/>
              </a:rPr>
              <a:t>Active Donor Survey</a:t>
            </a:r>
            <a:endParaRPr lang="en-US"/>
          </a:p>
          <a:p>
            <a:endParaRPr lang="en-US" dirty="0">
              <a:latin typeface="Frutiger LT Std 45 Light"/>
            </a:endParaRPr>
          </a:p>
          <a:p>
            <a:pPr marL="285750" indent="-285750">
              <a:buFont typeface="Arial" panose="020B0604020202020204" pitchFamily="34" charset="0"/>
              <a:buChar char="•"/>
            </a:pPr>
            <a:r>
              <a:rPr lang="en-US" dirty="0">
                <a:latin typeface="Frutiger LT Std 45 Light"/>
              </a:rPr>
              <a:t>What keeps you giving year over year</a:t>
            </a:r>
          </a:p>
          <a:p>
            <a:pPr marL="285750" indent="-285750">
              <a:buFont typeface="Arial" panose="020B0604020202020204" pitchFamily="34" charset="0"/>
              <a:buChar char="•"/>
            </a:pPr>
            <a:r>
              <a:rPr lang="en-US" dirty="0">
                <a:latin typeface="Frutiger LT Std 45 Light"/>
              </a:rPr>
              <a:t>Rate how strongly you feel informed about our work</a:t>
            </a:r>
          </a:p>
          <a:p>
            <a:pPr marL="285750" indent="-285750">
              <a:buFont typeface="Arial" panose="020B0604020202020204" pitchFamily="34" charset="0"/>
              <a:buChar char="•"/>
            </a:pPr>
            <a:r>
              <a:rPr lang="en-US" dirty="0">
                <a:latin typeface="Frutiger LT Std 45 Light"/>
              </a:rPr>
              <a:t>How likely are you to give again?</a:t>
            </a:r>
          </a:p>
        </p:txBody>
      </p:sp>
      <p:sp>
        <p:nvSpPr>
          <p:cNvPr id="8" name="TextBox 7">
            <a:extLst>
              <a:ext uri="{FF2B5EF4-FFF2-40B4-BE49-F238E27FC236}">
                <a16:creationId xmlns:a16="http://schemas.microsoft.com/office/drawing/2014/main" id="{B4077869-AAD4-1A20-5C86-99CAB2799389}"/>
              </a:ext>
            </a:extLst>
          </p:cNvPr>
          <p:cNvSpPr txBox="1"/>
          <p:nvPr/>
        </p:nvSpPr>
        <p:spPr>
          <a:xfrm>
            <a:off x="5704114" y="3212017"/>
            <a:ext cx="2590001" cy="2862322"/>
          </a:xfrm>
          <a:prstGeom prst="rect">
            <a:avLst/>
          </a:prstGeom>
          <a:noFill/>
        </p:spPr>
        <p:txBody>
          <a:bodyPr wrap="square" lIns="91440" tIns="45720" rIns="91440" bIns="45720" rtlCol="0" anchor="t">
            <a:spAutoFit/>
          </a:bodyPr>
          <a:lstStyle/>
          <a:p>
            <a:r>
              <a:rPr lang="en-US" dirty="0">
                <a:latin typeface="Frutiger LT Std 45 Light"/>
              </a:rPr>
              <a:t>Lapsed Donor Survey</a:t>
            </a:r>
          </a:p>
          <a:p>
            <a:endParaRPr lang="en-US" dirty="0">
              <a:latin typeface="Frutiger LT Std 45 Light"/>
            </a:endParaRPr>
          </a:p>
          <a:p>
            <a:pPr marL="285750" indent="-285750">
              <a:buFont typeface="Arial" panose="020B0604020202020204" pitchFamily="34" charset="0"/>
              <a:buChar char="•"/>
            </a:pPr>
            <a:r>
              <a:rPr lang="en-US" dirty="0">
                <a:latin typeface="Frutiger LT Std 45 Light"/>
              </a:rPr>
              <a:t>When you first gave a gift, what inspired you to give?</a:t>
            </a:r>
          </a:p>
          <a:p>
            <a:pPr marL="285750" indent="-285750">
              <a:buFont typeface="Arial" panose="020B0604020202020204" pitchFamily="34" charset="0"/>
              <a:buChar char="•"/>
            </a:pPr>
            <a:r>
              <a:rPr lang="en-US" dirty="0">
                <a:latin typeface="Frutiger LT Std 45 Light"/>
              </a:rPr>
              <a:t>I will support again if/when ______</a:t>
            </a:r>
          </a:p>
          <a:p>
            <a:pPr marL="285750" indent="-285750">
              <a:buFont typeface="Arial" panose="020B0604020202020204" pitchFamily="34" charset="0"/>
              <a:buChar char="•"/>
            </a:pPr>
            <a:r>
              <a:rPr lang="en-US" dirty="0">
                <a:latin typeface="Frutiger LT Std 45 Light"/>
              </a:rPr>
              <a:t>What matters to you (open response) “We promise to listen”</a:t>
            </a:r>
          </a:p>
        </p:txBody>
      </p:sp>
      <p:sp>
        <p:nvSpPr>
          <p:cNvPr id="13" name="Title 2">
            <a:extLst>
              <a:ext uri="{FF2B5EF4-FFF2-40B4-BE49-F238E27FC236}">
                <a16:creationId xmlns:a16="http://schemas.microsoft.com/office/drawing/2014/main" id="{E7185347-4DB5-D3CA-E380-577FA5D4A893}"/>
              </a:ext>
            </a:extLst>
          </p:cNvPr>
          <p:cNvSpPr>
            <a:spLocks noGrp="1"/>
          </p:cNvSpPr>
          <p:nvPr>
            <p:ph type="title"/>
          </p:nvPr>
        </p:nvSpPr>
        <p:spPr>
          <a:xfrm>
            <a:off x="482138" y="712914"/>
            <a:ext cx="7734015" cy="1073876"/>
          </a:xfrm>
        </p:spPr>
        <p:txBody>
          <a:bodyPr/>
          <a:lstStyle/>
          <a:p>
            <a:r>
              <a:rPr lang="en-US" sz="3600" b="0">
                <a:latin typeface="Frutiger LT Std 45 Light"/>
                <a:ea typeface="ＭＳ Ｐゴシック"/>
              </a:rPr>
              <a:t>What's working out there?</a:t>
            </a:r>
            <a:endParaRPr lang="en-US" sz="3600" b="0"/>
          </a:p>
        </p:txBody>
      </p:sp>
    </p:spTree>
    <p:extLst>
      <p:ext uri="{BB962C8B-B14F-4D97-AF65-F5344CB8AC3E}">
        <p14:creationId xmlns:p14="http://schemas.microsoft.com/office/powerpoint/2010/main" val="1782909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FC856-DBFE-4BCD-ECFD-75EF36ADAA81}"/>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D5C21B70-9932-E153-99AB-D0B35FC8EDC9}"/>
              </a:ext>
            </a:extLst>
          </p:cNvPr>
          <p:cNvPicPr>
            <a:picLocks noChangeAspect="1"/>
          </p:cNvPicPr>
          <p:nvPr/>
        </p:nvPicPr>
        <p:blipFill>
          <a:blip r:embed="rId3"/>
          <a:stretch>
            <a:fillRect/>
          </a:stretch>
        </p:blipFill>
        <p:spPr>
          <a:xfrm>
            <a:off x="7424540" y="2974903"/>
            <a:ext cx="4396273" cy="3439885"/>
          </a:xfrm>
          <a:prstGeom prst="rect">
            <a:avLst/>
          </a:prstGeom>
        </p:spPr>
      </p:pic>
      <p:sp>
        <p:nvSpPr>
          <p:cNvPr id="4" name="TextBox 3">
            <a:extLst>
              <a:ext uri="{FF2B5EF4-FFF2-40B4-BE49-F238E27FC236}">
                <a16:creationId xmlns:a16="http://schemas.microsoft.com/office/drawing/2014/main" id="{56407B99-3674-9ABB-6F63-4A5E27898E81}"/>
              </a:ext>
            </a:extLst>
          </p:cNvPr>
          <p:cNvSpPr txBox="1"/>
          <p:nvPr/>
        </p:nvSpPr>
        <p:spPr>
          <a:xfrm>
            <a:off x="592925" y="2148928"/>
            <a:ext cx="6296298" cy="369331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latin typeface="Frutiger LT Std 45 Light"/>
              </a:rPr>
              <a:t>Created “flexible” giving fund that can quickly act with new ideas and opportunities without waiting for the budget process.</a:t>
            </a:r>
          </a:p>
          <a:p>
            <a:pPr marL="285750" indent="-285750">
              <a:buFont typeface="Arial" panose="020B0604020202020204" pitchFamily="34" charset="0"/>
              <a:buChar char="•"/>
            </a:pPr>
            <a:endParaRPr lang="en-US" dirty="0">
              <a:latin typeface="Frutiger LT Std 45 Light"/>
            </a:endParaRPr>
          </a:p>
          <a:p>
            <a:pPr marL="285750" indent="-285750">
              <a:buFont typeface="Arial" panose="020B0604020202020204" pitchFamily="34" charset="0"/>
              <a:buChar char="•"/>
            </a:pPr>
            <a:r>
              <a:rPr lang="en-US" dirty="0">
                <a:latin typeface="Frutiger LT Std 45 Light"/>
              </a:rPr>
              <a:t>Examples of projects identified by donors: Low vision support group, grief recovery group, lifeguarding backboard, staff training programs, brain health programs, memory support resources.</a:t>
            </a:r>
          </a:p>
          <a:p>
            <a:pPr marL="285750" indent="-285750">
              <a:buFont typeface="Arial" panose="020B0604020202020204" pitchFamily="34" charset="0"/>
              <a:buChar char="•"/>
            </a:pPr>
            <a:endParaRPr lang="en-US" dirty="0">
              <a:latin typeface="Frutiger LT Std 45 Light"/>
            </a:endParaRPr>
          </a:p>
          <a:p>
            <a:pPr marL="285750" indent="-285750">
              <a:buFont typeface="Arial" panose="020B0604020202020204" pitchFamily="34" charset="0"/>
              <a:buChar char="•"/>
            </a:pPr>
            <a:r>
              <a:rPr lang="en-US" dirty="0">
                <a:latin typeface="Frutiger LT Std 45 Light"/>
              </a:rPr>
              <a:t>Four volunteers per 3 hr. shift so volunteers can work together and meet new people</a:t>
            </a:r>
          </a:p>
          <a:p>
            <a:endParaRPr lang="en-US" dirty="0">
              <a:latin typeface="Frutiger LT Std 45 Light"/>
            </a:endParaRPr>
          </a:p>
          <a:p>
            <a:pPr marL="285750" indent="-285750">
              <a:buFont typeface="Arial" panose="020B0604020202020204" pitchFamily="34" charset="0"/>
              <a:buChar char="•"/>
            </a:pPr>
            <a:r>
              <a:rPr lang="en-US" dirty="0">
                <a:latin typeface="Frutiger LT Std 45 Light"/>
              </a:rPr>
              <a:t>Follow up with impact stories and giving prompts via email</a:t>
            </a:r>
          </a:p>
        </p:txBody>
      </p:sp>
      <p:sp>
        <p:nvSpPr>
          <p:cNvPr id="10" name="AutoShape 6" descr="Broad Street Love">
            <a:extLst>
              <a:ext uri="{FF2B5EF4-FFF2-40B4-BE49-F238E27FC236}">
                <a16:creationId xmlns:a16="http://schemas.microsoft.com/office/drawing/2014/main" id="{220A0C42-E0C6-110F-0604-BE50593F403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5" name="Picture 14">
            <a:extLst>
              <a:ext uri="{FF2B5EF4-FFF2-40B4-BE49-F238E27FC236}">
                <a16:creationId xmlns:a16="http://schemas.microsoft.com/office/drawing/2014/main" id="{0694991C-BA4E-497D-316C-556DDFF532A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222095" y="692429"/>
            <a:ext cx="1961055" cy="1154254"/>
          </a:xfrm>
          <a:prstGeom prst="rect">
            <a:avLst/>
          </a:prstGeom>
        </p:spPr>
      </p:pic>
      <p:pic>
        <p:nvPicPr>
          <p:cNvPr id="16" name="Picture 15">
            <a:extLst>
              <a:ext uri="{FF2B5EF4-FFF2-40B4-BE49-F238E27FC236}">
                <a16:creationId xmlns:a16="http://schemas.microsoft.com/office/drawing/2014/main" id="{A7EFD89A-3A87-A235-DCC6-7E1A73706D46}"/>
              </a:ext>
            </a:extLst>
          </p:cNvPr>
          <p:cNvPicPr>
            <a:picLocks noChangeAspect="1"/>
          </p:cNvPicPr>
          <p:nvPr/>
        </p:nvPicPr>
        <p:blipFill>
          <a:blip r:embed="rId5"/>
          <a:stretch>
            <a:fillRect/>
          </a:stretch>
        </p:blipFill>
        <p:spPr>
          <a:xfrm>
            <a:off x="8998450" y="696552"/>
            <a:ext cx="3067209" cy="2083747"/>
          </a:xfrm>
          <a:prstGeom prst="rect">
            <a:avLst/>
          </a:prstGeom>
        </p:spPr>
      </p:pic>
      <p:sp>
        <p:nvSpPr>
          <p:cNvPr id="17" name="TextBox 16">
            <a:extLst>
              <a:ext uri="{FF2B5EF4-FFF2-40B4-BE49-F238E27FC236}">
                <a16:creationId xmlns:a16="http://schemas.microsoft.com/office/drawing/2014/main" id="{F1ED2F00-D878-5E3F-F28D-990F26DF3530}"/>
              </a:ext>
            </a:extLst>
          </p:cNvPr>
          <p:cNvSpPr txBox="1"/>
          <p:nvPr/>
        </p:nvSpPr>
        <p:spPr>
          <a:xfrm>
            <a:off x="587829" y="6047232"/>
            <a:ext cx="6709954" cy="369332"/>
          </a:xfrm>
          <a:prstGeom prst="rect">
            <a:avLst/>
          </a:prstGeom>
          <a:noFill/>
        </p:spPr>
        <p:txBody>
          <a:bodyPr wrap="square" lIns="91440" tIns="45720" rIns="91440" bIns="45720" rtlCol="0" anchor="t">
            <a:spAutoFit/>
          </a:bodyPr>
          <a:lstStyle/>
          <a:p>
            <a:r>
              <a:rPr lang="en-US" b="1" i="1" dirty="0">
                <a:latin typeface="Frutiger LT Std 45 Light"/>
              </a:rPr>
              <a:t>Small shop: Form a giving circle for an existing fund</a:t>
            </a:r>
          </a:p>
        </p:txBody>
      </p:sp>
      <p:sp>
        <p:nvSpPr>
          <p:cNvPr id="7" name="Title 2">
            <a:extLst>
              <a:ext uri="{FF2B5EF4-FFF2-40B4-BE49-F238E27FC236}">
                <a16:creationId xmlns:a16="http://schemas.microsoft.com/office/drawing/2014/main" id="{20219B75-0602-53E9-EF85-8CAA9D8EE5AF}"/>
              </a:ext>
            </a:extLst>
          </p:cNvPr>
          <p:cNvSpPr>
            <a:spLocks noGrp="1"/>
          </p:cNvSpPr>
          <p:nvPr>
            <p:ph type="title"/>
          </p:nvPr>
        </p:nvSpPr>
        <p:spPr>
          <a:xfrm>
            <a:off x="482138" y="712914"/>
            <a:ext cx="7734015" cy="1073876"/>
          </a:xfrm>
        </p:spPr>
        <p:txBody>
          <a:bodyPr/>
          <a:lstStyle/>
          <a:p>
            <a:r>
              <a:rPr lang="en-US" sz="3600" b="0">
                <a:latin typeface="Frutiger LT Std 45 Light"/>
                <a:ea typeface="ＭＳ Ｐゴシック"/>
              </a:rPr>
              <a:t>What's working out there?</a:t>
            </a:r>
            <a:endParaRPr lang="en-US" sz="3600" b="0"/>
          </a:p>
        </p:txBody>
      </p:sp>
    </p:spTree>
    <p:extLst>
      <p:ext uri="{BB962C8B-B14F-4D97-AF65-F5344CB8AC3E}">
        <p14:creationId xmlns:p14="http://schemas.microsoft.com/office/powerpoint/2010/main" val="944055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6817C-1BA7-5369-09B4-D03584F13668}"/>
            </a:ext>
          </a:extLst>
        </p:cNvPr>
        <p:cNvGrpSpPr/>
        <p:nvPr/>
      </p:nvGrpSpPr>
      <p:grpSpPr>
        <a:xfrm>
          <a:off x="0" y="0"/>
          <a:ext cx="0" cy="0"/>
          <a:chOff x="0" y="0"/>
          <a:chExt cx="0" cy="0"/>
        </a:xfrm>
      </p:grpSpPr>
      <p:pic>
        <p:nvPicPr>
          <p:cNvPr id="6" name="Picture 5" descr="A calendar with many squares and text&#10;&#10;AI-generated content may be incorrect.">
            <a:extLst>
              <a:ext uri="{FF2B5EF4-FFF2-40B4-BE49-F238E27FC236}">
                <a16:creationId xmlns:a16="http://schemas.microsoft.com/office/drawing/2014/main" id="{7D168F84-3302-C79D-3D5E-AD32E0515495}"/>
              </a:ext>
            </a:extLst>
          </p:cNvPr>
          <p:cNvPicPr>
            <a:picLocks noChangeAspect="1"/>
          </p:cNvPicPr>
          <p:nvPr/>
        </p:nvPicPr>
        <p:blipFill>
          <a:blip r:embed="rId3"/>
          <a:srcRect t="2917" b="2257"/>
          <a:stretch>
            <a:fillRect/>
          </a:stretch>
        </p:blipFill>
        <p:spPr>
          <a:xfrm>
            <a:off x="7063729" y="2710543"/>
            <a:ext cx="4848871" cy="3128554"/>
          </a:xfrm>
          <a:prstGeom prst="rect">
            <a:avLst/>
          </a:prstGeom>
        </p:spPr>
      </p:pic>
      <p:sp>
        <p:nvSpPr>
          <p:cNvPr id="4" name="TextBox 3">
            <a:extLst>
              <a:ext uri="{FF2B5EF4-FFF2-40B4-BE49-F238E27FC236}">
                <a16:creationId xmlns:a16="http://schemas.microsoft.com/office/drawing/2014/main" id="{E0748E9D-5EE8-9CC4-46FB-23CD247AE8C1}"/>
              </a:ext>
            </a:extLst>
          </p:cNvPr>
          <p:cNvSpPr txBox="1"/>
          <p:nvPr/>
        </p:nvSpPr>
        <p:spPr>
          <a:xfrm>
            <a:off x="493697" y="659168"/>
            <a:ext cx="7436223" cy="1200329"/>
          </a:xfrm>
          <a:prstGeom prst="rect">
            <a:avLst/>
          </a:prstGeom>
          <a:noFill/>
        </p:spPr>
        <p:txBody>
          <a:bodyPr wrap="square" lIns="91440" tIns="45720" rIns="91440" bIns="45720" rtlCol="0" anchor="t">
            <a:spAutoFit/>
          </a:bodyPr>
          <a:lstStyle/>
          <a:p>
            <a:r>
              <a:rPr lang="en-US" sz="3600" b="1" dirty="0">
                <a:solidFill>
                  <a:schemeClr val="accent6"/>
                </a:solidFill>
                <a:latin typeface="Frutiger LT Std 45 Light"/>
              </a:rPr>
              <a:t>How do I enhance donor engagement at my organization?</a:t>
            </a:r>
            <a:endParaRPr lang="en-US" b="1">
              <a:solidFill>
                <a:schemeClr val="accent6"/>
              </a:solidFill>
              <a:ea typeface="Calibri"/>
              <a:cs typeface="Calibri"/>
            </a:endParaRPr>
          </a:p>
        </p:txBody>
      </p:sp>
      <p:sp>
        <p:nvSpPr>
          <p:cNvPr id="8" name="TextBox 7">
            <a:extLst>
              <a:ext uri="{FF2B5EF4-FFF2-40B4-BE49-F238E27FC236}">
                <a16:creationId xmlns:a16="http://schemas.microsoft.com/office/drawing/2014/main" id="{D1EAC869-A918-B812-B656-C3FC6B9388FB}"/>
              </a:ext>
            </a:extLst>
          </p:cNvPr>
          <p:cNvSpPr txBox="1"/>
          <p:nvPr/>
        </p:nvSpPr>
        <p:spPr>
          <a:xfrm>
            <a:off x="494954" y="2170700"/>
            <a:ext cx="6557555" cy="341632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400" dirty="0">
                <a:latin typeface="Frutiger LT Std 45 Light"/>
              </a:rPr>
              <a:t>Fundraising Plan – Stabilize, Optimize, Expand</a:t>
            </a:r>
          </a:p>
          <a:p>
            <a:pPr marL="285750" indent="-285750">
              <a:buFont typeface="Arial" panose="020B0604020202020204" pitchFamily="34" charset="0"/>
              <a:buChar char="•"/>
            </a:pPr>
            <a:r>
              <a:rPr lang="en-US" sz="2400" dirty="0">
                <a:latin typeface="Frutiger LT Std 45 Light"/>
              </a:rPr>
              <a:t>Start small – start with Ask/Thank/Repeat, build out schedule using cycle</a:t>
            </a:r>
          </a:p>
          <a:p>
            <a:pPr marL="285750" indent="-285750">
              <a:buFont typeface="Arial" panose="020B0604020202020204" pitchFamily="34" charset="0"/>
              <a:buChar char="•"/>
            </a:pPr>
            <a:r>
              <a:rPr lang="en-US" sz="2400" dirty="0">
                <a:latin typeface="Frutiger LT Std 45 Light"/>
              </a:rPr>
              <a:t>Donor Management Software (CRM)</a:t>
            </a:r>
          </a:p>
          <a:p>
            <a:pPr marL="285750" indent="-285750">
              <a:buFont typeface="Arial" panose="020B0604020202020204" pitchFamily="34" charset="0"/>
              <a:buChar char="•"/>
            </a:pPr>
            <a:r>
              <a:rPr lang="en-US" sz="2400" dirty="0">
                <a:latin typeface="Frutiger LT Std 45 Light"/>
              </a:rPr>
              <a:t>Build your Toolbox – Segmentation, </a:t>
            </a:r>
          </a:p>
          <a:p>
            <a:pPr marL="285750" indent="-285750">
              <a:buFont typeface="Arial" panose="020B0604020202020204" pitchFamily="34" charset="0"/>
              <a:buChar char="•"/>
            </a:pPr>
            <a:r>
              <a:rPr lang="en-US" sz="2400" dirty="0">
                <a:latin typeface="Frutiger LT Std 45 Light"/>
              </a:rPr>
              <a:t>Email marketing, moves management, AI</a:t>
            </a:r>
          </a:p>
          <a:p>
            <a:pPr marL="285750" indent="-285750">
              <a:buFont typeface="Arial" panose="020B0604020202020204" pitchFamily="34" charset="0"/>
              <a:buChar char="•"/>
            </a:pPr>
            <a:r>
              <a:rPr lang="en-US" sz="2400" dirty="0">
                <a:latin typeface="Frutiger LT Std 45 Light"/>
              </a:rPr>
              <a:t>Set goals</a:t>
            </a:r>
          </a:p>
          <a:p>
            <a:pPr marL="285750" indent="-285750">
              <a:buFont typeface="Arial" panose="020B0604020202020204" pitchFamily="34" charset="0"/>
              <a:buChar char="•"/>
            </a:pPr>
            <a:r>
              <a:rPr lang="en-US" sz="2400" dirty="0">
                <a:latin typeface="Frutiger LT Std 45 Light"/>
              </a:rPr>
              <a:t>Use compelling storytelling when you can</a:t>
            </a:r>
          </a:p>
          <a:p>
            <a:pPr marL="285750" indent="-285750">
              <a:buFont typeface="Arial" panose="020B0604020202020204" pitchFamily="34" charset="0"/>
              <a:buChar char="•"/>
            </a:pPr>
            <a:endParaRPr lang="en-US" sz="2400" dirty="0">
              <a:latin typeface="Frutiger LT Std 45 Light"/>
            </a:endParaRPr>
          </a:p>
        </p:txBody>
      </p:sp>
    </p:spTree>
    <p:extLst>
      <p:ext uri="{BB962C8B-B14F-4D97-AF65-F5344CB8AC3E}">
        <p14:creationId xmlns:p14="http://schemas.microsoft.com/office/powerpoint/2010/main" val="1165173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DEABE-F459-EF37-8860-BC3D467EBC5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83A575E-7B9E-84F4-AD31-B893D430C34D}"/>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Lst>
          </a:blip>
          <a:stretch>
            <a:fillRect/>
          </a:stretch>
        </p:blipFill>
        <p:spPr>
          <a:xfrm>
            <a:off x="1547272" y="2498586"/>
            <a:ext cx="3717368" cy="2470429"/>
          </a:xfrm>
          <a:prstGeom prst="rect">
            <a:avLst/>
          </a:prstGeom>
        </p:spPr>
      </p:pic>
      <p:sp>
        <p:nvSpPr>
          <p:cNvPr id="5" name="TextBox 4">
            <a:extLst>
              <a:ext uri="{FF2B5EF4-FFF2-40B4-BE49-F238E27FC236}">
                <a16:creationId xmlns:a16="http://schemas.microsoft.com/office/drawing/2014/main" id="{D7B25801-7339-53D6-1902-AEC8F9495D47}"/>
              </a:ext>
            </a:extLst>
          </p:cNvPr>
          <p:cNvSpPr txBox="1"/>
          <p:nvPr/>
        </p:nvSpPr>
        <p:spPr>
          <a:xfrm>
            <a:off x="959991" y="1154282"/>
            <a:ext cx="7436223" cy="584775"/>
          </a:xfrm>
          <a:prstGeom prst="rect">
            <a:avLst/>
          </a:prstGeom>
          <a:noFill/>
        </p:spPr>
        <p:txBody>
          <a:bodyPr wrap="square" lIns="91440" tIns="45720" rIns="91440" bIns="45720" rtlCol="0" anchor="t">
            <a:spAutoFit/>
          </a:bodyPr>
          <a:lstStyle/>
          <a:p>
            <a:r>
              <a:rPr lang="en-US" sz="3200" b="1" dirty="0">
                <a:solidFill>
                  <a:schemeClr val="accent6"/>
                </a:solidFill>
                <a:latin typeface="Frutiger LT Std 45 Light"/>
              </a:rPr>
              <a:t>What’s working for you?</a:t>
            </a:r>
          </a:p>
        </p:txBody>
      </p:sp>
    </p:spTree>
    <p:extLst>
      <p:ext uri="{BB962C8B-B14F-4D97-AF65-F5344CB8AC3E}">
        <p14:creationId xmlns:p14="http://schemas.microsoft.com/office/powerpoint/2010/main" val="3604190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E86C28CF-0DE2-BCA8-FD28-194248CD46A8}"/>
              </a:ext>
            </a:extLst>
          </p:cNvPr>
          <p:cNvSpPr txBox="1"/>
          <p:nvPr/>
        </p:nvSpPr>
        <p:spPr>
          <a:xfrm>
            <a:off x="451332" y="1988481"/>
            <a:ext cx="4471287" cy="4608954"/>
          </a:xfrm>
          <a:prstGeom prst="rect">
            <a:avLst/>
          </a:prstGeom>
          <a:noFill/>
        </p:spPr>
        <p:txBody>
          <a:bodyPr wrap="square" lIns="91440" tIns="45720" rIns="91440" bIns="45720" anchor="t">
            <a:spAutoFit/>
          </a:bodyPr>
          <a:lstStyle/>
          <a:p>
            <a:pPr marL="285750" indent="-285750">
              <a:spcAft>
                <a:spcPts val="900"/>
              </a:spcAft>
              <a:buFont typeface="Arial" panose="020B0604020202020204" pitchFamily="34" charset="0"/>
              <a:buChar char="•"/>
            </a:pPr>
            <a:r>
              <a:rPr lang="en-US" sz="1600" dirty="0">
                <a:latin typeface="Frutiger LT Std 45 Light"/>
              </a:rPr>
              <a:t>Landis Homes established in 1964 by Eastern Mennonite Board of Missions and Charities (now EMM) to serve retired Mennonite pastors and missionaries.</a:t>
            </a:r>
            <a:endParaRPr lang="en-US"/>
          </a:p>
          <a:p>
            <a:pPr marL="285750" indent="-285750">
              <a:spcAft>
                <a:spcPts val="900"/>
              </a:spcAft>
              <a:buFont typeface="Arial" panose="020B0604020202020204" pitchFamily="34" charset="0"/>
              <a:buChar char="•"/>
            </a:pPr>
            <a:r>
              <a:rPr lang="en-US" sz="1600" dirty="0">
                <a:latin typeface="Frutiger LT Std 45 Light"/>
              </a:rPr>
              <a:t>Established Landis Communities in 2008 to include Landis Homes, Landis HCBS and Landis Quality Living.</a:t>
            </a:r>
          </a:p>
          <a:p>
            <a:pPr marL="285750" indent="-285750">
              <a:spcAft>
                <a:spcPts val="900"/>
              </a:spcAft>
              <a:buFont typeface="Arial" panose="020B0604020202020204" pitchFamily="34" charset="0"/>
              <a:buChar char="•"/>
            </a:pPr>
            <a:r>
              <a:rPr lang="en-US" sz="1600" dirty="0">
                <a:latin typeface="Frutiger LT Std 45 Light"/>
              </a:rPr>
              <a:t>Now home to 1,000+ residents and clients throughout all communities and affiliates.</a:t>
            </a:r>
          </a:p>
          <a:p>
            <a:pPr marL="285750" indent="-285750">
              <a:spcAft>
                <a:spcPts val="900"/>
              </a:spcAft>
              <a:buFont typeface="Arial" panose="020B0604020202020204" pitchFamily="34" charset="0"/>
              <a:buChar char="•"/>
            </a:pPr>
            <a:r>
              <a:rPr lang="en-US" sz="1600" dirty="0">
                <a:latin typeface="Frutiger LT Std 45 Light"/>
              </a:rPr>
              <a:t>Mission statement:  Following God’s call to creatively serve the diverse needs and interests of older adults by developing opportunities and collaborative relationships.</a:t>
            </a:r>
          </a:p>
          <a:p>
            <a:pPr marL="285750" indent="-285750">
              <a:spcAft>
                <a:spcPts val="900"/>
              </a:spcAft>
              <a:buFont typeface="Arial" panose="020B0604020202020204" pitchFamily="34" charset="0"/>
              <a:buChar char="•"/>
            </a:pPr>
            <a:r>
              <a:rPr lang="en-US" sz="1600" dirty="0">
                <a:latin typeface="Frutiger LT Std 45 Light"/>
              </a:rPr>
              <a:t>Vision: Enriching Lives</a:t>
            </a:r>
          </a:p>
          <a:p>
            <a:pPr marL="285750" indent="-285750">
              <a:spcAft>
                <a:spcPts val="900"/>
              </a:spcAft>
              <a:buFont typeface="Arial" panose="020B0604020202020204" pitchFamily="34" charset="0"/>
              <a:buChar char="•"/>
            </a:pPr>
            <a:r>
              <a:rPr lang="en-US" sz="1600" dirty="0">
                <a:latin typeface="Frutiger LT Std 45 Light"/>
              </a:rPr>
              <a:t>Values: Joy, Compassion, Integrity, Stewardship and Community</a:t>
            </a:r>
          </a:p>
        </p:txBody>
      </p:sp>
      <p:pic>
        <p:nvPicPr>
          <p:cNvPr id="8" name="Picture 7">
            <a:extLst>
              <a:ext uri="{FF2B5EF4-FFF2-40B4-BE49-F238E27FC236}">
                <a16:creationId xmlns:a16="http://schemas.microsoft.com/office/drawing/2014/main" id="{F3C186A3-B7A0-0535-44A7-5358A359ABC2}"/>
              </a:ext>
            </a:extLst>
          </p:cNvPr>
          <p:cNvPicPr>
            <a:picLocks noChangeAspect="1"/>
          </p:cNvPicPr>
          <p:nvPr/>
        </p:nvPicPr>
        <p:blipFill>
          <a:blip r:embed="rId3"/>
          <a:stretch>
            <a:fillRect/>
          </a:stretch>
        </p:blipFill>
        <p:spPr>
          <a:xfrm>
            <a:off x="5099639" y="1191305"/>
            <a:ext cx="4927902" cy="1642633"/>
          </a:xfrm>
          <a:prstGeom prst="rect">
            <a:avLst/>
          </a:prstGeom>
        </p:spPr>
      </p:pic>
      <p:pic>
        <p:nvPicPr>
          <p:cNvPr id="6" name="Picture 5">
            <a:extLst>
              <a:ext uri="{FF2B5EF4-FFF2-40B4-BE49-F238E27FC236}">
                <a16:creationId xmlns:a16="http://schemas.microsoft.com/office/drawing/2014/main" id="{502B9F3C-B0D5-E982-C028-C25B776AC5DE}"/>
              </a:ext>
            </a:extLst>
          </p:cNvPr>
          <p:cNvPicPr>
            <a:picLocks noChangeAspect="1"/>
          </p:cNvPicPr>
          <p:nvPr/>
        </p:nvPicPr>
        <p:blipFill>
          <a:blip r:embed="rId4"/>
          <a:stretch>
            <a:fillRect/>
          </a:stretch>
        </p:blipFill>
        <p:spPr>
          <a:xfrm>
            <a:off x="5099636" y="2710124"/>
            <a:ext cx="4927905" cy="3803243"/>
          </a:xfrm>
          <a:prstGeom prst="rect">
            <a:avLst/>
          </a:prstGeom>
        </p:spPr>
      </p:pic>
      <p:pic>
        <p:nvPicPr>
          <p:cNvPr id="4" name="Picture 3" descr="A logo with blue text&#10;&#10;AI-generated content may be incorrect.">
            <a:extLst>
              <a:ext uri="{FF2B5EF4-FFF2-40B4-BE49-F238E27FC236}">
                <a16:creationId xmlns:a16="http://schemas.microsoft.com/office/drawing/2014/main" id="{38EC06E2-6447-B9D6-5BA7-FBF551FB992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924436" y="666895"/>
            <a:ext cx="2240190" cy="1043115"/>
          </a:xfrm>
          <a:prstGeom prst="rect">
            <a:avLst/>
          </a:prstGeom>
        </p:spPr>
      </p:pic>
    </p:spTree>
    <p:extLst>
      <p:ext uri="{BB962C8B-B14F-4D97-AF65-F5344CB8AC3E}">
        <p14:creationId xmlns:p14="http://schemas.microsoft.com/office/powerpoint/2010/main" val="3885908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10176-AA48-B397-5C78-8DB176026F4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C4FACB1-04B5-D0DF-9F69-6364E4E907B3}"/>
              </a:ext>
            </a:extLst>
          </p:cNvPr>
          <p:cNvSpPr txBox="1"/>
          <p:nvPr/>
        </p:nvSpPr>
        <p:spPr>
          <a:xfrm>
            <a:off x="434615" y="665369"/>
            <a:ext cx="5039393" cy="707886"/>
          </a:xfrm>
          <a:prstGeom prst="rect">
            <a:avLst/>
          </a:prstGeom>
          <a:noFill/>
        </p:spPr>
        <p:txBody>
          <a:bodyPr wrap="square" lIns="91440" tIns="45720" rIns="91440" bIns="45720" rtlCol="0" anchor="t">
            <a:spAutoFit/>
          </a:bodyPr>
          <a:lstStyle/>
          <a:p>
            <a:r>
              <a:rPr lang="en-US" sz="4000" dirty="0">
                <a:solidFill>
                  <a:schemeClr val="accent6"/>
                </a:solidFill>
                <a:latin typeface="Frutiger LT Std 45 Light"/>
              </a:rPr>
              <a:t>Resource List</a:t>
            </a:r>
          </a:p>
        </p:txBody>
      </p:sp>
      <p:grpSp>
        <p:nvGrpSpPr>
          <p:cNvPr id="11" name="Group 10">
            <a:extLst>
              <a:ext uri="{FF2B5EF4-FFF2-40B4-BE49-F238E27FC236}">
                <a16:creationId xmlns:a16="http://schemas.microsoft.com/office/drawing/2014/main" id="{6FB4E66E-CBDB-5F37-BAA1-2844DB8842B3}"/>
              </a:ext>
            </a:extLst>
          </p:cNvPr>
          <p:cNvGrpSpPr/>
          <p:nvPr/>
        </p:nvGrpSpPr>
        <p:grpSpPr>
          <a:xfrm>
            <a:off x="8834138" y="1799314"/>
            <a:ext cx="3304250" cy="4043908"/>
            <a:chOff x="8799468" y="1882045"/>
            <a:chExt cx="3304250" cy="4043908"/>
          </a:xfrm>
        </p:grpSpPr>
        <p:sp>
          <p:nvSpPr>
            <p:cNvPr id="5" name="TextBox 4">
              <a:extLst>
                <a:ext uri="{FF2B5EF4-FFF2-40B4-BE49-F238E27FC236}">
                  <a16:creationId xmlns:a16="http://schemas.microsoft.com/office/drawing/2014/main" id="{83494612-9263-3CC4-1654-F2A44DAD1B72}"/>
                </a:ext>
              </a:extLst>
            </p:cNvPr>
            <p:cNvSpPr txBox="1"/>
            <p:nvPr/>
          </p:nvSpPr>
          <p:spPr>
            <a:xfrm>
              <a:off x="9717570" y="1889070"/>
              <a:ext cx="2386148" cy="3785652"/>
            </a:xfrm>
            <a:prstGeom prst="rect">
              <a:avLst/>
            </a:prstGeom>
            <a:noFill/>
          </p:spPr>
          <p:txBody>
            <a:bodyPr wrap="square" lIns="91440" tIns="45720" rIns="91440" bIns="45720" rtlCol="0" anchor="t">
              <a:spAutoFit/>
            </a:bodyPr>
            <a:lstStyle/>
            <a:p>
              <a:r>
                <a:rPr lang="en-US" sz="1600" dirty="0">
                  <a:solidFill>
                    <a:schemeClr val="bg1"/>
                  </a:solidFill>
                  <a:latin typeface="Frutiger LT Std 45 Light"/>
                </a:rPr>
                <a:t>The Fundraising Elevator Podcast – Samantha Swain and Kristin Steele</a:t>
              </a:r>
              <a:endParaRPr lang="en-US" sz="2400" u="sng" dirty="0">
                <a:solidFill>
                  <a:schemeClr val="bg1"/>
                </a:solidFill>
                <a:latin typeface="Frutiger LT Std 45 Light"/>
              </a:endParaRPr>
            </a:p>
            <a:p>
              <a:endParaRPr lang="en-US" sz="1600" dirty="0">
                <a:solidFill>
                  <a:schemeClr val="bg1"/>
                </a:solidFill>
                <a:latin typeface="Frutiger LT Std 45 Light"/>
              </a:endParaRPr>
            </a:p>
            <a:p>
              <a:r>
                <a:rPr lang="en-US" sz="1600" dirty="0">
                  <a:solidFill>
                    <a:schemeClr val="bg1"/>
                  </a:solidFill>
                  <a:latin typeface="Frutiger LT Std 45 Light"/>
                </a:rPr>
                <a:t>First Day Podcast – Lilly Family School of Philanthropy</a:t>
              </a:r>
            </a:p>
            <a:p>
              <a:endParaRPr lang="en-US" sz="1600" dirty="0">
                <a:solidFill>
                  <a:schemeClr val="bg1"/>
                </a:solidFill>
                <a:latin typeface="Frutiger LT Std 45 Light"/>
              </a:endParaRPr>
            </a:p>
            <a:p>
              <a:r>
                <a:rPr lang="en-US" sz="1600" dirty="0">
                  <a:solidFill>
                    <a:schemeClr val="bg1"/>
                  </a:solidFill>
                  <a:latin typeface="Frutiger LT Std 45 Light"/>
                </a:rPr>
                <a:t>The Fundraising Masterminds Podcast – Jim Dempsey and Jason Galicinski</a:t>
              </a:r>
            </a:p>
            <a:p>
              <a:endParaRPr lang="en-US" sz="1600" dirty="0">
                <a:solidFill>
                  <a:schemeClr val="bg1"/>
                </a:solidFill>
                <a:latin typeface="Frutiger LT Std 45 Light"/>
              </a:endParaRPr>
            </a:p>
            <a:p>
              <a:r>
                <a:rPr lang="en-US" sz="1600" dirty="0">
                  <a:solidFill>
                    <a:schemeClr val="bg1"/>
                  </a:solidFill>
                  <a:latin typeface="Frutiger LT Std 45 Light"/>
                </a:rPr>
                <a:t>Nothing But Major Gifts – Veritus Group</a:t>
              </a:r>
            </a:p>
          </p:txBody>
        </p:sp>
        <p:pic>
          <p:nvPicPr>
            <p:cNvPr id="6" name="Picture 5">
              <a:extLst>
                <a:ext uri="{FF2B5EF4-FFF2-40B4-BE49-F238E27FC236}">
                  <a16:creationId xmlns:a16="http://schemas.microsoft.com/office/drawing/2014/main" id="{E3837139-90A4-711C-0CF8-C55B024FCEA2}"/>
                </a:ext>
              </a:extLst>
            </p:cNvPr>
            <p:cNvPicPr>
              <a:picLocks noChangeAspect="1"/>
            </p:cNvPicPr>
            <p:nvPr/>
          </p:nvPicPr>
          <p:blipFill>
            <a:blip r:embed="rId3"/>
            <a:stretch>
              <a:fillRect/>
            </a:stretch>
          </p:blipFill>
          <p:spPr>
            <a:xfrm>
              <a:off x="8799468" y="5082854"/>
              <a:ext cx="843099" cy="843099"/>
            </a:xfrm>
            <a:prstGeom prst="rect">
              <a:avLst/>
            </a:prstGeom>
          </p:spPr>
        </p:pic>
        <p:pic>
          <p:nvPicPr>
            <p:cNvPr id="7" name="Picture 6">
              <a:extLst>
                <a:ext uri="{FF2B5EF4-FFF2-40B4-BE49-F238E27FC236}">
                  <a16:creationId xmlns:a16="http://schemas.microsoft.com/office/drawing/2014/main" id="{57C45999-6DF3-3A68-0C72-8F1461BC468B}"/>
                </a:ext>
              </a:extLst>
            </p:cNvPr>
            <p:cNvPicPr>
              <a:picLocks noChangeAspect="1"/>
            </p:cNvPicPr>
            <p:nvPr/>
          </p:nvPicPr>
          <p:blipFill>
            <a:blip r:embed="rId4"/>
            <a:stretch>
              <a:fillRect/>
            </a:stretch>
          </p:blipFill>
          <p:spPr>
            <a:xfrm>
              <a:off x="8799469" y="3976457"/>
              <a:ext cx="843099" cy="843099"/>
            </a:xfrm>
            <a:prstGeom prst="rect">
              <a:avLst/>
            </a:prstGeom>
          </p:spPr>
        </p:pic>
        <p:pic>
          <p:nvPicPr>
            <p:cNvPr id="8" name="Picture 7">
              <a:extLst>
                <a:ext uri="{FF2B5EF4-FFF2-40B4-BE49-F238E27FC236}">
                  <a16:creationId xmlns:a16="http://schemas.microsoft.com/office/drawing/2014/main" id="{04B7931D-5B11-D7C5-C2D1-13D7E72D5218}"/>
                </a:ext>
              </a:extLst>
            </p:cNvPr>
            <p:cNvPicPr>
              <a:picLocks noChangeAspect="1"/>
            </p:cNvPicPr>
            <p:nvPr/>
          </p:nvPicPr>
          <p:blipFill>
            <a:blip r:embed="rId5"/>
            <a:stretch>
              <a:fillRect/>
            </a:stretch>
          </p:blipFill>
          <p:spPr>
            <a:xfrm>
              <a:off x="8799469" y="2929251"/>
              <a:ext cx="843099" cy="843099"/>
            </a:xfrm>
            <a:prstGeom prst="rect">
              <a:avLst/>
            </a:prstGeom>
          </p:spPr>
        </p:pic>
        <p:pic>
          <p:nvPicPr>
            <p:cNvPr id="9" name="Picture 8">
              <a:extLst>
                <a:ext uri="{FF2B5EF4-FFF2-40B4-BE49-F238E27FC236}">
                  <a16:creationId xmlns:a16="http://schemas.microsoft.com/office/drawing/2014/main" id="{D51CB3C2-7D48-3B38-06B3-CAF2AAA40199}"/>
                </a:ext>
              </a:extLst>
            </p:cNvPr>
            <p:cNvPicPr>
              <a:picLocks noChangeAspect="1"/>
            </p:cNvPicPr>
            <p:nvPr/>
          </p:nvPicPr>
          <p:blipFill>
            <a:blip r:embed="rId6"/>
            <a:stretch>
              <a:fillRect/>
            </a:stretch>
          </p:blipFill>
          <p:spPr>
            <a:xfrm>
              <a:off x="8799468" y="1882045"/>
              <a:ext cx="843099" cy="843099"/>
            </a:xfrm>
            <a:prstGeom prst="rect">
              <a:avLst/>
            </a:prstGeom>
          </p:spPr>
        </p:pic>
      </p:grpSp>
      <p:sp>
        <p:nvSpPr>
          <p:cNvPr id="14" name="TextBox 13">
            <a:extLst>
              <a:ext uri="{FF2B5EF4-FFF2-40B4-BE49-F238E27FC236}">
                <a16:creationId xmlns:a16="http://schemas.microsoft.com/office/drawing/2014/main" id="{B8D5585E-D4D0-F90F-0CF1-7010E21CF607}"/>
              </a:ext>
            </a:extLst>
          </p:cNvPr>
          <p:cNvSpPr txBox="1"/>
          <p:nvPr/>
        </p:nvSpPr>
        <p:spPr>
          <a:xfrm>
            <a:off x="30167" y="1712268"/>
            <a:ext cx="8576723" cy="4031873"/>
          </a:xfrm>
          <a:prstGeom prst="rect">
            <a:avLst/>
          </a:prstGeom>
          <a:noFill/>
        </p:spPr>
        <p:txBody>
          <a:bodyPr wrap="square" lIns="91440" tIns="45720" rIns="91440" bIns="45720" rtlCol="0" anchor="t">
            <a:spAutoFit/>
          </a:bodyPr>
          <a:lstStyle/>
          <a:p>
            <a:r>
              <a:rPr lang="en-US" sz="1600" dirty="0">
                <a:latin typeface="Frutiger LT Std 45 Light"/>
              </a:rPr>
              <a:t>Better Fundraising – </a:t>
            </a:r>
            <a:r>
              <a:rPr lang="en-US" sz="1600" dirty="0">
                <a:latin typeface="Frutiger LT Std 45 Light"/>
                <a:hlinkClick r:id="rId7">
                  <a:extLst>
                    <a:ext uri="{A12FA001-AC4F-418D-AE19-62706E023703}">
                      <ahyp:hlinkClr xmlns:ahyp="http://schemas.microsoft.com/office/drawing/2018/hyperlinkcolor" val="tx"/>
                    </a:ext>
                  </a:extLst>
                </a:hlinkClick>
              </a:rPr>
              <a:t>www.betterfundraising.com</a:t>
            </a:r>
            <a:r>
              <a:rPr lang="en-US" sz="1600" dirty="0">
                <a:latin typeface="Frutiger LT Std 45 Light"/>
              </a:rPr>
              <a:t>		Donor Engagement Cycle</a:t>
            </a:r>
            <a:endParaRPr lang="en-US">
              <a:latin typeface="Calibri"/>
              <a:ea typeface="Calibri"/>
              <a:cs typeface="Calibri"/>
            </a:endParaRPr>
          </a:p>
          <a:p>
            <a:endParaRPr lang="en-US" sz="1600" dirty="0">
              <a:latin typeface="Frutiger LT Std 45 Light"/>
            </a:endParaRPr>
          </a:p>
          <a:p>
            <a:r>
              <a:rPr lang="en-US" sz="1600" dirty="0">
                <a:latin typeface="Frutiger LT Std 45 Light"/>
              </a:rPr>
              <a:t>Productive Fundraising – </a:t>
            </a:r>
            <a:r>
              <a:rPr lang="en-US" sz="1600" dirty="0">
                <a:latin typeface="Frutiger LT Std 45 Light"/>
                <a:hlinkClick r:id="rId8">
                  <a:extLst>
                    <a:ext uri="{A12FA001-AC4F-418D-AE19-62706E023703}">
                      <ahyp:hlinkClr xmlns:ahyp="http://schemas.microsoft.com/office/drawing/2018/hyperlinkcolor" val="tx"/>
                    </a:ext>
                  </a:extLst>
                </a:hlinkClick>
              </a:rPr>
              <a:t>www.productivefundraising.com</a:t>
            </a:r>
            <a:r>
              <a:rPr lang="en-US" sz="1600" dirty="0">
                <a:latin typeface="Frutiger LT Std 45 Light"/>
              </a:rPr>
              <a:t>	Donor Engagement+ - Chad Barger</a:t>
            </a:r>
            <a:endParaRPr lang="en-US"/>
          </a:p>
          <a:p>
            <a:endParaRPr lang="en-US" sz="1600" dirty="0">
              <a:latin typeface="Frutiger LT Std 45 Light"/>
            </a:endParaRPr>
          </a:p>
          <a:p>
            <a:r>
              <a:rPr lang="en-US" sz="1600" dirty="0">
                <a:latin typeface="Frutiger LT Std 45 Light"/>
              </a:rPr>
              <a:t>Fundraising Transformed – </a:t>
            </a:r>
            <a:r>
              <a:rPr lang="en-US" sz="1600" dirty="0">
                <a:latin typeface="Frutiger LT Std 45 Light"/>
                <a:hlinkClick r:id="rId9">
                  <a:extLst>
                    <a:ext uri="{A12FA001-AC4F-418D-AE19-62706E023703}">
                      <ahyp:hlinkClr xmlns:ahyp="http://schemas.microsoft.com/office/drawing/2018/hyperlinkcolor" val="tx"/>
                    </a:ext>
                  </a:extLst>
                </a:hlinkClick>
              </a:rPr>
              <a:t>www.fundraisingtransformed.com</a:t>
            </a:r>
            <a:r>
              <a:rPr lang="en-US" sz="1600" dirty="0">
                <a:latin typeface="Frutiger LT Std 45 Light"/>
              </a:rPr>
              <a:t> 	Storytelling – Tammy Zonker</a:t>
            </a:r>
            <a:endParaRPr lang="en-US"/>
          </a:p>
          <a:p>
            <a:endParaRPr lang="en-US" sz="1600" dirty="0">
              <a:latin typeface="Frutiger LT Std 45 Light"/>
            </a:endParaRPr>
          </a:p>
          <a:p>
            <a:r>
              <a:rPr lang="en-US" sz="1600" dirty="0">
                <a:latin typeface="Frutiger LT Std 45 Light"/>
              </a:rPr>
              <a:t>Veritus – </a:t>
            </a:r>
            <a:r>
              <a:rPr lang="en-US" sz="1600" dirty="0">
                <a:latin typeface="Frutiger LT Std 45 Light"/>
                <a:hlinkClick r:id="rId10">
                  <a:extLst>
                    <a:ext uri="{A12FA001-AC4F-418D-AE19-62706E023703}">
                      <ahyp:hlinkClr xmlns:ahyp="http://schemas.microsoft.com/office/drawing/2018/hyperlinkcolor" val="tx"/>
                    </a:ext>
                  </a:extLst>
                </a:hlinkClick>
              </a:rPr>
              <a:t>www.veritusgroup.com</a:t>
            </a:r>
            <a:r>
              <a:rPr lang="en-US" sz="1600" dirty="0">
                <a:latin typeface="Frutiger LT Std 45 Light"/>
              </a:rPr>
              <a:t> 				Majors/Mids Cultivation</a:t>
            </a:r>
            <a:endParaRPr lang="en-US"/>
          </a:p>
          <a:p>
            <a:endParaRPr lang="en-US" sz="1600" dirty="0">
              <a:latin typeface="Frutiger LT Std 45 Light"/>
            </a:endParaRPr>
          </a:p>
          <a:p>
            <a:r>
              <a:rPr lang="en-US" sz="1600" dirty="0">
                <a:latin typeface="Frutiger LT Std 45 Light"/>
              </a:rPr>
              <a:t>Donor Relations Guru – </a:t>
            </a:r>
            <a:r>
              <a:rPr lang="en-US" sz="1600" dirty="0">
                <a:latin typeface="Frutiger LT Std 45 Light"/>
                <a:hlinkClick r:id="rId11">
                  <a:extLst>
                    <a:ext uri="{A12FA001-AC4F-418D-AE19-62706E023703}">
                      <ahyp:hlinkClr xmlns:ahyp="http://schemas.microsoft.com/office/drawing/2018/hyperlinkcolor" val="tx"/>
                    </a:ext>
                  </a:extLst>
                </a:hlinkClick>
              </a:rPr>
              <a:t>www.donorrelations.com</a:t>
            </a:r>
            <a:r>
              <a:rPr lang="en-US" sz="1600" dirty="0">
                <a:latin typeface="Frutiger LT Std 45 Light"/>
              </a:rPr>
              <a:t> 		Donor eng. – Lynne Wester</a:t>
            </a:r>
            <a:endParaRPr lang="en-US"/>
          </a:p>
          <a:p>
            <a:r>
              <a:rPr lang="en-US" sz="1600" i="1" dirty="0">
                <a:latin typeface="Frutiger LT Std 45 Light"/>
              </a:rPr>
              <a:t>The 4 Pillars of the Donor Experience</a:t>
            </a:r>
            <a:endParaRPr lang="en-US"/>
          </a:p>
          <a:p>
            <a:endParaRPr lang="en-US" sz="1600" i="1" dirty="0">
              <a:latin typeface="Frutiger LT Std 45 Light"/>
            </a:endParaRPr>
          </a:p>
          <a:p>
            <a:endParaRPr lang="en-US" sz="1600" i="1" dirty="0">
              <a:latin typeface="Frutiger LT Std 45 Light"/>
            </a:endParaRPr>
          </a:p>
          <a:p>
            <a:r>
              <a:rPr lang="en-US" sz="1600" dirty="0">
                <a:latin typeface="Frutiger LT Std 45 Light"/>
              </a:rPr>
              <a:t>Nonprofit Storytelling Conference – San Diego - https://nonprofitstorytellingconference.com/</a:t>
            </a:r>
            <a:endParaRPr lang="en-US"/>
          </a:p>
          <a:p>
            <a:endParaRPr lang="en-US" sz="1600" dirty="0">
              <a:latin typeface="Frutiger LT Std 45 Light"/>
            </a:endParaRPr>
          </a:p>
          <a:p>
            <a:r>
              <a:rPr lang="en-US" sz="1600" i="1" dirty="0">
                <a:latin typeface="Frutiger LT Std 45 Light"/>
              </a:rPr>
              <a:t>Start with WHY: How Great Leaders Inspire Everyone to Take Action </a:t>
            </a:r>
            <a:r>
              <a:rPr lang="en-US" sz="1600" dirty="0">
                <a:latin typeface="Frutiger LT Std 45 Light"/>
              </a:rPr>
              <a:t>by Simon Sinek</a:t>
            </a:r>
            <a:endParaRPr lang="en-US"/>
          </a:p>
          <a:p>
            <a:endParaRPr lang="en-US" sz="1600" dirty="0">
              <a:latin typeface="Frutiger LT Std 45 Light"/>
            </a:endParaRPr>
          </a:p>
        </p:txBody>
      </p:sp>
      <p:sp>
        <p:nvSpPr>
          <p:cNvPr id="10" name="TextBox 9">
            <a:extLst>
              <a:ext uri="{FF2B5EF4-FFF2-40B4-BE49-F238E27FC236}">
                <a16:creationId xmlns:a16="http://schemas.microsoft.com/office/drawing/2014/main" id="{3E1E1C9D-CE84-1633-F76D-6AEA7B487BA6}"/>
              </a:ext>
            </a:extLst>
          </p:cNvPr>
          <p:cNvSpPr txBox="1"/>
          <p:nvPr/>
        </p:nvSpPr>
        <p:spPr>
          <a:xfrm>
            <a:off x="9812216" y="1078523"/>
            <a:ext cx="232116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u="sng">
                <a:solidFill>
                  <a:srgbClr val="FFFFFF"/>
                </a:solidFill>
                <a:latin typeface="Frutiger LT Std 45 Light"/>
              </a:rPr>
              <a:t>Podcasts</a:t>
            </a:r>
            <a:endParaRPr lang="en-US" sz="3200">
              <a:ea typeface="Calibri"/>
              <a:cs typeface="Calibri"/>
            </a:endParaRPr>
          </a:p>
        </p:txBody>
      </p:sp>
    </p:spTree>
    <p:extLst>
      <p:ext uri="{BB962C8B-B14F-4D97-AF65-F5344CB8AC3E}">
        <p14:creationId xmlns:p14="http://schemas.microsoft.com/office/powerpoint/2010/main" val="32914490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6043B-42EF-65D0-511B-E9334C9447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CCD804-C6E4-D116-368A-F07D7AF52003}"/>
              </a:ext>
            </a:extLst>
          </p:cNvPr>
          <p:cNvSpPr>
            <a:spLocks noGrp="1"/>
          </p:cNvSpPr>
          <p:nvPr>
            <p:ph type="ctrTitle"/>
          </p:nvPr>
        </p:nvSpPr>
        <p:spPr>
          <a:xfrm>
            <a:off x="2520021" y="1887173"/>
            <a:ext cx="5334043" cy="1028722"/>
          </a:xfrm>
        </p:spPr>
        <p:txBody>
          <a:bodyPr/>
          <a:lstStyle/>
          <a:p>
            <a:r>
              <a:rPr lang="en-US" sz="5400" dirty="0"/>
              <a:t>Thank you!</a:t>
            </a:r>
          </a:p>
        </p:txBody>
      </p:sp>
      <p:sp>
        <p:nvSpPr>
          <p:cNvPr id="7" name="Text Placeholder 5">
            <a:extLst>
              <a:ext uri="{FF2B5EF4-FFF2-40B4-BE49-F238E27FC236}">
                <a16:creationId xmlns:a16="http://schemas.microsoft.com/office/drawing/2014/main" id="{51C1A9D1-F69F-A8E6-43E0-FF77C752A41B}"/>
              </a:ext>
            </a:extLst>
          </p:cNvPr>
          <p:cNvSpPr>
            <a:spLocks noGrp="1"/>
          </p:cNvSpPr>
          <p:nvPr>
            <p:ph type="body" sz="quarter" idx="10" hasCustomPrompt="1"/>
          </p:nvPr>
        </p:nvSpPr>
        <p:spPr>
          <a:xfrm>
            <a:off x="2621356" y="2783744"/>
            <a:ext cx="9361019" cy="908302"/>
          </a:xfrm>
          <a:prstGeom prst="rect">
            <a:avLst/>
          </a:prstGeom>
        </p:spPr>
        <p:txBody>
          <a:bodyPr/>
          <a:lstStyle>
            <a:lvl1pPr marL="0" indent="0" algn="l">
              <a:buNone/>
              <a:defRPr sz="1800"/>
            </a:lvl1pPr>
          </a:lstStyle>
          <a:p>
            <a:pPr>
              <a:lnSpc>
                <a:spcPct val="150000"/>
              </a:lnSpc>
            </a:pPr>
            <a:endParaRPr lang="en-US" sz="900" b="1" i="0" dirty="0">
              <a:solidFill>
                <a:schemeClr val="bg1"/>
              </a:solidFill>
              <a:latin typeface="Verdana" panose="020B0604030504040204" pitchFamily="34" charset="0"/>
            </a:endParaRPr>
          </a:p>
          <a:p>
            <a:pPr>
              <a:lnSpc>
                <a:spcPct val="150000"/>
              </a:lnSpc>
            </a:pPr>
            <a:r>
              <a:rPr lang="en-US" sz="1550" b="1" i="0" dirty="0">
                <a:solidFill>
                  <a:schemeClr val="bg1"/>
                </a:solidFill>
                <a:latin typeface="Verdana" panose="020B0604030504040204" pitchFamily="34" charset="0"/>
              </a:rPr>
              <a:t>Amanda Hickle – Director of Advancement, Landis Communities</a:t>
            </a:r>
          </a:p>
          <a:p>
            <a:pPr>
              <a:lnSpc>
                <a:spcPct val="150000"/>
              </a:lnSpc>
            </a:pPr>
            <a:r>
              <a:rPr lang="en-US" sz="1550" b="1" dirty="0">
                <a:solidFill>
                  <a:schemeClr val="bg1"/>
                </a:solidFill>
                <a:latin typeface="Verdana" panose="020B0604030504040204" pitchFamily="34" charset="0"/>
                <a:hlinkClick r:id="rId3"/>
              </a:rPr>
              <a:t>ahickle@landis.org</a:t>
            </a:r>
            <a:r>
              <a:rPr lang="en-US" sz="1550" b="1" dirty="0">
                <a:solidFill>
                  <a:schemeClr val="bg1"/>
                </a:solidFill>
                <a:latin typeface="Verdana" panose="020B0604030504040204" pitchFamily="34" charset="0"/>
              </a:rPr>
              <a:t>, 717-381-3584</a:t>
            </a:r>
            <a:endParaRPr lang="en-US" sz="1550" b="1" i="0" dirty="0">
              <a:solidFill>
                <a:schemeClr val="bg1"/>
              </a:solidFill>
              <a:latin typeface="Verdana" panose="020B0604030504040204" pitchFamily="34" charset="0"/>
            </a:endParaRPr>
          </a:p>
          <a:p>
            <a:pPr>
              <a:lnSpc>
                <a:spcPct val="150000"/>
              </a:lnSpc>
            </a:pPr>
            <a:endParaRPr lang="en-US" sz="1550" b="1" dirty="0">
              <a:solidFill>
                <a:schemeClr val="bg1"/>
              </a:solidFill>
              <a:latin typeface="Verdana" panose="020B0604030504040204" pitchFamily="34" charset="0"/>
            </a:endParaRPr>
          </a:p>
          <a:p>
            <a:pPr>
              <a:lnSpc>
                <a:spcPct val="150000"/>
              </a:lnSpc>
            </a:pPr>
            <a:r>
              <a:rPr lang="en-US" sz="1100" b="1" dirty="0">
                <a:solidFill>
                  <a:schemeClr val="bg1"/>
                </a:solidFill>
                <a:latin typeface="Verdana" panose="020B0604030504040204" pitchFamily="34" charset="0"/>
              </a:rPr>
              <a:t>	</a:t>
            </a:r>
          </a:p>
          <a:p>
            <a:pPr>
              <a:lnSpc>
                <a:spcPct val="150000"/>
              </a:lnSpc>
            </a:pPr>
            <a:r>
              <a:rPr lang="en-US" sz="1550" b="1" dirty="0">
                <a:solidFill>
                  <a:schemeClr val="bg1"/>
                </a:solidFill>
                <a:latin typeface="Verdana" panose="020B0604030504040204" pitchFamily="34" charset="0"/>
              </a:rPr>
              <a:t>	Melissa Kalicicki – Donor Engagement Coordinator, Landis Communities</a:t>
            </a:r>
          </a:p>
          <a:p>
            <a:pPr>
              <a:lnSpc>
                <a:spcPct val="150000"/>
              </a:lnSpc>
            </a:pPr>
            <a:r>
              <a:rPr lang="en-US" sz="1550" b="1" i="0" dirty="0">
                <a:solidFill>
                  <a:schemeClr val="bg1"/>
                </a:solidFill>
                <a:latin typeface="Verdana" panose="020B0604030504040204" pitchFamily="34" charset="0"/>
              </a:rPr>
              <a:t>	</a:t>
            </a:r>
            <a:r>
              <a:rPr lang="en-US" sz="1550" b="1" i="0" dirty="0">
                <a:solidFill>
                  <a:schemeClr val="bg1"/>
                </a:solidFill>
                <a:latin typeface="Verdana" panose="020B0604030504040204" pitchFamily="34" charset="0"/>
                <a:hlinkClick r:id="rId4"/>
              </a:rPr>
              <a:t>mkalicicki@landis.org</a:t>
            </a:r>
            <a:r>
              <a:rPr lang="en-US" sz="1550" b="1" i="0" dirty="0">
                <a:solidFill>
                  <a:schemeClr val="bg1"/>
                </a:solidFill>
                <a:latin typeface="Verdana" panose="020B0604030504040204" pitchFamily="34" charset="0"/>
              </a:rPr>
              <a:t>, 717-381-3586</a:t>
            </a:r>
          </a:p>
        </p:txBody>
      </p:sp>
      <p:pic>
        <p:nvPicPr>
          <p:cNvPr id="4" name="Picture 3">
            <a:extLst>
              <a:ext uri="{FF2B5EF4-FFF2-40B4-BE49-F238E27FC236}">
                <a16:creationId xmlns:a16="http://schemas.microsoft.com/office/drawing/2014/main" id="{10F7981A-CFC8-B158-6D60-A76B6C935A46}"/>
              </a:ext>
            </a:extLst>
          </p:cNvPr>
          <p:cNvPicPr>
            <a:picLocks noChangeAspect="1"/>
          </p:cNvPicPr>
          <p:nvPr/>
        </p:nvPicPr>
        <p:blipFill>
          <a:blip r:embed="rId5"/>
          <a:stretch>
            <a:fillRect/>
          </a:stretch>
        </p:blipFill>
        <p:spPr>
          <a:xfrm>
            <a:off x="1358735" y="2783744"/>
            <a:ext cx="1171785" cy="1290512"/>
          </a:xfrm>
          <a:prstGeom prst="rect">
            <a:avLst/>
          </a:prstGeom>
        </p:spPr>
      </p:pic>
      <p:pic>
        <p:nvPicPr>
          <p:cNvPr id="5" name="Picture 4">
            <a:extLst>
              <a:ext uri="{FF2B5EF4-FFF2-40B4-BE49-F238E27FC236}">
                <a16:creationId xmlns:a16="http://schemas.microsoft.com/office/drawing/2014/main" id="{3F8E398C-3EA0-3A60-25FE-D622F8327D5A}"/>
              </a:ext>
            </a:extLst>
          </p:cNvPr>
          <p:cNvPicPr>
            <a:picLocks noChangeAspect="1"/>
          </p:cNvPicPr>
          <p:nvPr/>
        </p:nvPicPr>
        <p:blipFill>
          <a:blip r:embed="rId6"/>
          <a:stretch>
            <a:fillRect/>
          </a:stretch>
        </p:blipFill>
        <p:spPr>
          <a:xfrm>
            <a:off x="1906339" y="4074256"/>
            <a:ext cx="1248362" cy="1294982"/>
          </a:xfrm>
          <a:prstGeom prst="rect">
            <a:avLst/>
          </a:prstGeom>
        </p:spPr>
      </p:pic>
    </p:spTree>
    <p:extLst>
      <p:ext uri="{BB962C8B-B14F-4D97-AF65-F5344CB8AC3E}">
        <p14:creationId xmlns:p14="http://schemas.microsoft.com/office/powerpoint/2010/main" val="2949557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B1CB6-5622-C3B3-AB8B-291EBFAD7D6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AD12D87-CFE8-A1B3-05C6-8D678A7B6B56}"/>
              </a:ext>
            </a:extLst>
          </p:cNvPr>
          <p:cNvSpPr txBox="1"/>
          <p:nvPr/>
        </p:nvSpPr>
        <p:spPr>
          <a:xfrm>
            <a:off x="464668" y="1809590"/>
            <a:ext cx="4357178" cy="3631763"/>
          </a:xfrm>
          <a:prstGeom prst="rect">
            <a:avLst/>
          </a:prstGeom>
          <a:noFill/>
        </p:spPr>
        <p:txBody>
          <a:bodyPr wrap="square" lIns="91440" tIns="45720" rIns="91440" bIns="45720" rtlCol="0" anchor="t">
            <a:spAutoFit/>
          </a:bodyPr>
          <a:lstStyle/>
          <a:p>
            <a:pPr marL="285750" indent="-285750">
              <a:spcAft>
                <a:spcPts val="1200"/>
              </a:spcAft>
              <a:buFont typeface="Arial" panose="020B0604020202020204" pitchFamily="34" charset="0"/>
              <a:buChar char="•"/>
            </a:pPr>
            <a:r>
              <a:rPr lang="en-US" sz="2000" dirty="0">
                <a:latin typeface="Frutiger LT Std 45 Light"/>
              </a:rPr>
              <a:t>What is donor engagement?</a:t>
            </a:r>
            <a:endParaRPr lang="en-US">
              <a:ea typeface="Calibri"/>
              <a:cs typeface="Calibri"/>
            </a:endParaRPr>
          </a:p>
          <a:p>
            <a:pPr marL="285750" indent="-285750">
              <a:spcAft>
                <a:spcPts val="1200"/>
              </a:spcAft>
              <a:buFont typeface="Arial" panose="020B0604020202020204" pitchFamily="34" charset="0"/>
              <a:buChar char="•"/>
            </a:pPr>
            <a:r>
              <a:rPr lang="en-US" sz="2000" dirty="0">
                <a:latin typeface="Frutiger LT Std 45 Light"/>
              </a:rPr>
              <a:t>Why is donor engagement critical?</a:t>
            </a:r>
          </a:p>
          <a:p>
            <a:pPr marL="285750" indent="-285750">
              <a:spcAft>
                <a:spcPts val="1200"/>
              </a:spcAft>
              <a:buFont typeface="Arial" panose="020B0604020202020204" pitchFamily="34" charset="0"/>
              <a:buChar char="•"/>
            </a:pPr>
            <a:r>
              <a:rPr lang="en-US" sz="2000" dirty="0">
                <a:latin typeface="Frutiger LT Std 45 Light"/>
              </a:rPr>
              <a:t>What has worked for us – </a:t>
            </a:r>
            <a:br>
              <a:rPr lang="en-US" sz="2000" dirty="0">
                <a:latin typeface="Frutiger LT Std 45 Light"/>
              </a:rPr>
            </a:br>
            <a:r>
              <a:rPr lang="en-US" sz="2000" dirty="0">
                <a:latin typeface="Frutiger LT Std 45 Light"/>
              </a:rPr>
              <a:t>Landis Communities?</a:t>
            </a:r>
          </a:p>
          <a:p>
            <a:pPr marL="285750" indent="-285750">
              <a:spcAft>
                <a:spcPts val="1200"/>
              </a:spcAft>
              <a:buFont typeface="Arial" panose="020B0604020202020204" pitchFamily="34" charset="0"/>
              <a:buChar char="•"/>
            </a:pPr>
            <a:r>
              <a:rPr lang="en-US" sz="2000" dirty="0">
                <a:latin typeface="Frutiger LT Std 45 Light"/>
              </a:rPr>
              <a:t>What is working in the </a:t>
            </a:r>
            <a:br>
              <a:rPr lang="en-US" sz="2000" dirty="0">
                <a:latin typeface="Frutiger LT Std 45 Light"/>
              </a:rPr>
            </a:br>
            <a:r>
              <a:rPr lang="en-US" sz="2000" dirty="0">
                <a:latin typeface="Frutiger LT Std 45 Light"/>
              </a:rPr>
              <a:t>nonprofit landscape?</a:t>
            </a:r>
          </a:p>
          <a:p>
            <a:pPr marL="285750" indent="-285750">
              <a:spcAft>
                <a:spcPts val="1200"/>
              </a:spcAft>
              <a:buFont typeface="Arial" panose="020B0604020202020204" pitchFamily="34" charset="0"/>
              <a:buChar char="•"/>
            </a:pPr>
            <a:r>
              <a:rPr lang="en-US" sz="2000" dirty="0">
                <a:latin typeface="Frutiger LT Std 45 Light"/>
              </a:rPr>
              <a:t>How to enhance donor engagement at your organization?</a:t>
            </a:r>
          </a:p>
          <a:p>
            <a:pPr marL="285750" indent="-285750">
              <a:spcAft>
                <a:spcPts val="1200"/>
              </a:spcAft>
              <a:buFont typeface="Arial" panose="020B0604020202020204" pitchFamily="34" charset="0"/>
              <a:buChar char="•"/>
            </a:pPr>
            <a:r>
              <a:rPr lang="en-US" sz="2000" dirty="0">
                <a:latin typeface="Frutiger LT Std 45 Light"/>
              </a:rPr>
              <a:t>What is working for you?</a:t>
            </a:r>
          </a:p>
        </p:txBody>
      </p:sp>
      <p:pic>
        <p:nvPicPr>
          <p:cNvPr id="3" name="Picture 2">
            <a:extLst>
              <a:ext uri="{FF2B5EF4-FFF2-40B4-BE49-F238E27FC236}">
                <a16:creationId xmlns:a16="http://schemas.microsoft.com/office/drawing/2014/main" id="{09284D1F-12D8-991B-F439-A5FD63294ED0}"/>
              </a:ext>
            </a:extLst>
          </p:cNvPr>
          <p:cNvPicPr>
            <a:picLocks noChangeAspect="1"/>
          </p:cNvPicPr>
          <p:nvPr/>
        </p:nvPicPr>
        <p:blipFill>
          <a:blip r:embed="rId3"/>
          <a:stretch>
            <a:fillRect/>
          </a:stretch>
        </p:blipFill>
        <p:spPr>
          <a:xfrm>
            <a:off x="5466305" y="1814475"/>
            <a:ext cx="4525735" cy="3560167"/>
          </a:xfrm>
          <a:prstGeom prst="rect">
            <a:avLst/>
          </a:prstGeom>
        </p:spPr>
      </p:pic>
      <p:sp>
        <p:nvSpPr>
          <p:cNvPr id="4" name="TextBox 3">
            <a:extLst>
              <a:ext uri="{FF2B5EF4-FFF2-40B4-BE49-F238E27FC236}">
                <a16:creationId xmlns:a16="http://schemas.microsoft.com/office/drawing/2014/main" id="{B656304D-56E7-7A69-F7E3-5C3F1FD643A6}"/>
              </a:ext>
            </a:extLst>
          </p:cNvPr>
          <p:cNvSpPr txBox="1"/>
          <p:nvPr/>
        </p:nvSpPr>
        <p:spPr>
          <a:xfrm>
            <a:off x="5468118" y="5635064"/>
            <a:ext cx="3045798" cy="461665"/>
          </a:xfrm>
          <a:prstGeom prst="rect">
            <a:avLst/>
          </a:prstGeom>
          <a:noFill/>
        </p:spPr>
        <p:txBody>
          <a:bodyPr wrap="square" lIns="91440" tIns="45720" rIns="91440" bIns="45720" rtlCol="0" anchor="t">
            <a:spAutoFit/>
          </a:bodyPr>
          <a:lstStyle/>
          <a:p>
            <a:r>
              <a:rPr lang="en-US" sz="1200" dirty="0">
                <a:latin typeface="Verdana Pro"/>
              </a:rPr>
              <a:t>Simon Sinek – </a:t>
            </a:r>
            <a:r>
              <a:rPr lang="en-US" sz="1200" i="1" dirty="0">
                <a:latin typeface="Verdana Pro"/>
              </a:rPr>
              <a:t>Start with the Why; How Great Leaders Inspire Action</a:t>
            </a:r>
          </a:p>
        </p:txBody>
      </p:sp>
      <p:sp>
        <p:nvSpPr>
          <p:cNvPr id="9" name="Title 2">
            <a:extLst>
              <a:ext uri="{FF2B5EF4-FFF2-40B4-BE49-F238E27FC236}">
                <a16:creationId xmlns:a16="http://schemas.microsoft.com/office/drawing/2014/main" id="{440A4307-E748-22F1-8A52-B84BA981916F}"/>
              </a:ext>
            </a:extLst>
          </p:cNvPr>
          <p:cNvSpPr>
            <a:spLocks noGrp="1"/>
          </p:cNvSpPr>
          <p:nvPr>
            <p:ph type="title"/>
          </p:nvPr>
        </p:nvSpPr>
        <p:spPr>
          <a:xfrm>
            <a:off x="482138" y="549628"/>
            <a:ext cx="7734015" cy="1073876"/>
          </a:xfrm>
        </p:spPr>
        <p:txBody>
          <a:bodyPr/>
          <a:lstStyle/>
          <a:p>
            <a:r>
              <a:rPr lang="en-US" sz="3600" dirty="0">
                <a:latin typeface="Frutiger LT Std 45 Light"/>
                <a:ea typeface="ＭＳ Ｐゴシック"/>
              </a:rPr>
              <a:t>What will we cover today?</a:t>
            </a:r>
            <a:endParaRPr lang="en-US" sz="3600" dirty="0"/>
          </a:p>
        </p:txBody>
      </p:sp>
    </p:spTree>
    <p:extLst>
      <p:ext uri="{BB962C8B-B14F-4D97-AF65-F5344CB8AC3E}">
        <p14:creationId xmlns:p14="http://schemas.microsoft.com/office/powerpoint/2010/main" val="398873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4643B-A6E5-B228-BC3F-EEEB94F38141}"/>
            </a:ext>
          </a:extLst>
        </p:cNvPr>
        <p:cNvGrpSpPr/>
        <p:nvPr/>
      </p:nvGrpSpPr>
      <p:grpSpPr>
        <a:xfrm>
          <a:off x="0" y="0"/>
          <a:ext cx="0" cy="0"/>
          <a:chOff x="0" y="0"/>
          <a:chExt cx="0" cy="0"/>
        </a:xfrm>
      </p:grpSpPr>
      <p:pic>
        <p:nvPicPr>
          <p:cNvPr id="5" name="Online Media 4" title="What Makes You Happy? | 0-100">
            <a:hlinkClick r:id="" action="ppaction://media"/>
            <a:extLst>
              <a:ext uri="{FF2B5EF4-FFF2-40B4-BE49-F238E27FC236}">
                <a16:creationId xmlns:a16="http://schemas.microsoft.com/office/drawing/2014/main" id="{0AB36354-36BC-43E9-3A37-20113685D44A}"/>
              </a:ext>
            </a:extLst>
          </p:cNvPr>
          <p:cNvPicPr>
            <a:picLocks noRot="1" noChangeAspect="1"/>
          </p:cNvPicPr>
          <p:nvPr>
            <a:videoFile r:link="rId1"/>
          </p:nvPr>
        </p:nvPicPr>
        <p:blipFill>
          <a:blip r:embed="rId4"/>
          <a:stretch>
            <a:fillRect/>
          </a:stretch>
        </p:blipFill>
        <p:spPr>
          <a:xfrm>
            <a:off x="420688" y="1828800"/>
            <a:ext cx="7770812" cy="4390519"/>
          </a:xfrm>
          <a:prstGeom prst="rect">
            <a:avLst/>
          </a:prstGeom>
        </p:spPr>
      </p:pic>
      <p:sp>
        <p:nvSpPr>
          <p:cNvPr id="4" name="Title 2">
            <a:extLst>
              <a:ext uri="{FF2B5EF4-FFF2-40B4-BE49-F238E27FC236}">
                <a16:creationId xmlns:a16="http://schemas.microsoft.com/office/drawing/2014/main" id="{EF1D9965-24D7-6CB6-76D7-09392E128399}"/>
              </a:ext>
            </a:extLst>
          </p:cNvPr>
          <p:cNvSpPr>
            <a:spLocks noGrp="1"/>
          </p:cNvSpPr>
          <p:nvPr>
            <p:ph type="title"/>
          </p:nvPr>
        </p:nvSpPr>
        <p:spPr>
          <a:xfrm>
            <a:off x="482138" y="549628"/>
            <a:ext cx="7734015" cy="1073876"/>
          </a:xfrm>
        </p:spPr>
        <p:txBody>
          <a:bodyPr/>
          <a:lstStyle/>
          <a:p>
            <a:r>
              <a:rPr lang="en-US" sz="3600">
                <a:latin typeface="Frutiger LT Std 45 Light"/>
                <a:ea typeface="ＭＳ Ｐゴシック"/>
              </a:rPr>
              <a:t>What brings us joy?</a:t>
            </a:r>
            <a:endParaRPr lang="en-US" sz="3600" dirty="0"/>
          </a:p>
        </p:txBody>
      </p:sp>
    </p:spTree>
    <p:extLst>
      <p:ext uri="{BB962C8B-B14F-4D97-AF65-F5344CB8AC3E}">
        <p14:creationId xmlns:p14="http://schemas.microsoft.com/office/powerpoint/2010/main" val="161293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90E6E-F2AD-901E-A626-1940EA6586E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5ED9602-5B08-FCE0-1238-16EDA89027FB}"/>
              </a:ext>
            </a:extLst>
          </p:cNvPr>
          <p:cNvSpPr txBox="1"/>
          <p:nvPr/>
        </p:nvSpPr>
        <p:spPr>
          <a:xfrm>
            <a:off x="457200" y="1725030"/>
            <a:ext cx="4182504" cy="452431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latin typeface="Frutiger LT Std 45 Light"/>
              </a:rPr>
              <a:t>An orchestrated cycle (virtuous cycle) of communicating with and building personal relationships with donors that results in stronger connections to the organization, increased revenue and happy people </a:t>
            </a:r>
            <a:r>
              <a:rPr lang="en-US" dirty="0">
                <a:latin typeface="Frutiger LT Std 45 Light"/>
                <a:sym typeface="Wingdings" panose="05000000000000000000" pitchFamily="2" charset="2"/>
              </a:rPr>
              <a:t></a:t>
            </a:r>
            <a:endParaRPr lang="en-US">
              <a:latin typeface="Frutiger LT Std 45 Light"/>
            </a:endParaRPr>
          </a:p>
          <a:p>
            <a:endParaRPr lang="en-US" dirty="0">
              <a:latin typeface="Frutiger LT Std 45 Light"/>
            </a:endParaRPr>
          </a:p>
          <a:p>
            <a:pPr marL="285750" indent="-285750">
              <a:buFont typeface="Arial" panose="020B0604020202020204" pitchFamily="34" charset="0"/>
              <a:buChar char="•"/>
            </a:pPr>
            <a:r>
              <a:rPr lang="en-US" dirty="0">
                <a:latin typeface="Frutiger LT Std 45 Light"/>
              </a:rPr>
              <a:t>Donor engagement cycle:</a:t>
            </a:r>
          </a:p>
          <a:p>
            <a:pPr marL="285750" indent="-285750">
              <a:buFont typeface="Arial" panose="020B0604020202020204" pitchFamily="34" charset="0"/>
              <a:buChar char="•"/>
            </a:pPr>
            <a:endParaRPr lang="en-US" dirty="0">
              <a:latin typeface="Frutiger LT Std 45 Light"/>
            </a:endParaRPr>
          </a:p>
          <a:p>
            <a:pPr marL="742315" lvl="1" indent="-285750">
              <a:buFont typeface="Wingdings" panose="05000000000000000000" pitchFamily="2" charset="2"/>
              <a:buChar char="ü"/>
            </a:pPr>
            <a:r>
              <a:rPr lang="en-US" dirty="0">
                <a:latin typeface="Frutiger LT Std 45 Light"/>
              </a:rPr>
              <a:t>Asking donors to solve a problem with their gift</a:t>
            </a:r>
          </a:p>
          <a:p>
            <a:pPr marL="742315" lvl="1" indent="-285750">
              <a:buFont typeface="Wingdings" panose="05000000000000000000" pitchFamily="2" charset="2"/>
              <a:buChar char="ü"/>
            </a:pPr>
            <a:r>
              <a:rPr lang="en-US" dirty="0">
                <a:latin typeface="Frutiger LT Std 45 Light"/>
              </a:rPr>
              <a:t>Thanking them promptly </a:t>
            </a:r>
            <a:br>
              <a:rPr lang="en-US" dirty="0">
                <a:latin typeface="Frutiger LT Std 45 Light"/>
              </a:rPr>
            </a:br>
            <a:r>
              <a:rPr lang="en-US" dirty="0">
                <a:latin typeface="Frutiger LT Std 45 Light"/>
              </a:rPr>
              <a:t>and emotionally</a:t>
            </a:r>
          </a:p>
          <a:p>
            <a:pPr marL="742315" lvl="1" indent="-285750">
              <a:buFont typeface="Wingdings" panose="05000000000000000000" pitchFamily="2" charset="2"/>
              <a:buChar char="ü"/>
            </a:pPr>
            <a:r>
              <a:rPr lang="en-US" dirty="0">
                <a:latin typeface="Frutiger LT Std 45 Light"/>
              </a:rPr>
              <a:t>Reporting back to them on how their gift made a difference</a:t>
            </a:r>
          </a:p>
          <a:p>
            <a:pPr marL="742315" lvl="1" indent="-285750">
              <a:buFont typeface="Wingdings" panose="05000000000000000000" pitchFamily="2" charset="2"/>
              <a:buChar char="ü"/>
            </a:pPr>
            <a:r>
              <a:rPr lang="en-US" dirty="0">
                <a:latin typeface="Frutiger LT Std 45 Light"/>
              </a:rPr>
              <a:t>Rinse and repeat</a:t>
            </a:r>
          </a:p>
        </p:txBody>
      </p:sp>
      <p:pic>
        <p:nvPicPr>
          <p:cNvPr id="5" name="Picture 4">
            <a:extLst>
              <a:ext uri="{FF2B5EF4-FFF2-40B4-BE49-F238E27FC236}">
                <a16:creationId xmlns:a16="http://schemas.microsoft.com/office/drawing/2014/main" id="{416393AD-870E-CDFB-46A8-072E536118E0}"/>
              </a:ext>
            </a:extLst>
          </p:cNvPr>
          <p:cNvPicPr>
            <a:picLocks noChangeAspect="1"/>
          </p:cNvPicPr>
          <p:nvPr/>
        </p:nvPicPr>
        <p:blipFill>
          <a:blip r:embed="rId3"/>
          <a:stretch>
            <a:fillRect/>
          </a:stretch>
        </p:blipFill>
        <p:spPr>
          <a:xfrm>
            <a:off x="4637635" y="1722110"/>
            <a:ext cx="3668167" cy="3269920"/>
          </a:xfrm>
          <a:prstGeom prst="rect">
            <a:avLst/>
          </a:prstGeom>
        </p:spPr>
      </p:pic>
      <p:sp>
        <p:nvSpPr>
          <p:cNvPr id="6" name="TextBox 5">
            <a:extLst>
              <a:ext uri="{FF2B5EF4-FFF2-40B4-BE49-F238E27FC236}">
                <a16:creationId xmlns:a16="http://schemas.microsoft.com/office/drawing/2014/main" id="{66046343-CB3C-224B-1156-DFFF2BDF4947}"/>
              </a:ext>
            </a:extLst>
          </p:cNvPr>
          <p:cNvSpPr txBox="1"/>
          <p:nvPr/>
        </p:nvSpPr>
        <p:spPr>
          <a:xfrm>
            <a:off x="5900294" y="5347688"/>
            <a:ext cx="2222604" cy="430887"/>
          </a:xfrm>
          <a:prstGeom prst="rect">
            <a:avLst/>
          </a:prstGeom>
          <a:noFill/>
        </p:spPr>
        <p:txBody>
          <a:bodyPr wrap="square" lIns="91440" tIns="45720" rIns="91440" bIns="45720" rtlCol="0" anchor="t">
            <a:spAutoFit/>
          </a:bodyPr>
          <a:lstStyle/>
          <a:p>
            <a:r>
              <a:rPr lang="en-US" sz="1100" dirty="0">
                <a:latin typeface="Verdana Pro"/>
              </a:rPr>
              <a:t>The Better Fundraising Co.  </a:t>
            </a:r>
            <a:endParaRPr lang="en-US"/>
          </a:p>
          <a:p>
            <a:pPr algn="ctr"/>
            <a:r>
              <a:rPr lang="en-US" sz="1100" dirty="0">
                <a:latin typeface="Verdana Pro"/>
                <a:hlinkClick r:id="rId4">
                  <a:extLst>
                    <a:ext uri="{A12FA001-AC4F-418D-AE19-62706E023703}">
                      <ahyp:hlinkClr xmlns:ahyp="http://schemas.microsoft.com/office/drawing/2018/hyperlinkcolor" val="tx"/>
                    </a:ext>
                  </a:extLst>
                </a:hlinkClick>
              </a:rPr>
              <a:t>www.betterfundraising.com</a:t>
            </a:r>
            <a:r>
              <a:rPr lang="en-US" sz="1100" dirty="0">
                <a:latin typeface="Verdana Pro"/>
              </a:rPr>
              <a:t> </a:t>
            </a:r>
          </a:p>
        </p:txBody>
      </p:sp>
      <p:pic>
        <p:nvPicPr>
          <p:cNvPr id="7" name="Picture 6">
            <a:extLst>
              <a:ext uri="{FF2B5EF4-FFF2-40B4-BE49-F238E27FC236}">
                <a16:creationId xmlns:a16="http://schemas.microsoft.com/office/drawing/2014/main" id="{076BBFDC-F44A-C800-1232-607B17FCD465}"/>
              </a:ext>
            </a:extLst>
          </p:cNvPr>
          <p:cNvPicPr>
            <a:picLocks noChangeAspect="1"/>
          </p:cNvPicPr>
          <p:nvPr/>
        </p:nvPicPr>
        <p:blipFill>
          <a:blip r:embed="rId5"/>
          <a:stretch>
            <a:fillRect/>
          </a:stretch>
        </p:blipFill>
        <p:spPr>
          <a:xfrm>
            <a:off x="4766605" y="5183619"/>
            <a:ext cx="996950" cy="996950"/>
          </a:xfrm>
          <a:prstGeom prst="rect">
            <a:avLst/>
          </a:prstGeom>
        </p:spPr>
      </p:pic>
      <p:sp>
        <p:nvSpPr>
          <p:cNvPr id="10" name="Title 2">
            <a:extLst>
              <a:ext uri="{FF2B5EF4-FFF2-40B4-BE49-F238E27FC236}">
                <a16:creationId xmlns:a16="http://schemas.microsoft.com/office/drawing/2014/main" id="{57D22C14-CB61-5027-FFC5-60F80A370E5C}"/>
              </a:ext>
            </a:extLst>
          </p:cNvPr>
          <p:cNvSpPr>
            <a:spLocks noGrp="1"/>
          </p:cNvSpPr>
          <p:nvPr>
            <p:ph type="title"/>
          </p:nvPr>
        </p:nvSpPr>
        <p:spPr>
          <a:xfrm>
            <a:off x="482138" y="549628"/>
            <a:ext cx="7734015" cy="1073876"/>
          </a:xfrm>
        </p:spPr>
        <p:txBody>
          <a:bodyPr/>
          <a:lstStyle/>
          <a:p>
            <a:r>
              <a:rPr lang="en-US" sz="3600" dirty="0">
                <a:latin typeface="Frutiger LT Std 45 Light"/>
                <a:ea typeface="ＭＳ Ｐゴシック"/>
              </a:rPr>
              <a:t>What is donor engagement?</a:t>
            </a:r>
            <a:endParaRPr lang="en-US" sz="3600" dirty="0"/>
          </a:p>
        </p:txBody>
      </p:sp>
    </p:spTree>
    <p:extLst>
      <p:ext uri="{BB962C8B-B14F-4D97-AF65-F5344CB8AC3E}">
        <p14:creationId xmlns:p14="http://schemas.microsoft.com/office/powerpoint/2010/main" val="3579434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3AC879C-0071-989E-AF20-3F2D25DF0E0C}"/>
              </a:ext>
            </a:extLst>
          </p:cNvPr>
          <p:cNvPicPr>
            <a:picLocks noChangeAspect="1"/>
          </p:cNvPicPr>
          <p:nvPr/>
        </p:nvPicPr>
        <p:blipFill>
          <a:blip r:embed="rId3"/>
          <a:stretch>
            <a:fillRect/>
          </a:stretch>
        </p:blipFill>
        <p:spPr>
          <a:xfrm>
            <a:off x="558800" y="2125148"/>
            <a:ext cx="7810500" cy="3579813"/>
          </a:xfrm>
          <a:prstGeom prst="rect">
            <a:avLst/>
          </a:prstGeom>
        </p:spPr>
      </p:pic>
      <p:pic>
        <p:nvPicPr>
          <p:cNvPr id="7" name="Picture 6">
            <a:extLst>
              <a:ext uri="{FF2B5EF4-FFF2-40B4-BE49-F238E27FC236}">
                <a16:creationId xmlns:a16="http://schemas.microsoft.com/office/drawing/2014/main" id="{0DE0E9AE-D872-C126-4B36-592792D574F2}"/>
              </a:ext>
            </a:extLst>
          </p:cNvPr>
          <p:cNvPicPr>
            <a:picLocks noChangeAspect="1"/>
          </p:cNvPicPr>
          <p:nvPr/>
        </p:nvPicPr>
        <p:blipFill>
          <a:blip r:embed="rId4"/>
          <a:stretch>
            <a:fillRect/>
          </a:stretch>
        </p:blipFill>
        <p:spPr>
          <a:xfrm>
            <a:off x="2282448" y="1456380"/>
            <a:ext cx="968889" cy="968889"/>
          </a:xfrm>
          <a:prstGeom prst="rect">
            <a:avLst/>
          </a:prstGeom>
        </p:spPr>
      </p:pic>
      <p:pic>
        <p:nvPicPr>
          <p:cNvPr id="8" name="Picture 7">
            <a:extLst>
              <a:ext uri="{FF2B5EF4-FFF2-40B4-BE49-F238E27FC236}">
                <a16:creationId xmlns:a16="http://schemas.microsoft.com/office/drawing/2014/main" id="{053D2C9F-E12E-CC66-CAED-900D61287ECC}"/>
              </a:ext>
            </a:extLst>
          </p:cNvPr>
          <p:cNvPicPr>
            <a:picLocks noChangeAspect="1"/>
          </p:cNvPicPr>
          <p:nvPr/>
        </p:nvPicPr>
        <p:blipFill>
          <a:blip r:embed="rId5">
            <a:clrChange>
              <a:clrFrom>
                <a:srgbClr val="FFFFFF"/>
              </a:clrFrom>
              <a:clrTo>
                <a:srgbClr val="FFFFFF">
                  <a:alpha val="0"/>
                </a:srgbClr>
              </a:clrTo>
            </a:clrChange>
          </a:blip>
          <a:srcRect b="17407"/>
          <a:stretch>
            <a:fillRect/>
          </a:stretch>
        </p:blipFill>
        <p:spPr>
          <a:xfrm>
            <a:off x="5441722" y="1592363"/>
            <a:ext cx="934769" cy="825500"/>
          </a:xfrm>
          <a:prstGeom prst="rect">
            <a:avLst/>
          </a:prstGeom>
        </p:spPr>
      </p:pic>
      <p:sp>
        <p:nvSpPr>
          <p:cNvPr id="9" name="TextBox 8">
            <a:extLst>
              <a:ext uri="{FF2B5EF4-FFF2-40B4-BE49-F238E27FC236}">
                <a16:creationId xmlns:a16="http://schemas.microsoft.com/office/drawing/2014/main" id="{1C31D107-6A3A-E4A9-E846-B6CCEFEF7DEA}"/>
              </a:ext>
            </a:extLst>
          </p:cNvPr>
          <p:cNvSpPr txBox="1"/>
          <p:nvPr/>
        </p:nvSpPr>
        <p:spPr>
          <a:xfrm>
            <a:off x="1534887" y="6398399"/>
            <a:ext cx="6839856" cy="276999"/>
          </a:xfrm>
          <a:prstGeom prst="rect">
            <a:avLst/>
          </a:prstGeom>
          <a:noFill/>
        </p:spPr>
        <p:txBody>
          <a:bodyPr wrap="square" lIns="91440" tIns="45720" rIns="91440" bIns="45720" rtlCol="0" anchor="t">
            <a:spAutoFit/>
          </a:bodyPr>
          <a:lstStyle/>
          <a:p>
            <a:pPr algn="r"/>
            <a:r>
              <a:rPr lang="en-US" sz="1200" dirty="0">
                <a:latin typeface="Verdana Pro"/>
              </a:rPr>
              <a:t>Donor Perfect </a:t>
            </a:r>
            <a:r>
              <a:rPr lang="en-US" sz="1200" i="1" dirty="0">
                <a:latin typeface="Verdana Pro"/>
              </a:rPr>
              <a:t>- Create Your Transformational Fundraising Strategy in 5 Simple Steps</a:t>
            </a:r>
            <a:endParaRPr lang="en-US"/>
          </a:p>
        </p:txBody>
      </p:sp>
      <p:sp>
        <p:nvSpPr>
          <p:cNvPr id="10" name="Title 2">
            <a:extLst>
              <a:ext uri="{FF2B5EF4-FFF2-40B4-BE49-F238E27FC236}">
                <a16:creationId xmlns:a16="http://schemas.microsoft.com/office/drawing/2014/main" id="{613C0E86-CFF5-A54C-7F83-102840F1EAA7}"/>
              </a:ext>
            </a:extLst>
          </p:cNvPr>
          <p:cNvSpPr>
            <a:spLocks noGrp="1"/>
          </p:cNvSpPr>
          <p:nvPr>
            <p:ph type="title"/>
          </p:nvPr>
        </p:nvSpPr>
        <p:spPr>
          <a:xfrm>
            <a:off x="482138" y="591961"/>
            <a:ext cx="7734015" cy="1073876"/>
          </a:xfrm>
        </p:spPr>
        <p:txBody>
          <a:bodyPr/>
          <a:lstStyle/>
          <a:p>
            <a:r>
              <a:rPr lang="en-US" sz="3100" b="0" dirty="0">
                <a:latin typeface="Frutiger LT Std 45 Light"/>
                <a:ea typeface="ＭＳ Ｐゴシック"/>
              </a:rPr>
              <a:t>Transactional vs. Transformational (relational)</a:t>
            </a:r>
            <a:endParaRPr lang="en-US" sz="3100" b="0" dirty="0"/>
          </a:p>
        </p:txBody>
      </p:sp>
    </p:spTree>
    <p:extLst>
      <p:ext uri="{BB962C8B-B14F-4D97-AF65-F5344CB8AC3E}">
        <p14:creationId xmlns:p14="http://schemas.microsoft.com/office/powerpoint/2010/main" val="3543616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4643B-A6E5-B228-BC3F-EEEB94F3814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9187C2C-3BB9-97CC-A9CB-C6F9F7CBB9A0}"/>
              </a:ext>
            </a:extLst>
          </p:cNvPr>
          <p:cNvSpPr txBox="1"/>
          <p:nvPr/>
        </p:nvSpPr>
        <p:spPr>
          <a:xfrm>
            <a:off x="481105" y="1547322"/>
            <a:ext cx="7301753" cy="4965462"/>
          </a:xfrm>
          <a:prstGeom prst="rect">
            <a:avLst/>
          </a:prstGeom>
          <a:noFill/>
        </p:spPr>
        <p:txBody>
          <a:bodyPr wrap="square" lIns="91440" tIns="45720" rIns="91440" bIns="45720" rtlCol="0" anchor="t">
            <a:spAutoFit/>
          </a:bodyPr>
          <a:lstStyle/>
          <a:p>
            <a:pPr marL="285750" indent="-285750">
              <a:spcAft>
                <a:spcPts val="800"/>
              </a:spcAft>
              <a:buFont typeface="Arial" panose="05000000000000000000" pitchFamily="2" charset="2"/>
              <a:buChar char="•"/>
            </a:pPr>
            <a:r>
              <a:rPr lang="en-US" dirty="0">
                <a:latin typeface="Frutiger LT Std 45 Light"/>
              </a:rPr>
              <a:t>Deepens mission connection – You are helping those that support your organization to feel acknowledged, informed and fulfilled through their charitable giving while supporting the needs of </a:t>
            </a:r>
            <a:br>
              <a:rPr lang="en-US" dirty="0">
                <a:latin typeface="Frutiger LT Std 45 Light"/>
              </a:rPr>
            </a:br>
            <a:r>
              <a:rPr lang="en-US" dirty="0">
                <a:latin typeface="Frutiger LT Std 45 Light"/>
              </a:rPr>
              <a:t>your organization</a:t>
            </a:r>
            <a:endParaRPr lang="en-US" dirty="0">
              <a:ea typeface="Calibri"/>
              <a:cs typeface="Calibri"/>
            </a:endParaRPr>
          </a:p>
          <a:p>
            <a:pPr marL="285750" indent="-285750">
              <a:spcAft>
                <a:spcPts val="800"/>
              </a:spcAft>
              <a:buFont typeface="Arial" panose="05000000000000000000" pitchFamily="2" charset="2"/>
              <a:buChar char="•"/>
            </a:pPr>
            <a:r>
              <a:rPr lang="en-US" dirty="0">
                <a:latin typeface="Frutiger LT Std 45 Light"/>
              </a:rPr>
              <a:t>Increases RETENTION – National average between 35-45% for all donors, 20% for new donors. Retained donors are 10x more cost-effective than new donors</a:t>
            </a:r>
          </a:p>
          <a:p>
            <a:pPr marL="285750" indent="-285750">
              <a:spcAft>
                <a:spcPts val="800"/>
              </a:spcAft>
              <a:buFont typeface="Arial" panose="05000000000000000000" pitchFamily="2" charset="2"/>
              <a:buChar char="•"/>
            </a:pPr>
            <a:r>
              <a:rPr lang="en-US" dirty="0">
                <a:latin typeface="Frutiger LT Std 45 Light"/>
              </a:rPr>
              <a:t>Increases gift size/donor lifetime value – More donors giving </a:t>
            </a:r>
            <a:br>
              <a:rPr lang="en-US" dirty="0">
                <a:latin typeface="Frutiger LT Std 45 Light"/>
              </a:rPr>
            </a:br>
            <a:r>
              <a:rPr lang="en-US" dirty="0">
                <a:latin typeface="Frutiger LT Std 45 Light"/>
              </a:rPr>
              <a:t>bigger gifts</a:t>
            </a:r>
          </a:p>
          <a:p>
            <a:pPr marL="285750" indent="-285750">
              <a:spcAft>
                <a:spcPts val="800"/>
              </a:spcAft>
              <a:buFont typeface="Arial" panose="05000000000000000000" pitchFamily="2" charset="2"/>
              <a:buChar char="•"/>
            </a:pPr>
            <a:r>
              <a:rPr lang="en-US" dirty="0">
                <a:latin typeface="Frutiger LT Std 45 Light"/>
              </a:rPr>
              <a:t>Builds trust and gains long-term buy-in (major gifts, planned </a:t>
            </a:r>
            <a:br>
              <a:rPr lang="en-US" dirty="0">
                <a:latin typeface="Frutiger LT Std 45 Light"/>
              </a:rPr>
            </a:br>
            <a:r>
              <a:rPr lang="en-US" dirty="0">
                <a:latin typeface="Frutiger LT Std 45 Light"/>
              </a:rPr>
              <a:t>gifts, board members, volunteers, advocates)</a:t>
            </a:r>
          </a:p>
          <a:p>
            <a:pPr marL="285750" indent="-285750">
              <a:spcAft>
                <a:spcPts val="800"/>
              </a:spcAft>
              <a:buFont typeface="Arial" panose="05000000000000000000" pitchFamily="2" charset="2"/>
              <a:buChar char="•"/>
            </a:pPr>
            <a:r>
              <a:rPr lang="en-US" dirty="0">
                <a:latin typeface="Frutiger LT Std 45 Light"/>
              </a:rPr>
              <a:t>Increases revenue and financial sustainability</a:t>
            </a:r>
          </a:p>
          <a:p>
            <a:pPr marL="285750" indent="-285750">
              <a:spcAft>
                <a:spcPts val="800"/>
              </a:spcAft>
              <a:buFont typeface="Arial" panose="05000000000000000000" pitchFamily="2" charset="2"/>
              <a:buChar char="•"/>
            </a:pPr>
            <a:r>
              <a:rPr lang="en-US" dirty="0">
                <a:latin typeface="Frutiger LT Std 45 Light"/>
              </a:rPr>
              <a:t>They’ll take notice and you’ll stand out…</a:t>
            </a:r>
          </a:p>
          <a:p>
            <a:pPr marL="742315" lvl="1" indent="-285750">
              <a:spcAft>
                <a:spcPts val="800"/>
              </a:spcAft>
              <a:buFont typeface="Arial" panose="05000000000000000000" pitchFamily="2" charset="2"/>
              <a:buChar char="•"/>
            </a:pPr>
            <a:endParaRPr lang="en-US" dirty="0">
              <a:latin typeface="Frutiger LT Std 45 Light"/>
            </a:endParaRPr>
          </a:p>
          <a:p>
            <a:pPr marL="742315" lvl="1" indent="-285750">
              <a:spcAft>
                <a:spcPts val="800"/>
              </a:spcAft>
              <a:buFont typeface="Arial"/>
              <a:buChar char="•"/>
            </a:pPr>
            <a:endParaRPr lang="en-US" dirty="0">
              <a:latin typeface="Frutiger LT Std 45 Light"/>
            </a:endParaRPr>
          </a:p>
        </p:txBody>
      </p:sp>
      <p:pic>
        <p:nvPicPr>
          <p:cNvPr id="3" name="Picture 2">
            <a:extLst>
              <a:ext uri="{FF2B5EF4-FFF2-40B4-BE49-F238E27FC236}">
                <a16:creationId xmlns:a16="http://schemas.microsoft.com/office/drawing/2014/main" id="{3E849D1F-DF38-C9AA-1842-E84D75A2C8FF}"/>
              </a:ext>
            </a:extLst>
          </p:cNvPr>
          <p:cNvPicPr>
            <a:picLocks noChangeAspect="1"/>
          </p:cNvPicPr>
          <p:nvPr/>
        </p:nvPicPr>
        <p:blipFill>
          <a:blip r:embed="rId3"/>
          <a:stretch>
            <a:fillRect/>
          </a:stretch>
        </p:blipFill>
        <p:spPr>
          <a:xfrm>
            <a:off x="7186386" y="4113986"/>
            <a:ext cx="4817879" cy="2516164"/>
          </a:xfrm>
          <a:prstGeom prst="rect">
            <a:avLst/>
          </a:prstGeom>
        </p:spPr>
      </p:pic>
      <p:sp>
        <p:nvSpPr>
          <p:cNvPr id="6" name="Title 2">
            <a:extLst>
              <a:ext uri="{FF2B5EF4-FFF2-40B4-BE49-F238E27FC236}">
                <a16:creationId xmlns:a16="http://schemas.microsoft.com/office/drawing/2014/main" id="{EB716A66-D51F-C671-C73A-B34520EE7F1D}"/>
              </a:ext>
            </a:extLst>
          </p:cNvPr>
          <p:cNvSpPr>
            <a:spLocks noGrp="1"/>
          </p:cNvSpPr>
          <p:nvPr>
            <p:ph type="title"/>
          </p:nvPr>
        </p:nvSpPr>
        <p:spPr>
          <a:xfrm>
            <a:off x="482138" y="549628"/>
            <a:ext cx="7734015" cy="1073876"/>
          </a:xfrm>
        </p:spPr>
        <p:txBody>
          <a:bodyPr/>
          <a:lstStyle/>
          <a:p>
            <a:r>
              <a:rPr lang="en-US" sz="3600">
                <a:latin typeface="Frutiger LT Std 45 Light"/>
                <a:ea typeface="ＭＳ Ｐゴシック"/>
              </a:rPr>
              <a:t>Why is donor engagement critical?</a:t>
            </a:r>
          </a:p>
        </p:txBody>
      </p:sp>
    </p:spTree>
    <p:extLst>
      <p:ext uri="{BB962C8B-B14F-4D97-AF65-F5344CB8AC3E}">
        <p14:creationId xmlns:p14="http://schemas.microsoft.com/office/powerpoint/2010/main" val="2468654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2563A-99B8-AE6C-D4B7-AB0AF9221CD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E584B64-2132-996E-F93D-9CCFB5C176AC}"/>
              </a:ext>
            </a:extLst>
          </p:cNvPr>
          <p:cNvPicPr>
            <a:picLocks noChangeAspect="1"/>
          </p:cNvPicPr>
          <p:nvPr/>
        </p:nvPicPr>
        <p:blipFill>
          <a:blip r:embed="rId3"/>
          <a:stretch>
            <a:fillRect/>
          </a:stretch>
        </p:blipFill>
        <p:spPr>
          <a:xfrm>
            <a:off x="987558" y="1121766"/>
            <a:ext cx="1983554" cy="925658"/>
          </a:xfrm>
          <a:prstGeom prst="rect">
            <a:avLst/>
          </a:prstGeom>
        </p:spPr>
      </p:pic>
      <p:sp>
        <p:nvSpPr>
          <p:cNvPr id="5" name="TextBox 4">
            <a:extLst>
              <a:ext uri="{FF2B5EF4-FFF2-40B4-BE49-F238E27FC236}">
                <a16:creationId xmlns:a16="http://schemas.microsoft.com/office/drawing/2014/main" id="{EB7E91E9-24CF-8225-C698-85B5582C452A}"/>
              </a:ext>
            </a:extLst>
          </p:cNvPr>
          <p:cNvSpPr txBox="1"/>
          <p:nvPr/>
        </p:nvSpPr>
        <p:spPr>
          <a:xfrm>
            <a:off x="833718" y="2043528"/>
            <a:ext cx="7140388" cy="2970685"/>
          </a:xfrm>
          <a:prstGeom prst="rect">
            <a:avLst/>
          </a:prstGeom>
          <a:noFill/>
        </p:spPr>
        <p:txBody>
          <a:bodyPr wrap="square" lIns="91440" tIns="45720" rIns="91440" bIns="45720" rtlCol="0" anchor="t">
            <a:spAutoFit/>
          </a:bodyPr>
          <a:lstStyle/>
          <a:p>
            <a:pPr marL="457200" indent="-457200">
              <a:lnSpc>
                <a:spcPct val="150000"/>
              </a:lnSpc>
              <a:buFont typeface="Arial" panose="05000000000000000000" pitchFamily="2" charset="2"/>
              <a:buChar char="•"/>
            </a:pPr>
            <a:r>
              <a:rPr lang="en-US" sz="3200" dirty="0">
                <a:latin typeface="Frutiger LT Std 45 Light"/>
              </a:rPr>
              <a:t>Thanking &amp; Acknowledgement</a:t>
            </a:r>
            <a:endParaRPr lang="en-US"/>
          </a:p>
          <a:p>
            <a:pPr marL="457200" indent="-457200">
              <a:lnSpc>
                <a:spcPct val="150000"/>
              </a:lnSpc>
              <a:buFont typeface="Arial" panose="05000000000000000000" pitchFamily="2" charset="2"/>
              <a:buChar char="•"/>
            </a:pPr>
            <a:r>
              <a:rPr lang="en-US" sz="3200" dirty="0">
                <a:latin typeface="Frutiger LT Std 45 Light"/>
              </a:rPr>
              <a:t>Impact Reporting </a:t>
            </a:r>
          </a:p>
          <a:p>
            <a:pPr marL="457200" indent="-457200">
              <a:lnSpc>
                <a:spcPct val="150000"/>
              </a:lnSpc>
              <a:buFont typeface="Arial" panose="05000000000000000000" pitchFamily="2" charset="2"/>
              <a:buChar char="•"/>
            </a:pPr>
            <a:r>
              <a:rPr lang="en-US" sz="3200" dirty="0">
                <a:latin typeface="Frutiger LT Std 45 Light"/>
              </a:rPr>
              <a:t>Listening/Feedback</a:t>
            </a:r>
          </a:p>
          <a:p>
            <a:pPr marL="457200" indent="-457200">
              <a:lnSpc>
                <a:spcPct val="150000"/>
              </a:lnSpc>
              <a:buFont typeface="Arial" panose="05000000000000000000" pitchFamily="2" charset="2"/>
              <a:buChar char="•"/>
            </a:pPr>
            <a:r>
              <a:rPr lang="en-US" sz="3200" dirty="0">
                <a:latin typeface="Frutiger LT Std 45 Light"/>
              </a:rPr>
              <a:t>Creating Community</a:t>
            </a:r>
          </a:p>
        </p:txBody>
      </p:sp>
      <p:pic>
        <p:nvPicPr>
          <p:cNvPr id="6" name="Picture 5">
            <a:extLst>
              <a:ext uri="{FF2B5EF4-FFF2-40B4-BE49-F238E27FC236}">
                <a16:creationId xmlns:a16="http://schemas.microsoft.com/office/drawing/2014/main" id="{DDA0F955-3A3C-E258-A91E-722FA3BCA5AF}"/>
              </a:ext>
            </a:extLst>
          </p:cNvPr>
          <p:cNvPicPr>
            <a:picLocks noChangeAspect="1"/>
          </p:cNvPicPr>
          <p:nvPr/>
        </p:nvPicPr>
        <p:blipFill>
          <a:blip r:embed="rId4"/>
          <a:stretch>
            <a:fillRect/>
          </a:stretch>
        </p:blipFill>
        <p:spPr>
          <a:xfrm>
            <a:off x="5673269" y="3926096"/>
            <a:ext cx="2685994" cy="2553912"/>
          </a:xfrm>
          <a:prstGeom prst="rect">
            <a:avLst/>
          </a:prstGeom>
        </p:spPr>
      </p:pic>
      <p:sp>
        <p:nvSpPr>
          <p:cNvPr id="7" name="Title 2">
            <a:extLst>
              <a:ext uri="{FF2B5EF4-FFF2-40B4-BE49-F238E27FC236}">
                <a16:creationId xmlns:a16="http://schemas.microsoft.com/office/drawing/2014/main" id="{9EDB7DB6-59C5-85BD-F55B-F31558138F77}"/>
              </a:ext>
            </a:extLst>
          </p:cNvPr>
          <p:cNvSpPr>
            <a:spLocks noGrp="1"/>
          </p:cNvSpPr>
          <p:nvPr>
            <p:ph type="title"/>
          </p:nvPr>
        </p:nvSpPr>
        <p:spPr>
          <a:xfrm>
            <a:off x="482138" y="549628"/>
            <a:ext cx="5190108" cy="569784"/>
          </a:xfrm>
        </p:spPr>
        <p:txBody>
          <a:bodyPr/>
          <a:lstStyle/>
          <a:p>
            <a:r>
              <a:rPr lang="en-US" sz="3600">
                <a:latin typeface="Frutiger LT Std 45 Light"/>
                <a:ea typeface="ＭＳ Ｐゴシック"/>
              </a:rPr>
              <a:t>What's worked for us?</a:t>
            </a:r>
            <a:endParaRPr lang="en-US" sz="3600" dirty="0"/>
          </a:p>
        </p:txBody>
      </p:sp>
    </p:spTree>
    <p:extLst>
      <p:ext uri="{BB962C8B-B14F-4D97-AF65-F5344CB8AC3E}">
        <p14:creationId xmlns:p14="http://schemas.microsoft.com/office/powerpoint/2010/main" val="3187927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6B689E-C71C-6A1B-BDA4-37BBCB6A3AEE}"/>
              </a:ext>
            </a:extLst>
          </p:cNvPr>
          <p:cNvSpPr>
            <a:spLocks noGrp="1"/>
          </p:cNvSpPr>
          <p:nvPr>
            <p:ph idx="1"/>
          </p:nvPr>
        </p:nvSpPr>
        <p:spPr>
          <a:xfrm>
            <a:off x="482137" y="1768179"/>
            <a:ext cx="7583339" cy="4006332"/>
          </a:xfrm>
        </p:spPr>
        <p:txBody>
          <a:bodyPr/>
          <a:lstStyle/>
          <a:p>
            <a:pPr marL="457200" indent="-457200">
              <a:buFont typeface="Arial" panose="020B0604020202020204" pitchFamily="34" charset="0"/>
              <a:buChar char="•"/>
            </a:pPr>
            <a:r>
              <a:rPr lang="en-US" sz="2400" dirty="0">
                <a:solidFill>
                  <a:schemeClr val="tx1"/>
                </a:solidFill>
                <a:latin typeface="Frutiger LT Std 45 Light"/>
                <a:ea typeface="ＭＳ Ｐゴシック"/>
              </a:rPr>
              <a:t>Timely, hand-signed IRS tax acknowledgement</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Personal note – leadership/board/fundraiser</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Phone call when appropriate – </a:t>
            </a:r>
            <a:r>
              <a:rPr lang="en-US" sz="2400" i="1" dirty="0">
                <a:solidFill>
                  <a:schemeClr val="tx1"/>
                </a:solidFill>
                <a:latin typeface="Frutiger LT Std 45 Light"/>
                <a:ea typeface="ＭＳ Ｐゴシック"/>
              </a:rPr>
              <a:t>Listen for clues</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‘Thankuary’</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Donor Appreciation events</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Special gift recognition – i.e., largest gift, planned gift commitment, special gift in honor/memory, milestone gift – 10 years, 50 gifts </a:t>
            </a:r>
          </a:p>
          <a:p>
            <a:pPr marL="457200" indent="-457200">
              <a:buFont typeface="Arial" panose="020B0604020202020204" pitchFamily="34" charset="0"/>
              <a:buChar char="•"/>
            </a:pPr>
            <a:r>
              <a:rPr lang="en-US" sz="2400" dirty="0">
                <a:solidFill>
                  <a:schemeClr val="tx1"/>
                </a:solidFill>
                <a:latin typeface="Frutiger LT Std 45 Light"/>
                <a:ea typeface="ＭＳ Ｐゴシック"/>
              </a:rPr>
              <a:t>Holiday cards/wishes</a:t>
            </a:r>
          </a:p>
          <a:p>
            <a:pPr marL="457200" indent="-457200">
              <a:buFont typeface="Arial" panose="020B0604020202020204" pitchFamily="34" charset="0"/>
              <a:buChar char="•"/>
            </a:pPr>
            <a:endParaRPr lang="en-US" sz="2400" dirty="0">
              <a:solidFill>
                <a:schemeClr val="tx1"/>
              </a:solidFill>
            </a:endParaRPr>
          </a:p>
          <a:p>
            <a:pPr marL="457200" indent="-457200">
              <a:buFont typeface="Arial" panose="020B0604020202020204" pitchFamily="34" charset="0"/>
              <a:buChar char="•"/>
            </a:pPr>
            <a:endParaRPr lang="en-US" dirty="0">
              <a:solidFill>
                <a:schemeClr val="tx1"/>
              </a:solidFill>
            </a:endParaRPr>
          </a:p>
        </p:txBody>
      </p:sp>
      <p:sp>
        <p:nvSpPr>
          <p:cNvPr id="3" name="Title 2">
            <a:extLst>
              <a:ext uri="{FF2B5EF4-FFF2-40B4-BE49-F238E27FC236}">
                <a16:creationId xmlns:a16="http://schemas.microsoft.com/office/drawing/2014/main" id="{D7923628-9362-9919-9F0B-B5FCA110A304}"/>
              </a:ext>
            </a:extLst>
          </p:cNvPr>
          <p:cNvSpPr>
            <a:spLocks noGrp="1"/>
          </p:cNvSpPr>
          <p:nvPr>
            <p:ph type="title"/>
          </p:nvPr>
        </p:nvSpPr>
        <p:spPr/>
        <p:txBody>
          <a:bodyPr/>
          <a:lstStyle/>
          <a:p>
            <a:r>
              <a:rPr lang="en-US" sz="3600" dirty="0"/>
              <a:t>Thanking &amp; Acknowledgement</a:t>
            </a:r>
            <a:br>
              <a:rPr lang="en-US" sz="3600" dirty="0"/>
            </a:br>
            <a:r>
              <a:rPr lang="en-US" sz="2000" i="1" dirty="0"/>
              <a:t>‘Gratitude is the Attitude’</a:t>
            </a:r>
            <a:endParaRPr lang="en-US" sz="3600" i="1" dirty="0"/>
          </a:p>
        </p:txBody>
      </p:sp>
      <p:pic>
        <p:nvPicPr>
          <p:cNvPr id="4" name="Picture 3">
            <a:extLst>
              <a:ext uri="{FF2B5EF4-FFF2-40B4-BE49-F238E27FC236}">
                <a16:creationId xmlns:a16="http://schemas.microsoft.com/office/drawing/2014/main" id="{432D7D6B-6182-26AD-9834-66322E7AA190}"/>
              </a:ext>
            </a:extLst>
          </p:cNvPr>
          <p:cNvPicPr>
            <a:picLocks noChangeAspect="1"/>
          </p:cNvPicPr>
          <p:nvPr/>
        </p:nvPicPr>
        <p:blipFill>
          <a:blip r:embed="rId3"/>
          <a:stretch>
            <a:fillRect/>
          </a:stretch>
        </p:blipFill>
        <p:spPr>
          <a:xfrm>
            <a:off x="6096989" y="4740304"/>
            <a:ext cx="1970832" cy="1749470"/>
          </a:xfrm>
          <a:prstGeom prst="rect">
            <a:avLst/>
          </a:prstGeom>
        </p:spPr>
      </p:pic>
      <p:pic>
        <p:nvPicPr>
          <p:cNvPr id="7" name="Picture 6" descr="A painting of a road with trees and grass&#10;&#10;AI-generated content may be incorrect.">
            <a:extLst>
              <a:ext uri="{FF2B5EF4-FFF2-40B4-BE49-F238E27FC236}">
                <a16:creationId xmlns:a16="http://schemas.microsoft.com/office/drawing/2014/main" id="{A56DABB6-C15C-DC56-CBF5-06BDCB0FBD3C}"/>
              </a:ext>
            </a:extLst>
          </p:cNvPr>
          <p:cNvPicPr>
            <a:picLocks noChangeAspect="1"/>
          </p:cNvPicPr>
          <p:nvPr/>
        </p:nvPicPr>
        <p:blipFill>
          <a:blip r:embed="rId4"/>
          <a:srcRect t="2204"/>
          <a:stretch>
            <a:fillRect/>
          </a:stretch>
        </p:blipFill>
        <p:spPr>
          <a:xfrm>
            <a:off x="7309247" y="1258496"/>
            <a:ext cx="2625573" cy="1848948"/>
          </a:xfrm>
          <a:prstGeom prst="rect">
            <a:avLst/>
          </a:prstGeom>
        </p:spPr>
      </p:pic>
      <p:pic>
        <p:nvPicPr>
          <p:cNvPr id="9" name="Picture 8" descr="A letter of thanks to a community&#10;&#10;AI-generated content may be incorrect.">
            <a:extLst>
              <a:ext uri="{FF2B5EF4-FFF2-40B4-BE49-F238E27FC236}">
                <a16:creationId xmlns:a16="http://schemas.microsoft.com/office/drawing/2014/main" id="{E3E30D19-CD90-1B8E-DD7B-3F5EA635818A}"/>
              </a:ext>
            </a:extLst>
          </p:cNvPr>
          <p:cNvPicPr>
            <a:picLocks noChangeAspect="1"/>
          </p:cNvPicPr>
          <p:nvPr/>
        </p:nvPicPr>
        <p:blipFill>
          <a:blip r:embed="rId5"/>
          <a:stretch>
            <a:fillRect/>
          </a:stretch>
        </p:blipFill>
        <p:spPr>
          <a:xfrm>
            <a:off x="8890643" y="3772776"/>
            <a:ext cx="1916462" cy="2876251"/>
          </a:xfrm>
          <a:prstGeom prst="rect">
            <a:avLst/>
          </a:prstGeom>
        </p:spPr>
      </p:pic>
      <p:pic>
        <p:nvPicPr>
          <p:cNvPr id="5" name="Picture 4">
            <a:extLst>
              <a:ext uri="{FF2B5EF4-FFF2-40B4-BE49-F238E27FC236}">
                <a16:creationId xmlns:a16="http://schemas.microsoft.com/office/drawing/2014/main" id="{F29DA382-1747-9143-0C2C-47FD506CEF80}"/>
              </a:ext>
            </a:extLst>
          </p:cNvPr>
          <p:cNvPicPr>
            <a:picLocks noChangeAspect="1"/>
          </p:cNvPicPr>
          <p:nvPr/>
        </p:nvPicPr>
        <p:blipFill>
          <a:blip r:embed="rId6"/>
          <a:stretch>
            <a:fillRect/>
          </a:stretch>
        </p:blipFill>
        <p:spPr>
          <a:xfrm>
            <a:off x="10156019" y="732794"/>
            <a:ext cx="1916462" cy="2884181"/>
          </a:xfrm>
          <a:prstGeom prst="rect">
            <a:avLst/>
          </a:prstGeom>
        </p:spPr>
      </p:pic>
    </p:spTree>
    <p:extLst>
      <p:ext uri="{BB962C8B-B14F-4D97-AF65-F5344CB8AC3E}">
        <p14:creationId xmlns:p14="http://schemas.microsoft.com/office/powerpoint/2010/main" val="3795587191"/>
      </p:ext>
    </p:extLst>
  </p:cSld>
  <p:clrMapOvr>
    <a:masterClrMapping/>
  </p:clrMapOvr>
</p:sld>
</file>

<file path=ppt/theme/theme1.xml><?xml version="1.0" encoding="utf-8"?>
<a:theme xmlns:a="http://schemas.openxmlformats.org/drawingml/2006/main" name="Everence_ppt_16x9">
  <a:themeElements>
    <a:clrScheme name="Everence">
      <a:dk1>
        <a:srgbClr val="000000"/>
      </a:dk1>
      <a:lt1>
        <a:srgbClr val="FFFFFF"/>
      </a:lt1>
      <a:dk2>
        <a:srgbClr val="4B5457"/>
      </a:dk2>
      <a:lt2>
        <a:srgbClr val="EEECE1"/>
      </a:lt2>
      <a:accent1>
        <a:srgbClr val="F3AE00"/>
      </a:accent1>
      <a:accent2>
        <a:srgbClr val="CC4F00"/>
      </a:accent2>
      <a:accent3>
        <a:srgbClr val="B5BF00"/>
      </a:accent3>
      <a:accent4>
        <a:srgbClr val="719500"/>
      </a:accent4>
      <a:accent5>
        <a:srgbClr val="4DC5E2"/>
      </a:accent5>
      <a:accent6>
        <a:srgbClr val="0080BD"/>
      </a:accent6>
      <a:hlink>
        <a:srgbClr val="F1F9FF"/>
      </a:hlink>
      <a:folHlink>
        <a:srgbClr val="B5BF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8 Everence temp" id="{FE88CC1B-1627-794C-8CCC-A11D59B25722}" vid="{B64126E3-B8F4-064F-A927-311914EF9E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5deaae1-2cfc-40aa-9eeb-331c1b924451" xsi:nil="true"/>
    <lcf76f155ced4ddcb4097134ff3c332f xmlns="bab6e117-48b4-483b-8b15-51f2d219e83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D203AC2C176D945BB57FD613CD76F44" ma:contentTypeVersion="15" ma:contentTypeDescription="Create a new document." ma:contentTypeScope="" ma:versionID="7c28ae12dec59efff1852c19fe9ee10f">
  <xsd:schema xmlns:xsd="http://www.w3.org/2001/XMLSchema" xmlns:xs="http://www.w3.org/2001/XMLSchema" xmlns:p="http://schemas.microsoft.com/office/2006/metadata/properties" xmlns:ns2="bab6e117-48b4-483b-8b15-51f2d219e836" xmlns:ns3="05deaae1-2cfc-40aa-9eeb-331c1b924451" targetNamespace="http://schemas.microsoft.com/office/2006/metadata/properties" ma:root="true" ma:fieldsID="8d1936e5c9136efe93ebfb2b9f073d65" ns2:_="" ns3:_="">
    <xsd:import namespace="bab6e117-48b4-483b-8b15-51f2d219e836"/>
    <xsd:import namespace="05deaae1-2cfc-40aa-9eeb-331c1b92445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6e117-48b4-483b-8b15-51f2d21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cd924c1-5f23-4f50-835c-ee5cc989aa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deaae1-2cfc-40aa-9eeb-331c1b92445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0c1ac8-b466-42e7-84d6-04eae6690555}" ma:internalName="TaxCatchAll" ma:showField="CatchAllData" ma:web="05deaae1-2cfc-40aa-9eeb-331c1b92445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064D67B-2B88-475F-8938-42B05D1B1E0D}">
  <ds:schemaRefs>
    <ds:schemaRef ds:uri="http://schemas.microsoft.com/office/2006/metadata/properties"/>
    <ds:schemaRef ds:uri="http://schemas.microsoft.com/office/infopath/2007/PartnerControls"/>
    <ds:schemaRef ds:uri="05deaae1-2cfc-40aa-9eeb-331c1b924451"/>
    <ds:schemaRef ds:uri="bab6e117-48b4-483b-8b15-51f2d219e836"/>
  </ds:schemaRefs>
</ds:datastoreItem>
</file>

<file path=customXml/itemProps2.xml><?xml version="1.0" encoding="utf-8"?>
<ds:datastoreItem xmlns:ds="http://schemas.openxmlformats.org/officeDocument/2006/customXml" ds:itemID="{46CBF67B-9A83-4D3B-A7CF-C814F6C259E1}">
  <ds:schemaRefs>
    <ds:schemaRef ds:uri="http://schemas.microsoft.com/sharepoint/v3/contenttype/forms"/>
  </ds:schemaRefs>
</ds:datastoreItem>
</file>

<file path=customXml/itemProps3.xml><?xml version="1.0" encoding="utf-8"?>
<ds:datastoreItem xmlns:ds="http://schemas.openxmlformats.org/officeDocument/2006/customXml" ds:itemID="{C6AACC02-48CF-477C-93E1-B16776055F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b6e117-48b4-483b-8b15-51f2d219e836"/>
    <ds:schemaRef ds:uri="05deaae1-2cfc-40aa-9eeb-331c1b9244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5348</TotalTime>
  <Words>5770</Words>
  <Application>Microsoft Office PowerPoint</Application>
  <PresentationFormat>Widescreen</PresentationFormat>
  <Paragraphs>518</Paragraphs>
  <Slides>21</Slides>
  <Notes>21</Notes>
  <HiddenSlides>0</HiddenSlides>
  <MMClips>1</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Everence_ppt_16x9</vt:lpstr>
      <vt:lpstr>Lasting Bonds</vt:lpstr>
      <vt:lpstr>PowerPoint Presentation</vt:lpstr>
      <vt:lpstr>What will we cover today?</vt:lpstr>
      <vt:lpstr>What brings us joy?</vt:lpstr>
      <vt:lpstr>What is donor engagement?</vt:lpstr>
      <vt:lpstr>Transactional vs. Transformational (relational)</vt:lpstr>
      <vt:lpstr>Why is donor engagement critical?</vt:lpstr>
      <vt:lpstr>What's worked for us?</vt:lpstr>
      <vt:lpstr>Thanking &amp; Acknowledgement ‘Gratitude is the Attitude’</vt:lpstr>
      <vt:lpstr>Impact Reporting ‘So What? For Who?’</vt:lpstr>
      <vt:lpstr>Listening &amp; Feedback “When people talk, listen completely. Don’t be thinking what  you’re going to say. Most people never listen”   - Ernest Hemingway</vt:lpstr>
      <vt:lpstr>Creating Community ‘We Are Family’</vt:lpstr>
      <vt:lpstr>What's working out there?</vt:lpstr>
      <vt:lpstr>PowerPoint Presentation</vt:lpstr>
      <vt:lpstr>What's working out there?</vt:lpstr>
      <vt:lpstr>What's working out there?</vt:lpstr>
      <vt:lpstr>What's working out there?</vt:lpstr>
      <vt:lpstr>PowerPoint Presentation</vt:lpstr>
      <vt:lpstr>PowerPoint Presentation</vt:lpstr>
      <vt:lpstr>PowerPoint Presentation</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Tom Duckworth</dc:creator>
  <cp:keywords/>
  <dc:description/>
  <cp:lastModifiedBy>Amanda Hickle</cp:lastModifiedBy>
  <cp:revision>692</cp:revision>
  <cp:lastPrinted>2025-09-04T14:01:36Z</cp:lastPrinted>
  <dcterms:created xsi:type="dcterms:W3CDTF">2017-12-11T13:08:55Z</dcterms:created>
  <dcterms:modified xsi:type="dcterms:W3CDTF">2025-09-19T14:51:25Z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0x010100DD203AC2C176D945BB57FD613CD76F44</vt:lpwstr>
  </property>
  <property fmtid="{D5CDD505-2E9C-101B-9397-08002B2CF9AE}" pid="3" name="MediaServiceImageTags">
    <vt:lpwstr/>
  </property>
</Properties>
</file>