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E/C51WQ5AuD+U+CziVVquKgid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/>
    <p:restoredTop sz="94689"/>
  </p:normalViewPr>
  <p:slideViewPr>
    <p:cSldViewPr snapToGrid="0">
      <p:cViewPr varScale="1">
        <p:scale>
          <a:sx n="144" d="100"/>
          <a:sy n="144" d="100"/>
        </p:scale>
        <p:origin x="22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9" name="Google Shape;1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" name="Google Shape;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>
            <a:alpha val="29411"/>
          </a:schemeClr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0"/>
          <p:cNvSpPr/>
          <p:nvPr/>
        </p:nvSpPr>
        <p:spPr>
          <a:xfrm>
            <a:off x="0" y="685800"/>
            <a:ext cx="9144000" cy="3610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0"/>
          <p:cNvSpPr>
            <a:spLocks noGrp="1"/>
          </p:cNvSpPr>
          <p:nvPr>
            <p:ph type="pic" idx="2"/>
          </p:nvPr>
        </p:nvSpPr>
        <p:spPr>
          <a:xfrm>
            <a:off x="4558872" y="0"/>
            <a:ext cx="4056522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13" name="Google Shape;13;p20"/>
          <p:cNvSpPr/>
          <p:nvPr/>
        </p:nvSpPr>
        <p:spPr>
          <a:xfrm>
            <a:off x="511800" y="1921991"/>
            <a:ext cx="5703263" cy="192886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0"/>
          <p:cNvSpPr txBox="1">
            <a:spLocks noGrp="1"/>
          </p:cNvSpPr>
          <p:nvPr>
            <p:ph type="title"/>
          </p:nvPr>
        </p:nvSpPr>
        <p:spPr>
          <a:xfrm>
            <a:off x="770554" y="2266483"/>
            <a:ext cx="5187334" cy="81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  <a:defRPr sz="4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20" descr="A picture containing text, outdoor,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119" y="4505298"/>
            <a:ext cx="2512314" cy="4320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0"/>
          <p:cNvSpPr txBox="1">
            <a:spLocks noGrp="1"/>
          </p:cNvSpPr>
          <p:nvPr>
            <p:ph type="subTitle" idx="1"/>
          </p:nvPr>
        </p:nvSpPr>
        <p:spPr>
          <a:xfrm>
            <a:off x="770750" y="3309450"/>
            <a:ext cx="51873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bg>
      <p:bgPr>
        <a:solidFill>
          <a:schemeClr val="lt2">
            <a:alpha val="40000"/>
          </a:schemeClr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/>
          <p:nvPr/>
        </p:nvSpPr>
        <p:spPr>
          <a:xfrm>
            <a:off x="0" y="0"/>
            <a:ext cx="3429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1"/>
          <p:cNvSpPr txBox="1">
            <a:spLocks noGrp="1"/>
          </p:cNvSpPr>
          <p:nvPr>
            <p:ph type="title"/>
          </p:nvPr>
        </p:nvSpPr>
        <p:spPr>
          <a:xfrm>
            <a:off x="960119" y="480060"/>
            <a:ext cx="774954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body" idx="1"/>
          </p:nvPr>
        </p:nvSpPr>
        <p:spPr>
          <a:xfrm>
            <a:off x="960120" y="1165860"/>
            <a:ext cx="7749540" cy="3530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/>
          <p:nvPr/>
        </p:nvSpPr>
        <p:spPr>
          <a:xfrm>
            <a:off x="171450" y="209844"/>
            <a:ext cx="342900" cy="493365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50" tIns="137150" rIns="1371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picture">
  <p:cSld name="Text and pictu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>
            <a:spLocks noGrp="1"/>
          </p:cNvSpPr>
          <p:nvPr>
            <p:ph type="pic" idx="2"/>
          </p:nvPr>
        </p:nvSpPr>
        <p:spPr>
          <a:xfrm>
            <a:off x="5314950" y="0"/>
            <a:ext cx="36576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24" name="Google Shape;24;p22"/>
          <p:cNvSpPr txBox="1">
            <a:spLocks noGrp="1"/>
          </p:cNvSpPr>
          <p:nvPr>
            <p:ph type="title"/>
          </p:nvPr>
        </p:nvSpPr>
        <p:spPr>
          <a:xfrm>
            <a:off x="479822" y="344441"/>
            <a:ext cx="4512469" cy="844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919F4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body" idx="1"/>
          </p:nvPr>
        </p:nvSpPr>
        <p:spPr>
          <a:xfrm>
            <a:off x="479826" y="1267425"/>
            <a:ext cx="4512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bg>
      <p:bgPr>
        <a:solidFill>
          <a:schemeClr val="lt2">
            <a:alpha val="40000"/>
          </a:schemeClr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3"/>
          <p:cNvSpPr/>
          <p:nvPr/>
        </p:nvSpPr>
        <p:spPr>
          <a:xfrm>
            <a:off x="262890" y="137160"/>
            <a:ext cx="8881110" cy="342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50" tIns="137150" rIns="1371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3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solidFill>
          <a:schemeClr val="lt2">
            <a:alpha val="40000"/>
          </a:schemeClr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24"/>
          <p:cNvCxnSpPr/>
          <p:nvPr/>
        </p:nvCxnSpPr>
        <p:spPr>
          <a:xfrm>
            <a:off x="4590917" y="1476578"/>
            <a:ext cx="0" cy="3362700"/>
          </a:xfrm>
          <a:prstGeom prst="straightConnector1">
            <a:avLst/>
          </a:prstGeom>
          <a:noFill/>
          <a:ln w="9525" cap="flat" cmpd="sng">
            <a:solidFill>
              <a:srgbClr val="DBF4F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" name="Google Shape;34;p24"/>
          <p:cNvSpPr txBox="1">
            <a:spLocks noGrp="1"/>
          </p:cNvSpPr>
          <p:nvPr>
            <p:ph type="body" idx="1"/>
          </p:nvPr>
        </p:nvSpPr>
        <p:spPr>
          <a:xfrm>
            <a:off x="479550" y="2042300"/>
            <a:ext cx="3981000" cy="27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4"/>
          <p:cNvSpPr/>
          <p:nvPr/>
        </p:nvSpPr>
        <p:spPr>
          <a:xfrm>
            <a:off x="262890" y="137160"/>
            <a:ext cx="8881110" cy="342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50" tIns="137150" rIns="1371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subTitle" idx="2"/>
          </p:nvPr>
        </p:nvSpPr>
        <p:spPr>
          <a:xfrm>
            <a:off x="479550" y="1491475"/>
            <a:ext cx="39810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ubTitle" idx="3"/>
          </p:nvPr>
        </p:nvSpPr>
        <p:spPr>
          <a:xfrm>
            <a:off x="4927175" y="1491475"/>
            <a:ext cx="39810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4"/>
          </p:nvPr>
        </p:nvSpPr>
        <p:spPr>
          <a:xfrm>
            <a:off x="4927175" y="2042300"/>
            <a:ext cx="3981000" cy="27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and caption">
  <p:cSld name="Picture and caption">
    <p:bg>
      <p:bgPr>
        <a:solidFill>
          <a:schemeClr val="lt2">
            <a:alpha val="40000"/>
          </a:schemeClr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/>
          <p:nvPr/>
        </p:nvSpPr>
        <p:spPr>
          <a:xfrm>
            <a:off x="0" y="685800"/>
            <a:ext cx="9144000" cy="377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6"/>
          <p:cNvSpPr>
            <a:spLocks noGrp="1"/>
          </p:cNvSpPr>
          <p:nvPr>
            <p:ph type="pic" idx="2"/>
          </p:nvPr>
        </p:nvSpPr>
        <p:spPr>
          <a:xfrm>
            <a:off x="407194" y="0"/>
            <a:ext cx="4056522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46" name="Google Shape;46;p26"/>
          <p:cNvSpPr/>
          <p:nvPr/>
        </p:nvSpPr>
        <p:spPr>
          <a:xfrm>
            <a:off x="4103177" y="1182714"/>
            <a:ext cx="4633630" cy="277807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>
            <a:spLocks noGrp="1"/>
          </p:cNvSpPr>
          <p:nvPr>
            <p:ph type="title"/>
          </p:nvPr>
        </p:nvSpPr>
        <p:spPr>
          <a:xfrm>
            <a:off x="4463777" y="1521023"/>
            <a:ext cx="3940241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1"/>
          </p:nvPr>
        </p:nvSpPr>
        <p:spPr>
          <a:xfrm>
            <a:off x="4463675" y="2075575"/>
            <a:ext cx="3940200" cy="1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  <a:defRPr>
                <a:solidFill>
                  <a:schemeClr val="lt1"/>
                </a:solidFill>
              </a:defRPr>
            </a:lvl6pPr>
            <a:lvl7pPr marL="3200400" lvl="6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>
  <p:cSld name="Closing Slide">
    <p:bg>
      <p:bgPr>
        <a:solidFill>
          <a:schemeClr val="lt1">
            <a:alpha val="29411"/>
          </a:schemeClr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"/>
          <p:cNvSpPr/>
          <p:nvPr/>
        </p:nvSpPr>
        <p:spPr>
          <a:xfrm>
            <a:off x="269111" y="616352"/>
            <a:ext cx="8874889" cy="3758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8"/>
          <p:cNvSpPr/>
          <p:nvPr/>
        </p:nvSpPr>
        <p:spPr>
          <a:xfrm>
            <a:off x="0" y="829229"/>
            <a:ext cx="9144000" cy="33331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503119" y="1867155"/>
            <a:ext cx="8099765" cy="81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9" name="Google Shape;59;p28" descr="A picture containing text, outdoor,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0568" y="4548704"/>
            <a:ext cx="2512314" cy="43205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8"/>
          <p:cNvSpPr txBox="1">
            <a:spLocks noGrp="1"/>
          </p:cNvSpPr>
          <p:nvPr>
            <p:ph type="subTitle" idx="1"/>
          </p:nvPr>
        </p:nvSpPr>
        <p:spPr>
          <a:xfrm>
            <a:off x="503125" y="2697300"/>
            <a:ext cx="8099700" cy="6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picture block in thirds">
  <p:cSld name="Text and picture block in third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413497" y="484094"/>
            <a:ext cx="2602007" cy="123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/>
          <p:nvPr/>
        </p:nvSpPr>
        <p:spPr>
          <a:xfrm>
            <a:off x="6404162" y="0"/>
            <a:ext cx="2739838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9"/>
          <p:cNvSpPr>
            <a:spLocks noGrp="1"/>
          </p:cNvSpPr>
          <p:nvPr>
            <p:ph type="pic" idx="2"/>
          </p:nvPr>
        </p:nvSpPr>
        <p:spPr>
          <a:xfrm>
            <a:off x="3388659" y="19891"/>
            <a:ext cx="3015503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413147" y="1805651"/>
            <a:ext cx="2602007" cy="257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400"/>
              <a:buChar char="▪"/>
              <a:defRPr/>
            </a:lvl2pPr>
            <a:lvl3pPr marL="1371600" lvl="2" indent="-3175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▪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/>
          <p:nvPr/>
        </p:nvSpPr>
        <p:spPr>
          <a:xfrm>
            <a:off x="0" y="4972050"/>
            <a:ext cx="9144000" cy="171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9"/>
          <p:cNvSpPr txBox="1">
            <a:spLocks noGrp="1"/>
          </p:cNvSpPr>
          <p:nvPr>
            <p:ph type="body" idx="3"/>
          </p:nvPr>
        </p:nvSpPr>
        <p:spPr>
          <a:xfrm>
            <a:off x="6810175" y="526075"/>
            <a:ext cx="1980000" cy="41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  <a:defRPr>
                <a:solidFill>
                  <a:schemeClr val="lt1"/>
                </a:solidFill>
              </a:defRPr>
            </a:lvl6pPr>
            <a:lvl7pPr marL="3200400" lvl="6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▪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▪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▪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▪"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▪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ftr" idx="11"/>
          </p:nvPr>
        </p:nvSpPr>
        <p:spPr>
          <a:xfrm>
            <a:off x="628650" y="4767263"/>
            <a:ext cx="5486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sldNum" idx="12"/>
          </p:nvPr>
        </p:nvSpPr>
        <p:spPr>
          <a:xfrm>
            <a:off x="8178529" y="4767263"/>
            <a:ext cx="33682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88A3C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" descr="A picture containing tree, outdoor, sky, basketball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3703" r="23701"/>
          <a:stretch/>
        </p:blipFill>
        <p:spPr>
          <a:xfrm>
            <a:off x="4558872" y="-8164"/>
            <a:ext cx="4056522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73" name="Google Shape;73;p1"/>
          <p:cNvSpPr/>
          <p:nvPr/>
        </p:nvSpPr>
        <p:spPr>
          <a:xfrm>
            <a:off x="528606" y="1907381"/>
            <a:ext cx="5611448" cy="196096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 txBox="1">
            <a:spLocks noGrp="1"/>
          </p:cNvSpPr>
          <p:nvPr>
            <p:ph type="title"/>
          </p:nvPr>
        </p:nvSpPr>
        <p:spPr>
          <a:xfrm>
            <a:off x="770553" y="2285999"/>
            <a:ext cx="4299468" cy="79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From Survival</a:t>
            </a: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latin typeface="Arial"/>
                <a:ea typeface="Arial"/>
                <a:cs typeface="Arial"/>
                <a:sym typeface="Arial"/>
              </a:rPr>
              <a:t>to Sustainability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 txBox="1">
            <a:spLocks noGrp="1"/>
          </p:cNvSpPr>
          <p:nvPr>
            <p:ph type="subTitle" idx="1"/>
          </p:nvPr>
        </p:nvSpPr>
        <p:spPr>
          <a:xfrm>
            <a:off x="770750" y="3309450"/>
            <a:ext cx="51873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 Campaign That Changed Our Direction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Broader Institutional Impacts - continued</a:t>
            </a:r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100"/>
              <a:buChar char="▪"/>
            </a:pPr>
            <a:r>
              <a:rPr lang="en-US" sz="2100" dirty="0"/>
              <a:t>Strengthened global &amp; denominational partnerships</a:t>
            </a:r>
            <a:endParaRPr dirty="0"/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100" dirty="0"/>
              <a:t>These additional programs have increased our engagement:</a:t>
            </a:r>
            <a:endParaRPr dirty="0"/>
          </a:p>
          <a:p>
            <a:pPr marL="914400" lvl="1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dirty="0"/>
              <a:t>b</a:t>
            </a:r>
            <a:r>
              <a:rPr lang="en-US" sz="2000" dirty="0"/>
              <a:t>y 122 new students </a:t>
            </a:r>
            <a:endParaRPr dirty="0"/>
          </a:p>
          <a:p>
            <a:pPr marL="914400" lvl="1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000" dirty="0"/>
              <a:t>by more than 431 church leaders, and</a:t>
            </a:r>
            <a:endParaRPr dirty="0"/>
          </a:p>
          <a:p>
            <a:pPr marL="914400" lvl="1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000" dirty="0"/>
              <a:t>15 collaborations with national church bodies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60119" y="480060"/>
            <a:ext cx="774954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The Challenges Beneath the Success</a:t>
            </a:r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body" idx="1"/>
          </p:nvPr>
        </p:nvSpPr>
        <p:spPr>
          <a:xfrm>
            <a:off x="960125" y="1060225"/>
            <a:ext cx="78573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-US" sz="2200"/>
              <a:t>In every single case, our international partners have defaulted on their financial commitments.</a:t>
            </a:r>
            <a:endParaRPr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-US" sz="2000"/>
              <a:t>Without campaign funding, these defaults could have</a:t>
            </a:r>
            <a:endParaRPr sz="2000"/>
          </a:p>
          <a:p>
            <a:pPr marL="45720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 ended entire programs.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00"/>
              <a:buChar char="▪"/>
            </a:pPr>
            <a:r>
              <a:rPr lang="en-US" sz="2200"/>
              <a:t>Because we secured 10 years of funding, we kept commitments to students &amp; partners without interruption. 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3948" r="12119"/>
          <a:stretch/>
        </p:blipFill>
        <p:spPr>
          <a:xfrm>
            <a:off x="489519" y="0"/>
            <a:ext cx="4159801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152" name="Google Shape;152;p14"/>
          <p:cNvSpPr/>
          <p:nvPr/>
        </p:nvSpPr>
        <p:spPr>
          <a:xfrm>
            <a:off x="4104057" y="997490"/>
            <a:ext cx="4639866" cy="27943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4"/>
          <p:cNvSpPr txBox="1">
            <a:spLocks noGrp="1"/>
          </p:cNvSpPr>
          <p:nvPr>
            <p:ph type="title"/>
          </p:nvPr>
        </p:nvSpPr>
        <p:spPr>
          <a:xfrm>
            <a:off x="4453890" y="1235848"/>
            <a:ext cx="39402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lang="en-US" dirty="0"/>
              <a:t>From Challenges to Success</a:t>
            </a:r>
            <a:endParaRPr dirty="0"/>
          </a:p>
        </p:txBody>
      </p:sp>
      <p:sp>
        <p:nvSpPr>
          <p:cNvPr id="154" name="Google Shape;154;p14"/>
          <p:cNvSpPr txBox="1">
            <a:spLocks noGrp="1"/>
          </p:cNvSpPr>
          <p:nvPr>
            <p:ph type="body" idx="1"/>
          </p:nvPr>
        </p:nvSpPr>
        <p:spPr>
          <a:xfrm>
            <a:off x="4453890" y="1630938"/>
            <a:ext cx="4159800" cy="20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ct val="109739"/>
              <a:buNone/>
            </a:pPr>
            <a:r>
              <a:rPr lang="en-US" sz="3600" dirty="0"/>
              <a:t>The power of this model has  helped AMBS develop a stronger &amp; more sustainable trajectory than we’ve had for a long, long time.</a:t>
            </a:r>
            <a:endParaRPr sz="3600" dirty="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307692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Lessons Learned</a:t>
            </a:r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342900" lvl="0" indent="-3810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Listen to donors &amp; adapt the model</a:t>
            </a:r>
            <a:endParaRPr/>
          </a:p>
          <a:p>
            <a:pPr marL="342900" lvl="0" indent="-381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Integrate the annual fund into the campaign</a:t>
            </a:r>
            <a:endParaRPr/>
          </a:p>
          <a:p>
            <a:pPr marL="342900" lvl="0" indent="-3810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Time-bound funding allows agility</a:t>
            </a:r>
            <a:endParaRPr/>
          </a:p>
          <a:p>
            <a:pPr marL="342900" lvl="0" indent="-3810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Plan for partner defaults -- every partner defaulted</a:t>
            </a:r>
            <a:endParaRPr/>
          </a:p>
          <a:p>
            <a:pPr marL="8001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▪"/>
            </a:pPr>
            <a:r>
              <a:rPr lang="en-US" sz="2000"/>
              <a:t>Funding ensured continuity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6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Lessons Learned (continued)</a:t>
            </a:r>
            <a:endParaRPr/>
          </a:p>
        </p:txBody>
      </p:sp>
      <p:sp>
        <p:nvSpPr>
          <p:cNvPr id="166" name="Google Shape;166;p16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3429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▪"/>
            </a:pPr>
            <a:r>
              <a:rPr lang="en-US" sz="2200"/>
              <a:t>Invitation-only partnership</a:t>
            </a:r>
            <a:r>
              <a:rPr lang="en-US"/>
              <a:t>s protect contextual integrity</a:t>
            </a:r>
            <a:endParaRPr/>
          </a:p>
          <a:p>
            <a:pPr marL="342900" lvl="0" indent="-38100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SzPts val="2000"/>
              <a:buChar char="▪"/>
            </a:pPr>
            <a:r>
              <a:rPr lang="en-US"/>
              <a:t>The change in culture from the endowment strategy to the catalytic funding model meant we needed to take </a:t>
            </a:r>
            <a:r>
              <a:rPr lang="en-US">
                <a:highlight>
                  <a:schemeClr val="lt1"/>
                </a:highlight>
              </a:rPr>
              <a:t>quantitative </a:t>
            </a:r>
            <a:r>
              <a:rPr lang="en-US"/>
              <a:t>results more seriously than in the past.</a:t>
            </a:r>
            <a:endParaRPr/>
          </a:p>
          <a:p>
            <a:pPr marL="342900" lvl="0" indent="-355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Char char="▪"/>
            </a:pPr>
            <a:r>
              <a:rPr lang="en-US"/>
              <a:t>We have started counting &amp; measuring what we were producing, which improved decision-making &amp; created a culture change at AMBS.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"/>
          <p:cNvSpPr txBox="1">
            <a:spLocks noGrp="1"/>
          </p:cNvSpPr>
          <p:nvPr>
            <p:ph type="title"/>
          </p:nvPr>
        </p:nvSpPr>
        <p:spPr>
          <a:xfrm>
            <a:off x="503119" y="1928701"/>
            <a:ext cx="8099765" cy="81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4000"/>
              <a:t>A Sustainable Future</a:t>
            </a:r>
            <a:endParaRPr sz="4000"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1"/>
          </p:nvPr>
        </p:nvSpPr>
        <p:spPr>
          <a:xfrm>
            <a:off x="503125" y="2697300"/>
            <a:ext cx="8099700" cy="90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86486"/>
              <a:buNone/>
            </a:pPr>
            <a:r>
              <a:rPr lang="en-US" sz="2500" dirty="0"/>
              <a:t>Repositioning the seminary financially, better positions us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86486"/>
              <a:buNone/>
            </a:pPr>
            <a:r>
              <a:rPr lang="en-US" sz="2500" dirty="0"/>
              <a:t>to focus on endowment growth -- in 2025 and beyond.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" descr="A picture containing tree, grass, outdoor, park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88" r="26288"/>
          <a:stretch/>
        </p:blipFill>
        <p:spPr>
          <a:xfrm>
            <a:off x="5617029" y="0"/>
            <a:ext cx="3383280" cy="5212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81" name="Google Shape;81;p3"/>
          <p:cNvSpPr txBox="1">
            <a:spLocks noGrp="1"/>
          </p:cNvSpPr>
          <p:nvPr>
            <p:ph type="title"/>
          </p:nvPr>
        </p:nvSpPr>
        <p:spPr>
          <a:xfrm>
            <a:off x="479822" y="344441"/>
            <a:ext cx="4512469" cy="844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3000"/>
              <a:t>Setting the Scene</a:t>
            </a:r>
            <a:endParaRPr sz="3000"/>
          </a:p>
        </p:txBody>
      </p:sp>
      <p:sp>
        <p:nvSpPr>
          <p:cNvPr id="82" name="Google Shape;82;p3"/>
          <p:cNvSpPr txBox="1">
            <a:spLocks noGrp="1"/>
          </p:cNvSpPr>
          <p:nvPr>
            <p:ph type="body" idx="1"/>
          </p:nvPr>
        </p:nvSpPr>
        <p:spPr>
          <a:xfrm>
            <a:off x="479826" y="1189435"/>
            <a:ext cx="4998410" cy="360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35734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▪"/>
            </a:pPr>
            <a:r>
              <a:rPr lang="en-US" sz="2385"/>
              <a:t>Historic low enrollment in 2019</a:t>
            </a:r>
            <a:endParaRPr sz="2385"/>
          </a:p>
          <a:p>
            <a:pPr marL="444500" lvl="0" indent="-376396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▪"/>
            </a:pPr>
            <a:r>
              <a:rPr lang="en-US" sz="2385"/>
              <a:t>Ten years of deficit budgets</a:t>
            </a:r>
            <a:endParaRPr sz="2385"/>
          </a:p>
          <a:p>
            <a:pPr marL="444500" lvl="0" indent="-376396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▪"/>
            </a:pPr>
            <a:r>
              <a:rPr lang="en-US" sz="2385"/>
              <a:t>Accrediting body requires biannual sustainability reports</a:t>
            </a:r>
            <a:endParaRPr sz="2385"/>
          </a:p>
          <a:p>
            <a:pPr marL="901700" lvl="1" indent="-358298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▪"/>
            </a:pPr>
            <a:r>
              <a:rPr lang="en-US" sz="2050"/>
              <a:t>Risk of public warning</a:t>
            </a:r>
            <a:endParaRPr sz="2050"/>
          </a:p>
          <a:p>
            <a:pPr marL="444500" lvl="0" indent="-376396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▪"/>
            </a:pPr>
            <a:r>
              <a:rPr lang="en-US" sz="2385"/>
              <a:t>AMBS not tuition-driven </a:t>
            </a:r>
            <a:endParaRPr sz="2385"/>
          </a:p>
          <a:p>
            <a:pPr marL="901700" lvl="1" indent="-358298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▪"/>
            </a:pPr>
            <a:r>
              <a:rPr lang="en-US" sz="2050"/>
              <a:t>10% tuition revenue </a:t>
            </a:r>
            <a:endParaRPr sz="205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700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/>
              <a:t>Original Campaign Concept</a:t>
            </a:r>
            <a:endParaRPr/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-US" sz="2200"/>
              <a:t>Traditional endowment model</a:t>
            </a:r>
            <a:endParaRPr/>
          </a:p>
          <a:p>
            <a:pPr marL="91440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100"/>
              <a:t>Local Leadership Renewal Initiative</a:t>
            </a:r>
            <a:endParaRPr sz="1700"/>
          </a:p>
          <a:p>
            <a:pPr marL="91440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100"/>
              <a:t>Global Leadership Collaborative</a:t>
            </a:r>
            <a:endParaRPr sz="1700"/>
          </a:p>
          <a:p>
            <a:pPr marL="91440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100"/>
              <a:t>Three years of Leadership Education Fund</a:t>
            </a:r>
            <a:endParaRPr sz="2100"/>
          </a:p>
          <a:p>
            <a:pPr marL="137160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US" sz="2200"/>
              <a:t>$1.6 million annual fund goal</a:t>
            </a:r>
            <a:endParaRPr/>
          </a:p>
          <a:p>
            <a:pPr marL="13716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 txBox="1">
            <a:spLocks noGrp="1"/>
          </p:cNvSpPr>
          <p:nvPr>
            <p:ph type="body" idx="1"/>
          </p:nvPr>
        </p:nvSpPr>
        <p:spPr>
          <a:xfrm>
            <a:off x="479550" y="2042300"/>
            <a:ext cx="3981000" cy="27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445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▪"/>
            </a:pPr>
            <a:r>
              <a:rPr lang="en-US" sz="1900"/>
              <a:t>Preferred immediate impact &amp; visual mission growth</a:t>
            </a:r>
            <a:endParaRPr/>
          </a:p>
          <a:p>
            <a:pPr marL="444500" lvl="0" indent="-3429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500"/>
              <a:buChar char="▪"/>
            </a:pPr>
            <a:r>
              <a:rPr lang="en-US" sz="1900"/>
              <a:t>Local Leadership Renewal</a:t>
            </a:r>
            <a:endParaRPr/>
          </a:p>
          <a:p>
            <a:pPr marL="444500" lvl="0" indent="-3429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500"/>
              <a:buChar char="▪"/>
            </a:pPr>
            <a:r>
              <a:rPr lang="en-US" sz="1900"/>
              <a:t>Global Initiative</a:t>
            </a:r>
            <a:endParaRPr/>
          </a:p>
          <a:p>
            <a:pPr marL="901700" lvl="1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500"/>
              <a:buChar char="▪"/>
            </a:pPr>
            <a:r>
              <a:rPr lang="en-US"/>
              <a:t>Started by predecessor at independent urging of donors</a:t>
            </a:r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Donor Feedback &amp; Pivot</a:t>
            </a:r>
            <a:endParaRPr sz="2800"/>
          </a:p>
        </p:txBody>
      </p:sp>
      <p:sp>
        <p:nvSpPr>
          <p:cNvPr id="95" name="Google Shape;95;p5"/>
          <p:cNvSpPr txBox="1">
            <a:spLocks noGrp="1"/>
          </p:cNvSpPr>
          <p:nvPr>
            <p:ph type="subTitle" idx="2"/>
          </p:nvPr>
        </p:nvSpPr>
        <p:spPr>
          <a:xfrm>
            <a:off x="479550" y="1491475"/>
            <a:ext cx="39810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en-US"/>
              <a:t>Donors loved the priorities… </a:t>
            </a:r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subTitle" idx="3"/>
          </p:nvPr>
        </p:nvSpPr>
        <p:spPr>
          <a:xfrm>
            <a:off x="4927175" y="1491475"/>
            <a:ext cx="39810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en-US"/>
              <a:t>…but not an endowment model</a:t>
            </a:r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4"/>
          </p:nvPr>
        </p:nvSpPr>
        <p:spPr>
          <a:xfrm>
            <a:off x="4927175" y="2042300"/>
            <a:ext cx="4107000" cy="27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</a:pPr>
            <a:r>
              <a:rPr lang="en-US" sz="1900"/>
              <a:t>Shift to Catalytic Funding model</a:t>
            </a:r>
            <a:endParaRPr/>
          </a:p>
          <a:p>
            <a:pPr marL="3429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▪"/>
            </a:pPr>
            <a:r>
              <a:rPr lang="en-US" sz="1900"/>
              <a:t>Raise $350K/year for 2 program initiatives for 10 years ($7 million)</a:t>
            </a:r>
            <a:endParaRPr/>
          </a:p>
          <a:p>
            <a:pPr marL="342900" lvl="0" indent="-342900" algn="l" rtl="0">
              <a:lnSpc>
                <a:spcPct val="115000"/>
              </a:lnSpc>
              <a:spcBef>
                <a:spcPts val="1800"/>
              </a:spcBef>
              <a:spcAft>
                <a:spcPts val="1400"/>
              </a:spcAft>
              <a:buSzPts val="1400"/>
              <a:buChar char="▪"/>
            </a:pPr>
            <a:r>
              <a:rPr lang="en-US" sz="1900"/>
              <a:t>Integrate 3 years of Leadership Education Fund ($5 million)</a:t>
            </a:r>
            <a:endParaRPr sz="1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B56C57A-DDCF-1359-8179-0F4D5AFD9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 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632959-7F52-DF83-4DA4-4CD25C1EF2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$350,000/year for 10 years for Local Leadership Renewal </a:t>
            </a:r>
          </a:p>
          <a:p>
            <a:pPr lvl="0"/>
            <a:r>
              <a:rPr lang="en-US" dirty="0"/>
              <a:t>$350,000/year for 10 years for Global Leadership Collaborative</a:t>
            </a:r>
          </a:p>
          <a:p>
            <a:pPr lvl="0"/>
            <a:r>
              <a:rPr lang="en-US" dirty="0"/>
              <a:t>Three years of the Leadership Education Fund (our Annual Fund) integrated into the campaign. ($5 million).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218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"/>
          <p:cNvSpPr txBox="1">
            <a:spLocks noGrp="1"/>
          </p:cNvSpPr>
          <p:nvPr>
            <p:ph type="title"/>
          </p:nvPr>
        </p:nvSpPr>
        <p:spPr>
          <a:xfrm>
            <a:off x="152397" y="344441"/>
            <a:ext cx="45126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3000"/>
              <a:t>Completion Milestone</a:t>
            </a:r>
            <a:endParaRPr sz="3000"/>
          </a:p>
        </p:txBody>
      </p:sp>
      <p:sp>
        <p:nvSpPr>
          <p:cNvPr id="115" name="Google Shape;115;p8"/>
          <p:cNvSpPr txBox="1">
            <a:spLocks noGrp="1"/>
          </p:cNvSpPr>
          <p:nvPr>
            <p:ph type="body" idx="1"/>
          </p:nvPr>
        </p:nvSpPr>
        <p:spPr>
          <a:xfrm>
            <a:off x="152400" y="1189425"/>
            <a:ext cx="3892800" cy="3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558800" lvl="0" indent="-488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dirty="0"/>
              <a:t>Campaign launched in 2021</a:t>
            </a:r>
            <a:endParaRPr dirty="0"/>
          </a:p>
          <a:p>
            <a:pPr marL="558800" lvl="0" indent="-488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dirty="0"/>
              <a:t>Goal met in Fall 2024</a:t>
            </a:r>
            <a:endParaRPr dirty="0"/>
          </a:p>
          <a:p>
            <a:pPr marL="558800" lvl="0" indent="-488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dirty="0"/>
              <a:t>On schedule &amp; fully funded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pic>
        <p:nvPicPr>
          <p:cNvPr id="116" name="Google Shape;11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6550" y="443575"/>
            <a:ext cx="5270276" cy="414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Local Leadership Renewal - Impact</a:t>
            </a:r>
            <a:endParaRPr sz="2800"/>
          </a:p>
        </p:txBody>
      </p:sp>
      <p:sp>
        <p:nvSpPr>
          <p:cNvPr id="122" name="Google Shape;122;p9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1200"/>
          </a:p>
          <a:p>
            <a:pPr marL="3429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Practical Leadership Training Program</a:t>
            </a:r>
            <a:endParaRPr/>
          </a:p>
          <a:p>
            <a:pPr marL="342900" lvl="0" indent="-381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Short Adaptable Administrative Skill-Building Modules</a:t>
            </a:r>
            <a:endParaRPr/>
          </a:p>
          <a:p>
            <a:pPr marL="342900" lvl="0" indent="-3810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Transition to Ministry </a:t>
            </a:r>
            <a:endParaRPr/>
          </a:p>
          <a:p>
            <a:pPr marL="8001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For pastors in first 5 years of ministry</a:t>
            </a:r>
            <a:endParaRPr/>
          </a:p>
          <a:p>
            <a:pPr marL="342900" lvl="0" indent="-3810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200"/>
              <a:t>Doctor of Ministry in Leadership degree</a:t>
            </a:r>
            <a:endParaRPr/>
          </a:p>
          <a:p>
            <a:pPr marL="8001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/>
              <a:t>All start-up costs funded by campaign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"/>
          <p:cNvSpPr txBox="1">
            <a:spLocks noGrp="1"/>
          </p:cNvSpPr>
          <p:nvPr>
            <p:ph type="title"/>
          </p:nvPr>
        </p:nvSpPr>
        <p:spPr>
          <a:xfrm>
            <a:off x="960125" y="480049"/>
            <a:ext cx="79872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/>
              <a:t>Global Leadership Collaborative has produced:</a:t>
            </a:r>
            <a:endParaRPr/>
          </a:p>
        </p:txBody>
      </p:sp>
      <p:sp>
        <p:nvSpPr>
          <p:cNvPr id="128" name="Google Shape;128;p10"/>
          <p:cNvSpPr txBox="1">
            <a:spLocks noGrp="1"/>
          </p:cNvSpPr>
          <p:nvPr>
            <p:ph type="body" idx="1"/>
          </p:nvPr>
        </p:nvSpPr>
        <p:spPr>
          <a:xfrm>
            <a:off x="960120" y="1165860"/>
            <a:ext cx="7749540" cy="3530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-3516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6153"/>
              <a:buChar char="▪"/>
            </a:pPr>
            <a:r>
              <a:rPr lang="en-US" sz="2600"/>
              <a:t>Cohorts for master’s programs in Ethiopia &amp; South Korea</a:t>
            </a:r>
            <a:endParaRPr/>
          </a:p>
          <a:p>
            <a:pPr marL="457200" lvl="0" indent="-351631" algn="l" rtl="0">
              <a:lnSpc>
                <a:spcPct val="170000"/>
              </a:lnSpc>
              <a:spcBef>
                <a:spcPts val="700"/>
              </a:spcBef>
              <a:spcAft>
                <a:spcPts val="0"/>
              </a:spcAft>
              <a:buSzPct val="96153"/>
              <a:buChar char="▪"/>
            </a:pPr>
            <a:r>
              <a:rPr lang="en-US" sz="2600"/>
              <a:t>A Graduate Certificate in Theology, in Spanish</a:t>
            </a:r>
            <a:endParaRPr/>
          </a:p>
          <a:p>
            <a:pPr marL="457200" lvl="0" indent="-35163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6153"/>
              <a:buChar char="▪"/>
            </a:pPr>
            <a:r>
              <a:rPr lang="en-US" sz="2600"/>
              <a:t>Journey program for students in Southeast Asia, Sudan &amp; Uganda</a:t>
            </a:r>
            <a:endParaRPr sz="2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51631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96153"/>
              <a:buChar char="▪"/>
            </a:pPr>
            <a:r>
              <a:rPr lang="en-US" sz="2600"/>
              <a:t>Lectureships in Indonesia, India, Kenya &amp; Tanzania</a:t>
            </a:r>
            <a:endParaRPr/>
          </a:p>
          <a:p>
            <a:pPr marL="457200" lvl="0" indent="-351631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ct val="96153"/>
              <a:buChar char="▪"/>
            </a:pPr>
            <a:r>
              <a:rPr lang="en-US" sz="2600"/>
              <a:t>Theological education consultations in the Andean region of South America &amp; Asia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90322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>
            <a:spLocks noGrp="1"/>
          </p:cNvSpPr>
          <p:nvPr>
            <p:ph type="title"/>
          </p:nvPr>
        </p:nvSpPr>
        <p:spPr>
          <a:xfrm>
            <a:off x="479560" y="754380"/>
            <a:ext cx="8229600" cy="43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/>
              <a:t>Broader Institutional Impacts</a:t>
            </a:r>
            <a:endParaRPr/>
          </a:p>
        </p:txBody>
      </p:sp>
      <p:sp>
        <p:nvSpPr>
          <p:cNvPr id="134" name="Google Shape;134;p11"/>
          <p:cNvSpPr txBox="1">
            <a:spLocks noGrp="1"/>
          </p:cNvSpPr>
          <p:nvPr>
            <p:ph type="body" idx="1"/>
          </p:nvPr>
        </p:nvSpPr>
        <p:spPr>
          <a:xfrm>
            <a:off x="479551" y="1318875"/>
            <a:ext cx="8229600" cy="3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1200" dirty="0"/>
          </a:p>
          <a:p>
            <a:pPr marL="3429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100" dirty="0"/>
              <a:t>A 70% increase in enrollment since 2019</a:t>
            </a:r>
            <a:endParaRPr dirty="0"/>
          </a:p>
          <a:p>
            <a:pPr marL="342900" lvl="0" indent="-381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100" dirty="0"/>
              <a:t>Six consecutive years of realistic balanced budgets</a:t>
            </a:r>
            <a:endParaRPr dirty="0"/>
          </a:p>
          <a:p>
            <a:pPr marL="342900" lvl="0" indent="-381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100" dirty="0"/>
              <a:t>Five consecutive years with a modest surplus</a:t>
            </a:r>
            <a:endParaRPr lang="en-US" dirty="0"/>
          </a:p>
          <a:p>
            <a:pPr marL="342900" lvl="0" indent="-381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2000"/>
              <a:buChar char="▪"/>
            </a:pPr>
            <a:r>
              <a:rPr lang="en-US" sz="2100" dirty="0"/>
              <a:t>Majority non-White student body for the first time (2021)</a:t>
            </a:r>
            <a:endParaRPr dirty="0"/>
          </a:p>
          <a:p>
            <a:pPr marL="342900" lvl="0" indent="-25400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endParaRPr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nimal and Muted">
  <a:themeElements>
    <a:clrScheme name="AMBS palette">
      <a:dk1>
        <a:srgbClr val="0070A6"/>
      </a:dk1>
      <a:lt1>
        <a:srgbClr val="FFFFFF"/>
      </a:lt1>
      <a:dk2>
        <a:srgbClr val="026FA6"/>
      </a:dk2>
      <a:lt2>
        <a:srgbClr val="FEFFFF"/>
      </a:lt2>
      <a:accent1>
        <a:srgbClr val="C7DA64"/>
      </a:accent1>
      <a:accent2>
        <a:srgbClr val="599540"/>
      </a:accent2>
      <a:accent3>
        <a:srgbClr val="268AB2"/>
      </a:accent3>
      <a:accent4>
        <a:srgbClr val="E7E7E7"/>
      </a:accent4>
      <a:accent5>
        <a:srgbClr val="666666"/>
      </a:accent5>
      <a:accent6>
        <a:srgbClr val="FFE18B"/>
      </a:accent6>
      <a:hlink>
        <a:srgbClr val="258AB1"/>
      </a:hlink>
      <a:folHlink>
        <a:srgbClr val="9C71A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551</Words>
  <Application>Microsoft Macintosh PowerPoint</Application>
  <PresentationFormat>On-screen Show (16:9)</PresentationFormat>
  <Paragraphs>86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Minimal and Muted</vt:lpstr>
      <vt:lpstr>From Survival to Sustainability</vt:lpstr>
      <vt:lpstr>Setting the Scene</vt:lpstr>
      <vt:lpstr>Original Campaign Concept</vt:lpstr>
      <vt:lpstr>Donor Feedback &amp; Pivot</vt:lpstr>
      <vt:lpstr>Campaign Structure</vt:lpstr>
      <vt:lpstr>Completion Milestone</vt:lpstr>
      <vt:lpstr>Local Leadership Renewal - Impact</vt:lpstr>
      <vt:lpstr>Global Leadership Collaborative has produced:</vt:lpstr>
      <vt:lpstr>Broader Institutional Impacts</vt:lpstr>
      <vt:lpstr>Broader Institutional Impacts - continued</vt:lpstr>
      <vt:lpstr>The Challenges Beneath the Success</vt:lpstr>
      <vt:lpstr>From Challenges to Success</vt:lpstr>
      <vt:lpstr>Lessons Learned</vt:lpstr>
      <vt:lpstr>Lessons Learned (continued)</vt:lpstr>
      <vt:lpstr>A Sustainable Future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Stoltzfus, Karen</dc:creator>
  <cp:lastModifiedBy>Boshart, David</cp:lastModifiedBy>
  <cp:revision>2</cp:revision>
  <dcterms:modified xsi:type="dcterms:W3CDTF">2025-08-22T14:28:45Z</dcterms:modified>
</cp:coreProperties>
</file>