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Metadata/LabelInfo.xml" ContentType="application/vnd.ms-office.classificationlabel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791" r:id="rId2"/>
    <p:sldId id="792" r:id="rId3"/>
    <p:sldId id="794" r:id="rId4"/>
    <p:sldId id="795" r:id="rId5"/>
    <p:sldId id="796" r:id="rId6"/>
    <p:sldId id="797" r:id="rId7"/>
    <p:sldId id="798" r:id="rId8"/>
    <p:sldId id="799" r:id="rId9"/>
    <p:sldId id="800" r:id="rId10"/>
    <p:sldId id="802" r:id="rId11"/>
    <p:sldId id="803" r:id="rId12"/>
    <p:sldId id="80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74A6"/>
    <a:srgbClr val="044A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D37BB-6A78-497D-BE5D-05898F165F92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F9CE1E-0A66-4E9E-A52B-09959C161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187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570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7550" y="4473892"/>
            <a:ext cx="5608320" cy="3660458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Finalized goal setting with Alyssa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Micheal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Karen want to have input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 Goal - $77M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Stretch Goal - $87M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Aspirational Goal – beat athletics best year at $165M – MK &amp; KK want it to be $185M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C9741-F2B4-ED42-B9C8-802805602A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5811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57D32-606A-3099-66E9-397CBA378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BE845F-DF2B-84A0-D053-3A8E9D6C6C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1155700"/>
            <a:ext cx="5575300" cy="3136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E689AC-6E89-B71E-C112-4E9FBCF65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550" y="4473892"/>
            <a:ext cx="5608320" cy="3660458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Finalized goal setting with Alyssa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Micheal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Karen want to have input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 Goal - $77M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Stretch Goal - $87M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Aspirational Goal – beat athletics best year at $165M – MK &amp; KK want it to be $185M</a:t>
            </a:r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4F0A6C-C261-EDFC-64C3-5A00E31BF3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C9741-F2B4-ED42-B9C8-802805602A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9130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6D0B9-06FE-46BE-B79D-AA8E97B11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6E14AD-F00B-4E94-F6CD-A74D982E85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1155700"/>
            <a:ext cx="5575300" cy="3136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C58C49-6382-F727-C9BA-E06CC0323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550" y="4473892"/>
            <a:ext cx="5608320" cy="3660458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Finalized goal setting with Alyssa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Micheal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Karen want to have input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 Goal - $77M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Stretch Goal - $87M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Aspirational Goal – beat athletics best year at $165M – MK &amp; KK want it to be $185M</a:t>
            </a:r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0530C-1D8E-E02D-3DA3-486A87A1E3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C9741-F2B4-ED42-B9C8-802805602A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1703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1A19B-117E-6DDB-5BA8-4B1DBC9BC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0315CE-956C-2FD1-5ADD-10B804BD97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1155700"/>
            <a:ext cx="5575300" cy="3136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D7EA29-D991-8F8C-488A-632F1532B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550" y="4473892"/>
            <a:ext cx="5608320" cy="3660458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Finalized goal setting with Alyssa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Micheal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Karen want to have input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 Goal - $77M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Stretch Goal - $87M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Aspirational Goal – beat athletics best year at $165M – MK &amp; KK want it to be $185M</a:t>
            </a:r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148ACE-9DB6-F289-9688-0E0C7F8E87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C9741-F2B4-ED42-B9C8-802805602A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5160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60F01-E95C-EFF1-74D9-4DCA61619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380F44-B676-E219-CCDC-797D442085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1155700"/>
            <a:ext cx="5575300" cy="3136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EDB8DB-EE18-440D-24FD-E7E055CD9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550" y="4473892"/>
            <a:ext cx="5608320" cy="3660458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Finalized goal setting with Alyssa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Micheal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Karen want to have input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 Goal - $77M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Stretch Goal - $87M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Aspirational Goal – beat athletics best year at $165M – MK &amp; KK want it to be $185M</a:t>
            </a:r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7AF692-5D13-3163-D2D8-79C80922E6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C9741-F2B4-ED42-B9C8-802805602A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329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BEEEC-10DE-451E-1AC7-6E9B7987A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244871-B452-3164-924A-3BCED8C35D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1155700"/>
            <a:ext cx="5575300" cy="3136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4540F0-16B4-403D-8DBD-57F5A637A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550" y="4473892"/>
            <a:ext cx="5608320" cy="3660458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Finalized goal setting with Alyssa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Micheal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Karen want to have input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 Goal - $77M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Stretch Goal - $87M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Aspirational Goal – beat athletics best year at $165M – MK &amp; KK want it to be $185M</a:t>
            </a:r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7283C-690F-58DB-E3EF-3A5117C126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C9741-F2B4-ED42-B9C8-802805602A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291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DAD7F-81D5-003F-C2AC-67FC6EB6E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398943-9DA5-9207-B2B5-61BFD60DBD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1155700"/>
            <a:ext cx="5575300" cy="3136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1D2A17-B61A-005B-AD3D-074BFE90E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550" y="4473892"/>
            <a:ext cx="5608320" cy="3660458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Finalized goal setting with Alyssa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Micheal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Karen want to have input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 Goal - $77M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Stretch Goal - $87M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Aspirational Goal – beat athletics best year at $165M – MK &amp; KK want it to be $185M</a:t>
            </a:r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3B8BFD-457C-61CD-33AA-D90DA1E2B5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C9741-F2B4-ED42-B9C8-802805602A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4381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A9076-B29D-9A5E-CA3B-AAE96ED16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983CD8-B203-5DF8-49BF-A8402DF2FC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1155700"/>
            <a:ext cx="5575300" cy="3136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E04F8D-045E-FBAB-35CD-A55BAEC29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550" y="4473892"/>
            <a:ext cx="5608320" cy="3660458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Finalized goal setting with Alyssa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Micheal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Karen want to have input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 Goal - $77M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Stretch Goal - $87M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Aspirational Goal – beat athletics best year at $165M – MK &amp; KK want it to be $185M</a:t>
            </a:r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CA634-F317-5E80-0026-7C16FA8FA2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C9741-F2B4-ED42-B9C8-802805602A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48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14FCF-AAC7-E94B-046A-36CBAC214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31E0DF-2BA2-70FB-A6BA-5E1F385111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1155700"/>
            <a:ext cx="5575300" cy="3136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251254-5996-3B37-17C8-46F74911D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550" y="4473892"/>
            <a:ext cx="5608320" cy="3660458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Finalized goal setting with Alyssa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Micheal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Karen want to have input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 Goal - $77M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Stretch Goal - $87M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Aspirational Goal – beat athletics best year at $165M – MK &amp; KK want it to be $185M</a:t>
            </a:r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BF692E-5DEC-C788-B65F-9318646E3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C9741-F2B4-ED42-B9C8-802805602A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1852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FAE7F-EC31-2CCA-56DE-8B53AF03A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06978F-FAD8-1693-EE26-EA3240CBBA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1155700"/>
            <a:ext cx="5575300" cy="3136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F477BA-38F7-B918-3431-B5C2DE879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550" y="4473892"/>
            <a:ext cx="5608320" cy="3660458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Finalized goal setting with Alyssa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Micheal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Karen want to have input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 Goal - $77M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Stretch Goal - $87M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Aspirational Goal – beat athletics best year at $165M – MK &amp; KK want it to be $185M</a:t>
            </a:r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53F2FC-3232-00B0-2C02-C40671BAB3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C9741-F2B4-ED42-B9C8-802805602A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08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1510D-8274-A779-FEA2-AB130025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899003-53A3-D71B-27CA-156CD8A92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1155700"/>
            <a:ext cx="5575300" cy="3136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9D6E9A-BC22-237C-A767-C6894932B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550" y="4473892"/>
            <a:ext cx="5608320" cy="3660458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Finalized goal setting with Alyssa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Micheal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Karen want to have input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 Goal - $77M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Stretch Goal - $87M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Aspirational Goal – beat athletics best year at $165M – MK &amp; KK want it to be $185M</a:t>
            </a:r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9A711-C2F0-B1B7-47D1-33FD195525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C9741-F2B4-ED42-B9C8-802805602A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645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E5C57-C104-456C-D5B9-ECE5F8D8D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4B77CC-DCB2-B9C3-4FA4-BDF70088AC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1155700"/>
            <a:ext cx="5575300" cy="3136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2DAB20-F343-87A1-6B83-164EB0DD44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550" y="4473892"/>
            <a:ext cx="5608320" cy="3660458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Finalized goal setting with Alyssa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Micheal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Karen want to have input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 Goal - $77M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Stretch Goal - $87M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Aspirational Goal – beat athletics best year at $165M – MK &amp; KK want it to be $185M</a:t>
            </a:r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1EEADA-8C45-5C69-DBA8-1FBBA2EED4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C9741-F2B4-ED42-B9C8-802805602A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5503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DD1EFC-BB97-3D45-AE4E-860407C3F4C2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B8EE49-A013-DB49-8D28-32B8575E16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035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DD1EFC-BB97-3D45-AE4E-860407C3F4C2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B8EE49-A013-DB49-8D28-32B8575E16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071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DD1EFC-BB97-3D45-AE4E-860407C3F4C2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B8EE49-A013-DB49-8D28-32B8575E16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177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DD1EFC-BB97-3D45-AE4E-860407C3F4C2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B8EE49-A013-DB49-8D28-32B8575E16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96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DD1EFC-BB97-3D45-AE4E-860407C3F4C2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B8EE49-A013-DB49-8D28-32B8575E16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606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DD1EFC-BB97-3D45-AE4E-860407C3F4C2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B8EE49-A013-DB49-8D28-32B8575E16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416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DD1EFC-BB97-3D45-AE4E-860407C3F4C2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B8EE49-A013-DB49-8D28-32B8575E16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516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DD1EFC-BB97-3D45-AE4E-860407C3F4C2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B8EE49-A013-DB49-8D28-32B8575E16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559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DD1EFC-BB97-3D45-AE4E-860407C3F4C2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B8EE49-A013-DB49-8D28-32B8575E16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488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DD1EFC-BB97-3D45-AE4E-860407C3F4C2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B8EE49-A013-DB49-8D28-32B8575E16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6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DD1EFC-BB97-3D45-AE4E-860407C3F4C2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B8EE49-A013-DB49-8D28-32B8575E16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957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32896"/>
            <a:ext cx="12220752" cy="82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78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pennstateoffice365.sharepoint.com/a3f2a504-8a86-446e-92b7-af3b44b5d72e">
            <a:extLst>
              <a:ext uri="{FF2B5EF4-FFF2-40B4-BE49-F238E27FC236}">
                <a16:creationId xmlns:a16="http://schemas.microsoft.com/office/drawing/2014/main" id="{05F0417C-7616-4302-8042-9C6416B2F1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210" y="2663369"/>
            <a:ext cx="110096" cy="11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A5B4E2-EC39-41C8-A0B2-178267C2A395}"/>
              </a:ext>
            </a:extLst>
          </p:cNvPr>
          <p:cNvSpPr/>
          <p:nvPr/>
        </p:nvSpPr>
        <p:spPr>
          <a:xfrm>
            <a:off x="0" y="2112826"/>
            <a:ext cx="12192000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4400" b="1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How to ask (really ask!) for a Major Gift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srgbClr val="5B9BD5">
                  <a:lumMod val="75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F846B8-8998-F382-2954-D56180BBB6D8}"/>
              </a:ext>
            </a:extLst>
          </p:cNvPr>
          <p:cNvSpPr txBox="1"/>
          <p:nvPr/>
        </p:nvSpPr>
        <p:spPr>
          <a:xfrm>
            <a:off x="4152150" y="3133982"/>
            <a:ext cx="368497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044A85"/>
                </a:solidFill>
                <a:ea typeface="Calibri"/>
                <a:cs typeface="Calibri"/>
              </a:rPr>
              <a:t>Zane Gizzi, Ted Reese</a:t>
            </a:r>
            <a:endParaRPr lang="en-US" sz="3200" dirty="0">
              <a:solidFill>
                <a:srgbClr val="044A8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175484-5F5F-BAC6-CFB2-7769BB8CB0A3}"/>
              </a:ext>
            </a:extLst>
          </p:cNvPr>
          <p:cNvSpPr txBox="1"/>
          <p:nvPr/>
        </p:nvSpPr>
        <p:spPr>
          <a:xfrm>
            <a:off x="3312847" y="3719286"/>
            <a:ext cx="557340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044A85"/>
                </a:solidFill>
                <a:ea typeface="Calibri"/>
                <a:cs typeface="Calibri"/>
              </a:rPr>
              <a:t>Penn State Health &amp; Penn State College of Medicine</a:t>
            </a:r>
            <a:endParaRPr lang="en-US" sz="2000" dirty="0">
              <a:solidFill>
                <a:srgbClr val="044A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63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2F6DF-CE1E-6DB1-5BE2-00D12AEC8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pennstateoffice365.sharepoint.com/a3f2a504-8a86-446e-92b7-af3b44b5d72e">
            <a:extLst>
              <a:ext uri="{FF2B5EF4-FFF2-40B4-BE49-F238E27FC236}">
                <a16:creationId xmlns:a16="http://schemas.microsoft.com/office/drawing/2014/main" id="{07AD66EB-7674-2CBE-8434-B021113817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210" y="2663369"/>
            <a:ext cx="110096" cy="11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F02647-372B-F5ED-C04D-E19948E4467C}"/>
              </a:ext>
            </a:extLst>
          </p:cNvPr>
          <p:cNvSpPr/>
          <p:nvPr/>
        </p:nvSpPr>
        <p:spPr>
          <a:xfrm>
            <a:off x="140097" y="128466"/>
            <a:ext cx="11918751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4400" b="1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Calibri"/>
                <a:cs typeface="Calibri"/>
              </a:rPr>
              <a:t>The Six Rs of Major Gift/Face to Face Solicitation</a:t>
            </a:r>
            <a:endParaRPr lang="en-US" sz="4400" b="1" i="0" u="none" strike="noStrike" kern="1200" cap="none" spc="0" normalizeH="0" baseline="0" noProof="0" dirty="0">
              <a:ln w="0"/>
              <a:solidFill>
                <a:srgbClr val="5B9BD5">
                  <a:lumMod val="75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0B5DABE-2848-F8ED-A43C-5D8BDE79C9C8}"/>
              </a:ext>
            </a:extLst>
          </p:cNvPr>
          <p:cNvGrpSpPr/>
          <p:nvPr/>
        </p:nvGrpSpPr>
        <p:grpSpPr>
          <a:xfrm>
            <a:off x="261256" y="892627"/>
            <a:ext cx="5208815" cy="769441"/>
            <a:chOff x="653142" y="1110341"/>
            <a:chExt cx="5524500" cy="89623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B17C205E-0C61-CD87-DD14-822FFE6D9FC5}"/>
                </a:ext>
              </a:extLst>
            </p:cNvPr>
            <p:cNvSpPr/>
            <p:nvPr/>
          </p:nvSpPr>
          <p:spPr>
            <a:xfrm>
              <a:off x="653142" y="1129392"/>
              <a:ext cx="5524500" cy="73478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86FF95D-F8C8-569D-6A8C-FB08BF268A8C}"/>
                </a:ext>
              </a:extLst>
            </p:cNvPr>
            <p:cNvSpPr txBox="1"/>
            <p:nvPr/>
          </p:nvSpPr>
          <p:spPr>
            <a:xfrm>
              <a:off x="2242455" y="1110341"/>
              <a:ext cx="2522433" cy="89623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4400" dirty="0">
                  <a:solidFill>
                    <a:schemeClr val="bg1"/>
                  </a:solidFill>
                  <a:ea typeface="Calibri"/>
                  <a:cs typeface="Calibri"/>
                </a:rPr>
                <a:t>Research</a:t>
              </a:r>
              <a:endParaRPr lang="en-US" sz="4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A25B259-DAF8-2198-F87D-B698C88A841E}"/>
              </a:ext>
            </a:extLst>
          </p:cNvPr>
          <p:cNvGrpSpPr/>
          <p:nvPr/>
        </p:nvGrpSpPr>
        <p:grpSpPr>
          <a:xfrm>
            <a:off x="1371598" y="1665512"/>
            <a:ext cx="5197929" cy="769441"/>
            <a:chOff x="653142" y="1110341"/>
            <a:chExt cx="5524500" cy="896236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C97BC97F-7740-3891-6201-E789AB8047DD}"/>
                </a:ext>
              </a:extLst>
            </p:cNvPr>
            <p:cNvSpPr/>
            <p:nvPr/>
          </p:nvSpPr>
          <p:spPr>
            <a:xfrm>
              <a:off x="653142" y="1129392"/>
              <a:ext cx="5524500" cy="73478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6BD8352-371B-985F-4913-724171F3B752}"/>
                </a:ext>
              </a:extLst>
            </p:cNvPr>
            <p:cNvSpPr txBox="1"/>
            <p:nvPr/>
          </p:nvSpPr>
          <p:spPr>
            <a:xfrm>
              <a:off x="2182595" y="1110341"/>
              <a:ext cx="2823631" cy="89623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4400" dirty="0">
                  <a:solidFill>
                    <a:schemeClr val="bg1"/>
                  </a:solidFill>
                  <a:ea typeface="Calibri"/>
                  <a:cs typeface="Calibri"/>
                </a:rPr>
                <a:t>Rehearse</a:t>
              </a:r>
              <a:endParaRPr lang="en-US" sz="4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B841429-9476-CB35-0120-9A4E0DD02120}"/>
              </a:ext>
            </a:extLst>
          </p:cNvPr>
          <p:cNvGrpSpPr/>
          <p:nvPr/>
        </p:nvGrpSpPr>
        <p:grpSpPr>
          <a:xfrm>
            <a:off x="2198912" y="2427355"/>
            <a:ext cx="5197929" cy="1446550"/>
            <a:chOff x="653142" y="1097998"/>
            <a:chExt cx="5524500" cy="1616896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2818730D-B041-3B71-0CFE-DBF0D40B8557}"/>
                </a:ext>
              </a:extLst>
            </p:cNvPr>
            <p:cNvSpPr/>
            <p:nvPr/>
          </p:nvSpPr>
          <p:spPr>
            <a:xfrm>
              <a:off x="653142" y="1129392"/>
              <a:ext cx="5524500" cy="73478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759FC58-DE47-BDA4-5319-0D695ADEB021}"/>
                </a:ext>
              </a:extLst>
            </p:cNvPr>
            <p:cNvSpPr txBox="1"/>
            <p:nvPr/>
          </p:nvSpPr>
          <p:spPr>
            <a:xfrm>
              <a:off x="2587096" y="1097998"/>
              <a:ext cx="2380397" cy="161689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4400" dirty="0">
                  <a:solidFill>
                    <a:schemeClr val="bg1"/>
                  </a:solidFill>
                  <a:ea typeface="Calibri"/>
                  <a:cs typeface="Calibri"/>
                </a:rPr>
                <a:t>Reflect</a:t>
              </a:r>
            </a:p>
            <a:p>
              <a:endParaRPr lang="en-US" sz="4400" dirty="0">
                <a:solidFill>
                  <a:schemeClr val="bg1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82867F-1512-2971-F2DD-0F54470050D8}"/>
              </a:ext>
            </a:extLst>
          </p:cNvPr>
          <p:cNvGrpSpPr/>
          <p:nvPr/>
        </p:nvGrpSpPr>
        <p:grpSpPr>
          <a:xfrm>
            <a:off x="3472541" y="3352797"/>
            <a:ext cx="5197929" cy="758556"/>
            <a:chOff x="653142" y="1110341"/>
            <a:chExt cx="5524500" cy="769441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E3E47C32-A5A6-5EDC-CC54-8DF3664E2394}"/>
                </a:ext>
              </a:extLst>
            </p:cNvPr>
            <p:cNvSpPr/>
            <p:nvPr/>
          </p:nvSpPr>
          <p:spPr>
            <a:xfrm>
              <a:off x="653142" y="1129392"/>
              <a:ext cx="5524500" cy="73478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D8C27C-4E28-E39E-4162-96B5E5A4E63F}"/>
                </a:ext>
              </a:extLst>
            </p:cNvPr>
            <p:cNvSpPr txBox="1"/>
            <p:nvPr/>
          </p:nvSpPr>
          <p:spPr>
            <a:xfrm>
              <a:off x="2656112" y="1110341"/>
              <a:ext cx="1521278" cy="7694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4400" dirty="0">
                  <a:solidFill>
                    <a:schemeClr val="bg1"/>
                  </a:solidFill>
                  <a:ea typeface="Calibri"/>
                  <a:cs typeface="Calibri"/>
                </a:rPr>
                <a:t>Relax</a:t>
              </a:r>
              <a:endParaRPr lang="en-US" sz="4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73514BD-9CCE-772E-F98A-B719CB9429B1}"/>
              </a:ext>
            </a:extLst>
          </p:cNvPr>
          <p:cNvGrpSpPr/>
          <p:nvPr/>
        </p:nvGrpSpPr>
        <p:grpSpPr>
          <a:xfrm>
            <a:off x="4789714" y="4256312"/>
            <a:ext cx="5197929" cy="747670"/>
            <a:chOff x="653142" y="1110341"/>
            <a:chExt cx="5524500" cy="769441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4D60041B-EED8-D6CF-ED5F-F39F15AE5101}"/>
                </a:ext>
              </a:extLst>
            </p:cNvPr>
            <p:cNvSpPr/>
            <p:nvPr/>
          </p:nvSpPr>
          <p:spPr>
            <a:xfrm>
              <a:off x="653142" y="1129392"/>
              <a:ext cx="5524500" cy="73478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63E64FC-E687-B451-6FB7-8A0DC3623A74}"/>
                </a:ext>
              </a:extLst>
            </p:cNvPr>
            <p:cNvSpPr txBox="1"/>
            <p:nvPr/>
          </p:nvSpPr>
          <p:spPr>
            <a:xfrm>
              <a:off x="2013856" y="1110341"/>
              <a:ext cx="3448048" cy="7694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4400" dirty="0">
                  <a:solidFill>
                    <a:schemeClr val="bg1"/>
                  </a:solidFill>
                  <a:ea typeface="Calibri"/>
                  <a:cs typeface="Calibri"/>
                </a:rPr>
                <a:t>Recommend</a:t>
              </a:r>
              <a:endParaRPr lang="en-US" sz="4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56AB20D-22D3-94FD-138A-AF4AF6C3DFF3}"/>
              </a:ext>
            </a:extLst>
          </p:cNvPr>
          <p:cNvGrpSpPr/>
          <p:nvPr/>
        </p:nvGrpSpPr>
        <p:grpSpPr>
          <a:xfrm>
            <a:off x="6259285" y="5159826"/>
            <a:ext cx="5339444" cy="747670"/>
            <a:chOff x="653142" y="1110341"/>
            <a:chExt cx="5524500" cy="769441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4825C086-F138-5670-9BBC-DF1800D2431B}"/>
                </a:ext>
              </a:extLst>
            </p:cNvPr>
            <p:cNvSpPr/>
            <p:nvPr/>
          </p:nvSpPr>
          <p:spPr>
            <a:xfrm>
              <a:off x="653142" y="1129392"/>
              <a:ext cx="5524500" cy="73478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3A97F92-EFA2-3767-2162-59E0E01B50BB}"/>
                </a:ext>
              </a:extLst>
            </p:cNvPr>
            <p:cNvSpPr txBox="1"/>
            <p:nvPr/>
          </p:nvSpPr>
          <p:spPr>
            <a:xfrm>
              <a:off x="2242455" y="1110341"/>
              <a:ext cx="2598963" cy="7694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4400" dirty="0">
                  <a:solidFill>
                    <a:schemeClr val="bg1"/>
                  </a:solidFill>
                  <a:ea typeface="Calibri"/>
                  <a:cs typeface="Calibri"/>
                </a:rPr>
                <a:t>Recognize</a:t>
              </a:r>
              <a:endParaRPr lang="en-US" sz="4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5636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1D259-C68E-E9B4-BA89-7D5D437D1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pennstateoffice365.sharepoint.com/a3f2a504-8a86-446e-92b7-af3b44b5d72e">
            <a:extLst>
              <a:ext uri="{FF2B5EF4-FFF2-40B4-BE49-F238E27FC236}">
                <a16:creationId xmlns:a16="http://schemas.microsoft.com/office/drawing/2014/main" id="{FF217D73-5F3F-36B7-8C08-2E01ED8144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210" y="2663369"/>
            <a:ext cx="110096" cy="11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F0798C-2963-1054-3B62-1AC2D9C7DD3D}"/>
              </a:ext>
            </a:extLst>
          </p:cNvPr>
          <p:cNvSpPr/>
          <p:nvPr/>
        </p:nvSpPr>
        <p:spPr>
          <a:xfrm>
            <a:off x="1489925" y="2664839"/>
            <a:ext cx="921909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8000" b="1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Calibri"/>
                <a:cs typeface="Calibri"/>
              </a:rPr>
              <a:t>Closing Thoughts</a:t>
            </a:r>
            <a:endParaRPr lang="en-US" sz="8000" b="1" i="0" u="none" strike="noStrike" kern="1200" cap="none" spc="0" normalizeH="0" baseline="0" noProof="0" dirty="0">
              <a:ln w="0"/>
              <a:solidFill>
                <a:srgbClr val="5B9BD5">
                  <a:lumMod val="75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7148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3E22A-C5AD-7E21-F9E0-0133332D3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pennstateoffice365.sharepoint.com/a3f2a504-8a86-446e-92b7-af3b44b5d72e">
            <a:extLst>
              <a:ext uri="{FF2B5EF4-FFF2-40B4-BE49-F238E27FC236}">
                <a16:creationId xmlns:a16="http://schemas.microsoft.com/office/drawing/2014/main" id="{80D0B1F0-18E1-4C67-2C6B-2FEFA20C9B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210" y="2663369"/>
            <a:ext cx="110096" cy="11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97A371-944B-C1EB-C527-BB5523A0CE15}"/>
              </a:ext>
            </a:extLst>
          </p:cNvPr>
          <p:cNvSpPr/>
          <p:nvPr/>
        </p:nvSpPr>
        <p:spPr>
          <a:xfrm>
            <a:off x="1489925" y="2664839"/>
            <a:ext cx="921909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8000" b="1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Calibri"/>
                <a:cs typeface="Calibri"/>
              </a:rPr>
              <a:t>Shut Up</a:t>
            </a:r>
            <a:endParaRPr lang="en-US" sz="8000" b="1" i="0" u="none" strike="noStrike" kern="1200" cap="none" spc="0" normalizeH="0" baseline="0" noProof="0" dirty="0">
              <a:ln w="0"/>
              <a:solidFill>
                <a:srgbClr val="5B9BD5">
                  <a:lumMod val="75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3270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34C05-F9B2-C9AA-4919-465208A3F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pennstateoffice365.sharepoint.com/a3f2a504-8a86-446e-92b7-af3b44b5d72e">
            <a:extLst>
              <a:ext uri="{FF2B5EF4-FFF2-40B4-BE49-F238E27FC236}">
                <a16:creationId xmlns:a16="http://schemas.microsoft.com/office/drawing/2014/main" id="{EDFDF58D-17ED-BD36-E962-0E916B940B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210" y="2663369"/>
            <a:ext cx="110096" cy="11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D3840D-27E4-2611-CFDD-FEEC68F7F0CA}"/>
              </a:ext>
            </a:extLst>
          </p:cNvPr>
          <p:cNvSpPr/>
          <p:nvPr/>
        </p:nvSpPr>
        <p:spPr>
          <a:xfrm>
            <a:off x="3081131" y="2477260"/>
            <a:ext cx="6018695" cy="11079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6600" b="1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Calibri"/>
                <a:cs typeface="Calibri"/>
              </a:rPr>
              <a:t>Zane and Ted</a:t>
            </a:r>
            <a:endParaRPr lang="en-US" sz="6600" b="1" i="0" u="none" strike="noStrike" kern="1200" cap="none" spc="0" normalizeH="0" baseline="0" noProof="0" dirty="0">
              <a:ln w="0"/>
              <a:solidFill>
                <a:srgbClr val="5B9BD5">
                  <a:lumMod val="75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8737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94490-82A8-8AFB-4DDD-56F8AA112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pennstateoffice365.sharepoint.com/a3f2a504-8a86-446e-92b7-af3b44b5d72e">
            <a:extLst>
              <a:ext uri="{FF2B5EF4-FFF2-40B4-BE49-F238E27FC236}">
                <a16:creationId xmlns:a16="http://schemas.microsoft.com/office/drawing/2014/main" id="{73131949-6701-A979-7F9C-02E6FD0E2B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210" y="2663369"/>
            <a:ext cx="110096" cy="11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57739C-34C1-8A19-283B-0BE1B0A81BF4}"/>
              </a:ext>
            </a:extLst>
          </p:cNvPr>
          <p:cNvSpPr/>
          <p:nvPr/>
        </p:nvSpPr>
        <p:spPr>
          <a:xfrm>
            <a:off x="2219740" y="2664999"/>
            <a:ext cx="7752521" cy="11079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6600" b="1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Calibri"/>
                <a:cs typeface="Calibri"/>
              </a:rPr>
              <a:t>What scares you?</a:t>
            </a:r>
          </a:p>
        </p:txBody>
      </p:sp>
    </p:spTree>
    <p:extLst>
      <p:ext uri="{BB962C8B-B14F-4D97-AF65-F5344CB8AC3E}">
        <p14:creationId xmlns:p14="http://schemas.microsoft.com/office/powerpoint/2010/main" val="54399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CFD48-E013-9ECA-B40A-2298540C1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pennstateoffice365.sharepoint.com/a3f2a504-8a86-446e-92b7-af3b44b5d72e">
            <a:extLst>
              <a:ext uri="{FF2B5EF4-FFF2-40B4-BE49-F238E27FC236}">
                <a16:creationId xmlns:a16="http://schemas.microsoft.com/office/drawing/2014/main" id="{353F26EA-DD7E-2F39-7D20-EC3ACB6D4C2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210" y="2663369"/>
            <a:ext cx="110096" cy="11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8D8E2D-002A-B0B2-66D0-59B0517DC631}"/>
              </a:ext>
            </a:extLst>
          </p:cNvPr>
          <p:cNvSpPr/>
          <p:nvPr/>
        </p:nvSpPr>
        <p:spPr>
          <a:xfrm>
            <a:off x="154610" y="235433"/>
            <a:ext cx="6681303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4400" b="1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Calibri"/>
                <a:cs typeface="Calibri"/>
              </a:rPr>
              <a:t>The Philanthropic Process</a:t>
            </a:r>
            <a:endParaRPr lang="en-US" sz="4400" b="1" i="0" u="none" strike="noStrike" kern="1200" cap="none" spc="0" normalizeH="0" baseline="0" noProof="0" dirty="0">
              <a:ln w="0"/>
              <a:solidFill>
                <a:srgbClr val="5B9BD5">
                  <a:lumMod val="75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4DFE8E9-89C2-2EAD-7962-7FA18CC683B3}"/>
              </a:ext>
            </a:extLst>
          </p:cNvPr>
          <p:cNvGrpSpPr/>
          <p:nvPr/>
        </p:nvGrpSpPr>
        <p:grpSpPr>
          <a:xfrm>
            <a:off x="588064" y="2025886"/>
            <a:ext cx="2229401" cy="929228"/>
            <a:chOff x="952499" y="2136321"/>
            <a:chExt cx="2229401" cy="929228"/>
          </a:xfrm>
        </p:grpSpPr>
        <p:sp>
          <p:nvSpPr>
            <p:cNvPr id="3" name="Arrow: Right 2">
              <a:extLst>
                <a:ext uri="{FF2B5EF4-FFF2-40B4-BE49-F238E27FC236}">
                  <a16:creationId xmlns:a16="http://schemas.microsoft.com/office/drawing/2014/main" id="{20CBCB79-3619-FDA0-7ACC-43AC2B75DEBC}"/>
                </a:ext>
              </a:extLst>
            </p:cNvPr>
            <p:cNvSpPr/>
            <p:nvPr/>
          </p:nvSpPr>
          <p:spPr>
            <a:xfrm>
              <a:off x="952499" y="2136321"/>
              <a:ext cx="2229401" cy="929228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rgbClr val="044A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C513312-07B8-50A4-4D50-39A053964C14}"/>
                </a:ext>
              </a:extLst>
            </p:cNvPr>
            <p:cNvSpPr txBox="1"/>
            <p:nvPr/>
          </p:nvSpPr>
          <p:spPr>
            <a:xfrm>
              <a:off x="1414747" y="2427198"/>
              <a:ext cx="907340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dirty="0">
                  <a:ea typeface="Calibri"/>
                  <a:cs typeface="Calibri"/>
                </a:rPr>
                <a:t>Identify</a:t>
              </a:r>
              <a:endParaRPr lang="en-US" dirty="0"/>
            </a:p>
          </p:txBody>
        </p:sp>
      </p:grpSp>
      <p:sp>
        <p:nvSpPr>
          <p:cNvPr id="7" name="Arrow: Right 6">
            <a:extLst>
              <a:ext uri="{FF2B5EF4-FFF2-40B4-BE49-F238E27FC236}">
                <a16:creationId xmlns:a16="http://schemas.microsoft.com/office/drawing/2014/main" id="{18D67C57-4C35-3367-B4DE-2FC88D0671A5}"/>
              </a:ext>
            </a:extLst>
          </p:cNvPr>
          <p:cNvSpPr/>
          <p:nvPr/>
        </p:nvSpPr>
        <p:spPr>
          <a:xfrm>
            <a:off x="1068061" y="3078961"/>
            <a:ext cx="3007178" cy="1102178"/>
          </a:xfrm>
          <a:prstGeom prst="rightArrow">
            <a:avLst/>
          </a:prstGeom>
          <a:solidFill>
            <a:srgbClr val="044A85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A1F9F97C-0521-66D8-535F-C57774F3C6BF}"/>
              </a:ext>
            </a:extLst>
          </p:cNvPr>
          <p:cNvSpPr/>
          <p:nvPr/>
        </p:nvSpPr>
        <p:spPr>
          <a:xfrm>
            <a:off x="4292757" y="3078961"/>
            <a:ext cx="3007178" cy="1102178"/>
          </a:xfrm>
          <a:prstGeom prst="rightArrow">
            <a:avLst/>
          </a:prstGeom>
          <a:solidFill>
            <a:srgbClr val="044A85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rgbClr val="FFFFFF"/>
                </a:solidFill>
                <a:latin typeface="Calibri"/>
              </a:rPr>
              <a:t>Cultivate / Pre-Solicit</a:t>
            </a:r>
            <a:endParaRPr lang="en-US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86D175E0-84FD-F156-91D0-2129BCC329A1}"/>
              </a:ext>
            </a:extLst>
          </p:cNvPr>
          <p:cNvSpPr/>
          <p:nvPr/>
        </p:nvSpPr>
        <p:spPr>
          <a:xfrm>
            <a:off x="7506409" y="3078961"/>
            <a:ext cx="3007178" cy="1102178"/>
          </a:xfrm>
          <a:prstGeom prst="rightArrow">
            <a:avLst/>
          </a:prstGeom>
          <a:solidFill>
            <a:srgbClr val="044A85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ea typeface="Calibri"/>
                <a:cs typeface="Calibri"/>
              </a:rPr>
              <a:t>Negotiate / Close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5CCB5D-6A5E-D4E7-AA49-C913FAD181CC}"/>
              </a:ext>
            </a:extLst>
          </p:cNvPr>
          <p:cNvGrpSpPr/>
          <p:nvPr/>
        </p:nvGrpSpPr>
        <p:grpSpPr>
          <a:xfrm>
            <a:off x="8693977" y="4433364"/>
            <a:ext cx="2229401" cy="929228"/>
            <a:chOff x="952499" y="2136321"/>
            <a:chExt cx="2229401" cy="929228"/>
          </a:xfrm>
        </p:grpSpPr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156A5EA0-4296-3294-C345-4DD9CFF1AC01}"/>
                </a:ext>
              </a:extLst>
            </p:cNvPr>
            <p:cNvSpPr/>
            <p:nvPr/>
          </p:nvSpPr>
          <p:spPr>
            <a:xfrm>
              <a:off x="952499" y="2136321"/>
              <a:ext cx="2229401" cy="929228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rgbClr val="044A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402FC3D-A090-58FA-B627-F9689ED507FE}"/>
                </a:ext>
              </a:extLst>
            </p:cNvPr>
            <p:cNvSpPr txBox="1"/>
            <p:nvPr/>
          </p:nvSpPr>
          <p:spPr>
            <a:xfrm>
              <a:off x="1414747" y="2427198"/>
              <a:ext cx="1072992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dirty="0">
                  <a:ea typeface="Calibri"/>
                  <a:cs typeface="Calibri"/>
                </a:rPr>
                <a:t>Steward</a:t>
              </a:r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6A7DC7-5093-6FD1-6C95-C7CAE555DEB4}"/>
              </a:ext>
            </a:extLst>
          </p:cNvPr>
          <p:cNvSpPr txBox="1"/>
          <p:nvPr/>
        </p:nvSpPr>
        <p:spPr>
          <a:xfrm>
            <a:off x="1891590" y="3445171"/>
            <a:ext cx="1342966" cy="3673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Assessment</a:t>
            </a:r>
            <a:endParaRPr lang="en-US" dirty="0" err="1">
              <a:solidFill>
                <a:schemeClr val="bg1"/>
              </a:solidFill>
            </a:endParaRPr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id="{5DD94A40-72EA-0827-B8DF-74A6D79761FE}"/>
              </a:ext>
            </a:extLst>
          </p:cNvPr>
          <p:cNvSpPr/>
          <p:nvPr/>
        </p:nvSpPr>
        <p:spPr>
          <a:xfrm rot="-5400000">
            <a:off x="6945953" y="1069441"/>
            <a:ext cx="864941" cy="3303378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88C3E6-5871-9CBA-026C-F7F024B284E6}"/>
              </a:ext>
            </a:extLst>
          </p:cNvPr>
          <p:cNvSpPr txBox="1"/>
          <p:nvPr/>
        </p:nvSpPr>
        <p:spPr>
          <a:xfrm>
            <a:off x="6734943" y="1903816"/>
            <a:ext cx="153622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dirty="0">
                <a:ea typeface="Calibri"/>
                <a:cs typeface="Calibri"/>
              </a:rPr>
              <a:t>Solicitation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29632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1B857-19EB-48E5-B587-C4FDB1F19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pennstateoffice365.sharepoint.com/a3f2a504-8a86-446e-92b7-af3b44b5d72e">
            <a:extLst>
              <a:ext uri="{FF2B5EF4-FFF2-40B4-BE49-F238E27FC236}">
                <a16:creationId xmlns:a16="http://schemas.microsoft.com/office/drawing/2014/main" id="{662A76B2-3A50-A652-E0D8-F3F4A48C75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210" y="2663369"/>
            <a:ext cx="110096" cy="11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43E0C1-B0EB-86E9-9FDB-2C5876FC7D46}"/>
              </a:ext>
            </a:extLst>
          </p:cNvPr>
          <p:cNvSpPr/>
          <p:nvPr/>
        </p:nvSpPr>
        <p:spPr>
          <a:xfrm>
            <a:off x="1283096" y="2055238"/>
            <a:ext cx="9621865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7200" b="1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Calibri"/>
                <a:cs typeface="Calibri"/>
              </a:rPr>
              <a:t>When am I ready to </a:t>
            </a:r>
            <a:r>
              <a:rPr lang="en-US" sz="7200" b="1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Calibri"/>
                <a:cs typeface="Calibri"/>
              </a:rPr>
              <a:t>make the ask?</a:t>
            </a:r>
            <a:endParaRPr lang="en-US" sz="7200" b="1" i="0" u="none" strike="noStrike" kern="1200" cap="none" spc="0" normalizeH="0" baseline="0" noProof="0">
              <a:ln w="0"/>
              <a:solidFill>
                <a:srgbClr val="5B9BD5">
                  <a:lumMod val="75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2556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04D09-EB2A-F2D2-21D6-04D479B3B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pennstateoffice365.sharepoint.com/a3f2a504-8a86-446e-92b7-af3b44b5d72e">
            <a:extLst>
              <a:ext uri="{FF2B5EF4-FFF2-40B4-BE49-F238E27FC236}">
                <a16:creationId xmlns:a16="http://schemas.microsoft.com/office/drawing/2014/main" id="{CD7BBC83-C269-925B-A072-A03E0DF6B8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210" y="2663369"/>
            <a:ext cx="110096" cy="11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654F09-60A9-7122-613D-59657106384F}"/>
              </a:ext>
            </a:extLst>
          </p:cNvPr>
          <p:cNvSpPr/>
          <p:nvPr/>
        </p:nvSpPr>
        <p:spPr>
          <a:xfrm>
            <a:off x="1489925" y="2664839"/>
            <a:ext cx="921909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8000" b="1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Calibri"/>
                <a:cs typeface="Calibri"/>
              </a:rPr>
              <a:t>The Scary Stuff</a:t>
            </a:r>
            <a:endParaRPr lang="en-US" sz="8000" b="1" i="0" u="none" strike="noStrike" kern="1200" cap="none" spc="0" normalizeH="0" baseline="0" noProof="0" dirty="0">
              <a:ln w="0"/>
              <a:solidFill>
                <a:srgbClr val="5B9BD5">
                  <a:lumMod val="75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9667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BD07A-4AF4-E65A-0680-72CEA43F9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pennstateoffice365.sharepoint.com/a3f2a504-8a86-446e-92b7-af3b44b5d72e">
            <a:extLst>
              <a:ext uri="{FF2B5EF4-FFF2-40B4-BE49-F238E27FC236}">
                <a16:creationId xmlns:a16="http://schemas.microsoft.com/office/drawing/2014/main" id="{DFF81505-EA59-2F09-6B3C-C7FCB43DA2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210" y="2663369"/>
            <a:ext cx="110096" cy="11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6645C7-3335-C79A-D54F-0D2351077A29}"/>
              </a:ext>
            </a:extLst>
          </p:cNvPr>
          <p:cNvSpPr/>
          <p:nvPr/>
        </p:nvSpPr>
        <p:spPr>
          <a:xfrm>
            <a:off x="-1419" y="193782"/>
            <a:ext cx="5224038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4400" b="1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Calibri"/>
                <a:cs typeface="Calibri"/>
              </a:rPr>
              <a:t>Getting the Visit</a:t>
            </a:r>
            <a:endParaRPr lang="en-US" sz="4400" b="1" i="0" u="none" strike="noStrike" kern="1200" cap="none" spc="0" normalizeH="0" baseline="0" noProof="0" dirty="0">
              <a:ln w="0"/>
              <a:solidFill>
                <a:srgbClr val="5B9BD5">
                  <a:lumMod val="75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DF7FFEB-B3A2-2AAB-B7CD-11853F82BD2F}"/>
              </a:ext>
            </a:extLst>
          </p:cNvPr>
          <p:cNvGrpSpPr/>
          <p:nvPr/>
        </p:nvGrpSpPr>
        <p:grpSpPr>
          <a:xfrm>
            <a:off x="1546007" y="1718759"/>
            <a:ext cx="8833081" cy="3262832"/>
            <a:chOff x="588064" y="1577406"/>
            <a:chExt cx="10335314" cy="378518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C4CDE80-D4F3-9C34-8467-2930C6ABCAC7}"/>
                </a:ext>
              </a:extLst>
            </p:cNvPr>
            <p:cNvGrpSpPr/>
            <p:nvPr/>
          </p:nvGrpSpPr>
          <p:grpSpPr>
            <a:xfrm>
              <a:off x="588064" y="2025886"/>
              <a:ext cx="2229401" cy="929228"/>
              <a:chOff x="952499" y="2136321"/>
              <a:chExt cx="2229401" cy="929228"/>
            </a:xfrm>
          </p:grpSpPr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814E56DE-737D-2443-C854-5C974CE1F236}"/>
                  </a:ext>
                </a:extLst>
              </p:cNvPr>
              <p:cNvSpPr/>
              <p:nvPr/>
            </p:nvSpPr>
            <p:spPr>
              <a:xfrm>
                <a:off x="952499" y="2136321"/>
                <a:ext cx="2229401" cy="929228"/>
              </a:xfrm>
              <a:prstGeom prst="rightArrow">
                <a:avLst/>
              </a:prstGeom>
              <a:solidFill>
                <a:srgbClr val="92D050"/>
              </a:solidFill>
              <a:ln>
                <a:solidFill>
                  <a:srgbClr val="044A8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9CD1B8A-A37C-C8B6-8381-EB0B4B1A3C10}"/>
                  </a:ext>
                </a:extLst>
              </p:cNvPr>
              <p:cNvSpPr txBox="1"/>
              <p:nvPr/>
            </p:nvSpPr>
            <p:spPr>
              <a:xfrm>
                <a:off x="1336024" y="2395783"/>
                <a:ext cx="1085806" cy="428459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 dirty="0">
                    <a:ea typeface="Calibri"/>
                    <a:cs typeface="Calibri"/>
                  </a:rPr>
                  <a:t>Identify</a:t>
                </a:r>
                <a:endParaRPr lang="en-US" dirty="0"/>
              </a:p>
            </p:txBody>
          </p:sp>
        </p:grpSp>
        <p:sp>
          <p:nvSpPr>
            <p:cNvPr id="6" name="Arrow: Right 5">
              <a:extLst>
                <a:ext uri="{FF2B5EF4-FFF2-40B4-BE49-F238E27FC236}">
                  <a16:creationId xmlns:a16="http://schemas.microsoft.com/office/drawing/2014/main" id="{784D76F8-098B-E281-C32F-9EE3079F1479}"/>
                </a:ext>
              </a:extLst>
            </p:cNvPr>
            <p:cNvSpPr/>
            <p:nvPr/>
          </p:nvSpPr>
          <p:spPr>
            <a:xfrm>
              <a:off x="1068061" y="3078961"/>
              <a:ext cx="3007178" cy="1102178"/>
            </a:xfrm>
            <a:prstGeom prst="rightArrow">
              <a:avLst/>
            </a:prstGeom>
            <a:solidFill>
              <a:srgbClr val="044A85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88A4CD80-B174-DC07-D992-785A9EDA324F}"/>
                </a:ext>
              </a:extLst>
            </p:cNvPr>
            <p:cNvSpPr/>
            <p:nvPr/>
          </p:nvSpPr>
          <p:spPr>
            <a:xfrm>
              <a:off x="4292757" y="3078961"/>
              <a:ext cx="3007178" cy="1102178"/>
            </a:xfrm>
            <a:prstGeom prst="rightArrow">
              <a:avLst/>
            </a:prstGeom>
            <a:solidFill>
              <a:srgbClr val="044A85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400" dirty="0">
                  <a:solidFill>
                    <a:srgbClr val="FFFFFF"/>
                  </a:solidFill>
                  <a:latin typeface="Calibri"/>
                </a:rPr>
                <a:t>Cultivate / Pre-Solicit</a:t>
              </a:r>
              <a:endParaRPr lang="en-US" sz="1400" dirty="0"/>
            </a:p>
          </p:txBody>
        </p:sp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2BF1D382-60DB-F7E8-D9E0-B2DE95F6AEE0}"/>
                </a:ext>
              </a:extLst>
            </p:cNvPr>
            <p:cNvSpPr/>
            <p:nvPr/>
          </p:nvSpPr>
          <p:spPr>
            <a:xfrm>
              <a:off x="7506409" y="3078961"/>
              <a:ext cx="3007178" cy="1102178"/>
            </a:xfrm>
            <a:prstGeom prst="rightArrow">
              <a:avLst/>
            </a:prstGeom>
            <a:solidFill>
              <a:srgbClr val="044A85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dirty="0">
                  <a:ea typeface="Calibri"/>
                  <a:cs typeface="Calibri"/>
                </a:rPr>
                <a:t>Negotiate / Close</a:t>
              </a:r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05DF135-7A09-9F6A-0176-ED6CB13F138B}"/>
                </a:ext>
              </a:extLst>
            </p:cNvPr>
            <p:cNvGrpSpPr/>
            <p:nvPr/>
          </p:nvGrpSpPr>
          <p:grpSpPr>
            <a:xfrm>
              <a:off x="8693977" y="4433364"/>
              <a:ext cx="2229401" cy="929228"/>
              <a:chOff x="952499" y="2136321"/>
              <a:chExt cx="2229401" cy="929228"/>
            </a:xfrm>
          </p:grpSpPr>
          <p:sp>
            <p:nvSpPr>
              <p:cNvPr id="13" name="Arrow: Right 12">
                <a:extLst>
                  <a:ext uri="{FF2B5EF4-FFF2-40B4-BE49-F238E27FC236}">
                    <a16:creationId xmlns:a16="http://schemas.microsoft.com/office/drawing/2014/main" id="{E1320039-1778-AC88-9B7F-C80C80D27717}"/>
                  </a:ext>
                </a:extLst>
              </p:cNvPr>
              <p:cNvSpPr/>
              <p:nvPr/>
            </p:nvSpPr>
            <p:spPr>
              <a:xfrm>
                <a:off x="952499" y="2136321"/>
                <a:ext cx="2229401" cy="929228"/>
              </a:xfrm>
              <a:prstGeom prst="rightArrow">
                <a:avLst/>
              </a:prstGeom>
              <a:solidFill>
                <a:srgbClr val="92D050"/>
              </a:solidFill>
              <a:ln>
                <a:solidFill>
                  <a:srgbClr val="044A8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9F7C1ED-1194-F1AD-0E92-BEFBD5FFCF15}"/>
                  </a:ext>
                </a:extLst>
              </p:cNvPr>
              <p:cNvSpPr txBox="1"/>
              <p:nvPr/>
            </p:nvSpPr>
            <p:spPr>
              <a:xfrm>
                <a:off x="1317916" y="2413915"/>
                <a:ext cx="1268952" cy="428459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 dirty="0">
                    <a:ea typeface="Calibri"/>
                    <a:cs typeface="Calibri"/>
                  </a:rPr>
                  <a:t>Steward</a:t>
                </a:r>
                <a:endParaRPr lang="en-US" dirty="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0E20A82-0EA7-9E01-7BC7-A76C4D10C8FD}"/>
                </a:ext>
              </a:extLst>
            </p:cNvPr>
            <p:cNvSpPr txBox="1"/>
            <p:nvPr/>
          </p:nvSpPr>
          <p:spPr>
            <a:xfrm>
              <a:off x="1673065" y="3408251"/>
              <a:ext cx="1699603" cy="4284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dirty="0">
                  <a:solidFill>
                    <a:schemeClr val="bg1"/>
                  </a:solidFill>
                  <a:ea typeface="Calibri"/>
                  <a:cs typeface="Calibri"/>
                </a:rPr>
                <a:t>Assessment</a:t>
              </a:r>
              <a:endParaRPr lang="en-US" dirty="0" err="1">
                <a:solidFill>
                  <a:schemeClr val="bg1"/>
                </a:solidFill>
              </a:endParaRPr>
            </a:p>
          </p:txBody>
        </p:sp>
        <p:sp>
          <p:nvSpPr>
            <p:cNvPr id="11" name="Right Brace 10">
              <a:extLst>
                <a:ext uri="{FF2B5EF4-FFF2-40B4-BE49-F238E27FC236}">
                  <a16:creationId xmlns:a16="http://schemas.microsoft.com/office/drawing/2014/main" id="{C05CB2B7-5F2F-F52C-DBEF-454A0C0BEFD2}"/>
                </a:ext>
              </a:extLst>
            </p:cNvPr>
            <p:cNvSpPr/>
            <p:nvPr/>
          </p:nvSpPr>
          <p:spPr>
            <a:xfrm rot="16200000">
              <a:off x="6945953" y="1069441"/>
              <a:ext cx="864941" cy="3303378"/>
            </a:xfrm>
            <a:prstGeom prst="rightBrac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B43C552-4F89-0211-6457-E2D3195D3394}"/>
                </a:ext>
              </a:extLst>
            </p:cNvPr>
            <p:cNvSpPr txBox="1"/>
            <p:nvPr/>
          </p:nvSpPr>
          <p:spPr>
            <a:xfrm>
              <a:off x="6373705" y="1577406"/>
              <a:ext cx="2291541" cy="66652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000" dirty="0">
                  <a:ea typeface="Calibri"/>
                  <a:cs typeface="Calibri"/>
                </a:rPr>
                <a:t>Solicitation</a:t>
              </a:r>
              <a:endParaRPr lang="en-US" sz="2000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C59CCEB9-0BCD-CA6F-BA67-89958ACCD3E6}"/>
              </a:ext>
            </a:extLst>
          </p:cNvPr>
          <p:cNvSpPr/>
          <p:nvPr/>
        </p:nvSpPr>
        <p:spPr>
          <a:xfrm>
            <a:off x="854528" y="1905000"/>
            <a:ext cx="3216728" cy="1227365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434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E51F4-5459-7C75-40B0-F572DD856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pennstateoffice365.sharepoint.com/a3f2a504-8a86-446e-92b7-af3b44b5d72e">
            <a:extLst>
              <a:ext uri="{FF2B5EF4-FFF2-40B4-BE49-F238E27FC236}">
                <a16:creationId xmlns:a16="http://schemas.microsoft.com/office/drawing/2014/main" id="{858A18EE-9F3E-510D-0BAC-5A57058DB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210" y="2663369"/>
            <a:ext cx="110096" cy="11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19FD5A-40D2-D27C-04A1-E41B4A5066FE}"/>
              </a:ext>
            </a:extLst>
          </p:cNvPr>
          <p:cNvSpPr/>
          <p:nvPr/>
        </p:nvSpPr>
        <p:spPr>
          <a:xfrm>
            <a:off x="-698104" y="346182"/>
            <a:ext cx="9219094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4400" b="1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Calibri"/>
                <a:cs typeface="Calibri"/>
              </a:rPr>
              <a:t>Assessment &amp; Pre-Solicitation</a:t>
            </a:r>
            <a:endParaRPr lang="en-US" sz="4400" b="1" i="0" u="none" strike="noStrike" kern="1200" cap="none" spc="0" normalizeH="0" baseline="0" noProof="0" dirty="0">
              <a:ln w="0"/>
              <a:solidFill>
                <a:srgbClr val="5B9BD5">
                  <a:lumMod val="75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D5D9D48-0112-79C4-A1B1-8A6E36E22EC8}"/>
              </a:ext>
            </a:extLst>
          </p:cNvPr>
          <p:cNvGrpSpPr/>
          <p:nvPr/>
        </p:nvGrpSpPr>
        <p:grpSpPr>
          <a:xfrm>
            <a:off x="1676636" y="1794959"/>
            <a:ext cx="8833085" cy="3262833"/>
            <a:chOff x="588064" y="1577406"/>
            <a:chExt cx="10335314" cy="378518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9B27979-63B4-6F06-A14E-8DC1A230B6AF}"/>
                </a:ext>
              </a:extLst>
            </p:cNvPr>
            <p:cNvGrpSpPr/>
            <p:nvPr/>
          </p:nvGrpSpPr>
          <p:grpSpPr>
            <a:xfrm>
              <a:off x="588064" y="2025886"/>
              <a:ext cx="2229401" cy="929228"/>
              <a:chOff x="952499" y="2136321"/>
              <a:chExt cx="2229401" cy="929228"/>
            </a:xfrm>
          </p:grpSpPr>
          <p:sp>
            <p:nvSpPr>
              <p:cNvPr id="4" name="Arrow: Right 3">
                <a:extLst>
                  <a:ext uri="{FF2B5EF4-FFF2-40B4-BE49-F238E27FC236}">
                    <a16:creationId xmlns:a16="http://schemas.microsoft.com/office/drawing/2014/main" id="{81C49BD3-96A6-10B1-732A-71BAC0CF071A}"/>
                  </a:ext>
                </a:extLst>
              </p:cNvPr>
              <p:cNvSpPr/>
              <p:nvPr/>
            </p:nvSpPr>
            <p:spPr>
              <a:xfrm>
                <a:off x="952499" y="2136321"/>
                <a:ext cx="2229401" cy="929228"/>
              </a:xfrm>
              <a:prstGeom prst="rightArrow">
                <a:avLst/>
              </a:prstGeom>
              <a:solidFill>
                <a:srgbClr val="92D050"/>
              </a:solidFill>
              <a:ln>
                <a:solidFill>
                  <a:srgbClr val="044A8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4741D8-1B21-9D9E-B23C-F7A9A34DC0DB}"/>
                  </a:ext>
                </a:extLst>
              </p:cNvPr>
              <p:cNvSpPr txBox="1"/>
              <p:nvPr/>
            </p:nvSpPr>
            <p:spPr>
              <a:xfrm>
                <a:off x="1336024" y="2395783"/>
                <a:ext cx="1085806" cy="428459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 dirty="0">
                    <a:ea typeface="Calibri"/>
                    <a:cs typeface="Calibri"/>
                  </a:rPr>
                  <a:t>Identify</a:t>
                </a:r>
                <a:endParaRPr lang="en-US" dirty="0"/>
              </a:p>
            </p:txBody>
          </p:sp>
        </p:grpSp>
        <p:sp>
          <p:nvSpPr>
            <p:cNvPr id="9" name="Arrow: Right 8">
              <a:extLst>
                <a:ext uri="{FF2B5EF4-FFF2-40B4-BE49-F238E27FC236}">
                  <a16:creationId xmlns:a16="http://schemas.microsoft.com/office/drawing/2014/main" id="{0525AF61-275A-33E0-4269-A95376AB3013}"/>
                </a:ext>
              </a:extLst>
            </p:cNvPr>
            <p:cNvSpPr/>
            <p:nvPr/>
          </p:nvSpPr>
          <p:spPr>
            <a:xfrm>
              <a:off x="1068061" y="3078961"/>
              <a:ext cx="3007178" cy="1102178"/>
            </a:xfrm>
            <a:prstGeom prst="rightArrow">
              <a:avLst/>
            </a:prstGeom>
            <a:solidFill>
              <a:srgbClr val="044A85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9588EFB7-EDF0-DEFC-4AEF-58A206F99B21}"/>
                </a:ext>
              </a:extLst>
            </p:cNvPr>
            <p:cNvSpPr/>
            <p:nvPr/>
          </p:nvSpPr>
          <p:spPr>
            <a:xfrm>
              <a:off x="4292757" y="3078961"/>
              <a:ext cx="3007178" cy="1102178"/>
            </a:xfrm>
            <a:prstGeom prst="rightArrow">
              <a:avLst/>
            </a:prstGeom>
            <a:solidFill>
              <a:srgbClr val="044A85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400" dirty="0">
                  <a:solidFill>
                    <a:srgbClr val="FFFFFF"/>
                  </a:solidFill>
                  <a:latin typeface="Calibri"/>
                </a:rPr>
                <a:t>Cultivate / Pre-Solicit</a:t>
              </a:r>
              <a:endParaRPr lang="en-US" sz="1400" dirty="0"/>
            </a:p>
          </p:txBody>
        </p:sp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FB2BF3C1-C010-372B-5B00-6F0841F1E23F}"/>
                </a:ext>
              </a:extLst>
            </p:cNvPr>
            <p:cNvSpPr/>
            <p:nvPr/>
          </p:nvSpPr>
          <p:spPr>
            <a:xfrm>
              <a:off x="7506409" y="3078961"/>
              <a:ext cx="3007178" cy="1102178"/>
            </a:xfrm>
            <a:prstGeom prst="rightArrow">
              <a:avLst/>
            </a:prstGeom>
            <a:solidFill>
              <a:srgbClr val="044A85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dirty="0">
                  <a:ea typeface="Calibri"/>
                  <a:cs typeface="Calibri"/>
                </a:rPr>
                <a:t>Negotiate / Close</a:t>
              </a:r>
              <a:endParaRPr lang="en-US" dirty="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CFF71D5-9FE5-4C84-02DB-DB98F17333B2}"/>
                </a:ext>
              </a:extLst>
            </p:cNvPr>
            <p:cNvGrpSpPr/>
            <p:nvPr/>
          </p:nvGrpSpPr>
          <p:grpSpPr>
            <a:xfrm>
              <a:off x="8693977" y="4433364"/>
              <a:ext cx="2229401" cy="929228"/>
              <a:chOff x="952499" y="2136321"/>
              <a:chExt cx="2229401" cy="929228"/>
            </a:xfrm>
          </p:grpSpPr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CF8BC9A3-0CF9-3572-15E3-F72E9A586B5B}"/>
                  </a:ext>
                </a:extLst>
              </p:cNvPr>
              <p:cNvSpPr/>
              <p:nvPr/>
            </p:nvSpPr>
            <p:spPr>
              <a:xfrm>
                <a:off x="952499" y="2136321"/>
                <a:ext cx="2229401" cy="929228"/>
              </a:xfrm>
              <a:prstGeom prst="rightArrow">
                <a:avLst/>
              </a:prstGeom>
              <a:solidFill>
                <a:srgbClr val="92D050"/>
              </a:solidFill>
              <a:ln>
                <a:solidFill>
                  <a:srgbClr val="044A8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5F8190C-4E94-4AB1-F3FB-193BB53B0040}"/>
                  </a:ext>
                </a:extLst>
              </p:cNvPr>
              <p:cNvSpPr txBox="1"/>
              <p:nvPr/>
            </p:nvSpPr>
            <p:spPr>
              <a:xfrm>
                <a:off x="1317916" y="2413915"/>
                <a:ext cx="1268952" cy="428459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 dirty="0">
                    <a:ea typeface="Calibri"/>
                    <a:cs typeface="Calibri"/>
                  </a:rPr>
                  <a:t>Steward</a:t>
                </a:r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30F566D-A485-61F1-8FE7-79C5F5D03EB6}"/>
                </a:ext>
              </a:extLst>
            </p:cNvPr>
            <p:cNvSpPr txBox="1"/>
            <p:nvPr/>
          </p:nvSpPr>
          <p:spPr>
            <a:xfrm>
              <a:off x="1673065" y="3408251"/>
              <a:ext cx="1699603" cy="4284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dirty="0">
                  <a:solidFill>
                    <a:schemeClr val="bg1"/>
                  </a:solidFill>
                  <a:ea typeface="Calibri"/>
                  <a:cs typeface="Calibri"/>
                </a:rPr>
                <a:t>Assessment</a:t>
              </a:r>
              <a:endParaRPr lang="en-US" dirty="0" err="1">
                <a:solidFill>
                  <a:schemeClr val="bg1"/>
                </a:solidFill>
              </a:endParaRPr>
            </a:p>
          </p:txBody>
        </p:sp>
        <p:sp>
          <p:nvSpPr>
            <p:cNvPr id="21" name="Right Brace 20">
              <a:extLst>
                <a:ext uri="{FF2B5EF4-FFF2-40B4-BE49-F238E27FC236}">
                  <a16:creationId xmlns:a16="http://schemas.microsoft.com/office/drawing/2014/main" id="{270244E4-F4C1-2FBC-FADD-4F1E64048E67}"/>
                </a:ext>
              </a:extLst>
            </p:cNvPr>
            <p:cNvSpPr/>
            <p:nvPr/>
          </p:nvSpPr>
          <p:spPr>
            <a:xfrm rot="16200000">
              <a:off x="6945953" y="1069441"/>
              <a:ext cx="864941" cy="3303378"/>
            </a:xfrm>
            <a:prstGeom prst="rightBrac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9041DC-3DB4-9C60-A2A8-1C881DA3C0A6}"/>
                </a:ext>
              </a:extLst>
            </p:cNvPr>
            <p:cNvSpPr txBox="1"/>
            <p:nvPr/>
          </p:nvSpPr>
          <p:spPr>
            <a:xfrm>
              <a:off x="6373705" y="1577406"/>
              <a:ext cx="2291541" cy="66652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000" dirty="0">
                  <a:ea typeface="Calibri"/>
                  <a:cs typeface="Calibri"/>
                </a:rPr>
                <a:t>Solicitation</a:t>
              </a:r>
              <a:endParaRPr lang="en-US" sz="2000" dirty="0"/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E1C4EAB2-2AC4-5274-1C50-9164CA2E49F8}"/>
              </a:ext>
            </a:extLst>
          </p:cNvPr>
          <p:cNvSpPr/>
          <p:nvPr/>
        </p:nvSpPr>
        <p:spPr>
          <a:xfrm>
            <a:off x="1681843" y="3048000"/>
            <a:ext cx="5883727" cy="1074965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0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B7BD3-9BFE-2F79-1FE0-F4389DA2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pennstateoffice365.sharepoint.com/a3f2a504-8a86-446e-92b7-af3b44b5d72e">
            <a:extLst>
              <a:ext uri="{FF2B5EF4-FFF2-40B4-BE49-F238E27FC236}">
                <a16:creationId xmlns:a16="http://schemas.microsoft.com/office/drawing/2014/main" id="{760A5530-6EE6-C9BA-8446-55CC2CCD63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210" y="2663369"/>
            <a:ext cx="110096" cy="11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67BC3B-D9D4-7F18-840B-C29A3B8832F8}"/>
              </a:ext>
            </a:extLst>
          </p:cNvPr>
          <p:cNvSpPr/>
          <p:nvPr/>
        </p:nvSpPr>
        <p:spPr>
          <a:xfrm>
            <a:off x="-230018" y="422382"/>
            <a:ext cx="4505580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4400" b="1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Calibri"/>
                <a:cs typeface="Calibri"/>
              </a:rPr>
              <a:t>Solicitation</a:t>
            </a:r>
            <a:endParaRPr lang="en-US" sz="4400" b="1" i="0" u="none" strike="noStrike" kern="1200" cap="none" spc="0" normalizeH="0" baseline="0" noProof="0" dirty="0">
              <a:ln w="0"/>
              <a:solidFill>
                <a:srgbClr val="5B9BD5">
                  <a:lumMod val="75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CCA728E-2256-9E2A-C81B-F81CFD7B148D}"/>
              </a:ext>
            </a:extLst>
          </p:cNvPr>
          <p:cNvGrpSpPr/>
          <p:nvPr/>
        </p:nvGrpSpPr>
        <p:grpSpPr>
          <a:xfrm>
            <a:off x="1567778" y="1707873"/>
            <a:ext cx="8833081" cy="3262832"/>
            <a:chOff x="588064" y="1577406"/>
            <a:chExt cx="10335314" cy="378518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D68F6C6-6A3C-FC2F-AFCF-003587ED3489}"/>
                </a:ext>
              </a:extLst>
            </p:cNvPr>
            <p:cNvGrpSpPr/>
            <p:nvPr/>
          </p:nvGrpSpPr>
          <p:grpSpPr>
            <a:xfrm>
              <a:off x="588064" y="2025886"/>
              <a:ext cx="2229401" cy="929228"/>
              <a:chOff x="952499" y="2136321"/>
              <a:chExt cx="2229401" cy="929228"/>
            </a:xfrm>
          </p:grpSpPr>
          <p:sp>
            <p:nvSpPr>
              <p:cNvPr id="29" name="Arrow: Right 28">
                <a:extLst>
                  <a:ext uri="{FF2B5EF4-FFF2-40B4-BE49-F238E27FC236}">
                    <a16:creationId xmlns:a16="http://schemas.microsoft.com/office/drawing/2014/main" id="{271219C0-0293-8A37-F7D4-10857DF08219}"/>
                  </a:ext>
                </a:extLst>
              </p:cNvPr>
              <p:cNvSpPr/>
              <p:nvPr/>
            </p:nvSpPr>
            <p:spPr>
              <a:xfrm>
                <a:off x="952499" y="2136321"/>
                <a:ext cx="2229401" cy="929228"/>
              </a:xfrm>
              <a:prstGeom prst="rightArrow">
                <a:avLst/>
              </a:prstGeom>
              <a:solidFill>
                <a:srgbClr val="92D050"/>
              </a:solidFill>
              <a:ln>
                <a:solidFill>
                  <a:srgbClr val="044A8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587F5DD-4ADD-570B-8428-5BF1594267F6}"/>
                  </a:ext>
                </a:extLst>
              </p:cNvPr>
              <p:cNvSpPr txBox="1"/>
              <p:nvPr/>
            </p:nvSpPr>
            <p:spPr>
              <a:xfrm>
                <a:off x="1361498" y="2421040"/>
                <a:ext cx="1073069" cy="428459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 dirty="0">
                    <a:ea typeface="Calibri"/>
                    <a:cs typeface="Calibri"/>
                  </a:rPr>
                  <a:t>Identify</a:t>
                </a:r>
                <a:endParaRPr lang="en-US" dirty="0"/>
              </a:p>
            </p:txBody>
          </p:sp>
        </p:grpSp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47CAF6EA-5D24-C98B-A251-D89463BED24C}"/>
                </a:ext>
              </a:extLst>
            </p:cNvPr>
            <p:cNvSpPr/>
            <p:nvPr/>
          </p:nvSpPr>
          <p:spPr>
            <a:xfrm>
              <a:off x="1068061" y="3078961"/>
              <a:ext cx="3007178" cy="1102178"/>
            </a:xfrm>
            <a:prstGeom prst="rightArrow">
              <a:avLst/>
            </a:prstGeom>
            <a:solidFill>
              <a:srgbClr val="044A85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id="{BEC99E25-D31A-B851-544A-F46B2A1F4CC3}"/>
                </a:ext>
              </a:extLst>
            </p:cNvPr>
            <p:cNvSpPr/>
            <p:nvPr/>
          </p:nvSpPr>
          <p:spPr>
            <a:xfrm>
              <a:off x="4292757" y="3078961"/>
              <a:ext cx="3007178" cy="1102178"/>
            </a:xfrm>
            <a:prstGeom prst="rightArrow">
              <a:avLst/>
            </a:prstGeom>
            <a:solidFill>
              <a:srgbClr val="044A85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400" dirty="0">
                  <a:solidFill>
                    <a:srgbClr val="FFFFFF"/>
                  </a:solidFill>
                  <a:latin typeface="Calibri"/>
                </a:rPr>
                <a:t>Cultivate / Pre-Solicit</a:t>
              </a:r>
              <a:endParaRPr lang="en-US" sz="1400" dirty="0"/>
            </a:p>
          </p:txBody>
        </p:sp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544DE11B-E5D0-9574-2D0A-67E5EF965C66}"/>
                </a:ext>
              </a:extLst>
            </p:cNvPr>
            <p:cNvSpPr/>
            <p:nvPr/>
          </p:nvSpPr>
          <p:spPr>
            <a:xfrm>
              <a:off x="7506409" y="3078961"/>
              <a:ext cx="3007178" cy="1102178"/>
            </a:xfrm>
            <a:prstGeom prst="rightArrow">
              <a:avLst/>
            </a:prstGeom>
            <a:solidFill>
              <a:srgbClr val="044A85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dirty="0">
                  <a:ea typeface="Calibri"/>
                  <a:cs typeface="Calibri"/>
                </a:rPr>
                <a:t>Negotiate / Close</a:t>
              </a:r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79A7973-A0C2-DFCE-E464-7A7476B7D66B}"/>
                </a:ext>
              </a:extLst>
            </p:cNvPr>
            <p:cNvGrpSpPr/>
            <p:nvPr/>
          </p:nvGrpSpPr>
          <p:grpSpPr>
            <a:xfrm>
              <a:off x="8693977" y="4433364"/>
              <a:ext cx="2229401" cy="929228"/>
              <a:chOff x="952499" y="2136321"/>
              <a:chExt cx="2229401" cy="929228"/>
            </a:xfrm>
          </p:grpSpPr>
          <p:sp>
            <p:nvSpPr>
              <p:cNvPr id="27" name="Arrow: Right 26">
                <a:extLst>
                  <a:ext uri="{FF2B5EF4-FFF2-40B4-BE49-F238E27FC236}">
                    <a16:creationId xmlns:a16="http://schemas.microsoft.com/office/drawing/2014/main" id="{E16C0B1A-2C9C-F611-289A-BE6B35B15DCE}"/>
                  </a:ext>
                </a:extLst>
              </p:cNvPr>
              <p:cNvSpPr/>
              <p:nvPr/>
            </p:nvSpPr>
            <p:spPr>
              <a:xfrm>
                <a:off x="952499" y="2136321"/>
                <a:ext cx="2229401" cy="929228"/>
              </a:xfrm>
              <a:prstGeom prst="rightArrow">
                <a:avLst/>
              </a:prstGeom>
              <a:solidFill>
                <a:srgbClr val="92D050"/>
              </a:solidFill>
              <a:ln>
                <a:solidFill>
                  <a:srgbClr val="044A8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D138782-8CCB-E741-30D8-5D87445B0739}"/>
                  </a:ext>
                </a:extLst>
              </p:cNvPr>
              <p:cNvSpPr txBox="1"/>
              <p:nvPr/>
            </p:nvSpPr>
            <p:spPr>
              <a:xfrm>
                <a:off x="1279705" y="2426544"/>
                <a:ext cx="1141582" cy="428459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 dirty="0">
                    <a:ea typeface="Calibri"/>
                    <a:cs typeface="Calibri"/>
                  </a:rPr>
                  <a:t>Steward</a:t>
                </a:r>
                <a:endParaRPr lang="en-US" dirty="0"/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3C6225F-558D-E2B9-984E-DFCCE4ED5C92}"/>
                </a:ext>
              </a:extLst>
            </p:cNvPr>
            <p:cNvSpPr txBox="1"/>
            <p:nvPr/>
          </p:nvSpPr>
          <p:spPr>
            <a:xfrm>
              <a:off x="1673065" y="3408251"/>
              <a:ext cx="1699603" cy="4284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dirty="0">
                  <a:solidFill>
                    <a:schemeClr val="bg1"/>
                  </a:solidFill>
                  <a:ea typeface="Calibri"/>
                  <a:cs typeface="Calibri"/>
                </a:rPr>
                <a:t>Assessment</a:t>
              </a:r>
              <a:endParaRPr lang="en-US" dirty="0" err="1">
                <a:solidFill>
                  <a:schemeClr val="bg1"/>
                </a:solidFill>
              </a:endParaRPr>
            </a:p>
          </p:txBody>
        </p:sp>
        <p:sp>
          <p:nvSpPr>
            <p:cNvPr id="25" name="Right Brace 24">
              <a:extLst>
                <a:ext uri="{FF2B5EF4-FFF2-40B4-BE49-F238E27FC236}">
                  <a16:creationId xmlns:a16="http://schemas.microsoft.com/office/drawing/2014/main" id="{9587F7A4-FD12-9B1E-B965-1AB25D923156}"/>
                </a:ext>
              </a:extLst>
            </p:cNvPr>
            <p:cNvSpPr/>
            <p:nvPr/>
          </p:nvSpPr>
          <p:spPr>
            <a:xfrm rot="16200000">
              <a:off x="6945953" y="1069441"/>
              <a:ext cx="864941" cy="3303378"/>
            </a:xfrm>
            <a:prstGeom prst="rightBrac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A566D6-50E5-A463-F7B9-89EC9970DD54}"/>
                </a:ext>
              </a:extLst>
            </p:cNvPr>
            <p:cNvSpPr txBox="1"/>
            <p:nvPr/>
          </p:nvSpPr>
          <p:spPr>
            <a:xfrm>
              <a:off x="6373705" y="1577406"/>
              <a:ext cx="2291541" cy="66652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000" dirty="0">
                  <a:ea typeface="Calibri"/>
                  <a:cs typeface="Calibri"/>
                </a:rPr>
                <a:t>Solicitation</a:t>
              </a:r>
              <a:endParaRPr lang="en-US" sz="2000" dirty="0"/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9E7380EF-87BB-CA16-3385-20FB12632454}"/>
              </a:ext>
            </a:extLst>
          </p:cNvPr>
          <p:cNvSpPr/>
          <p:nvPr/>
        </p:nvSpPr>
        <p:spPr>
          <a:xfrm>
            <a:off x="4403271" y="1709057"/>
            <a:ext cx="5883727" cy="2588079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2683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203AC2C176D945BB57FD613CD76F44" ma:contentTypeVersion="15" ma:contentTypeDescription="Create a new document." ma:contentTypeScope="" ma:versionID="7c28ae12dec59efff1852c19fe9ee10f">
  <xsd:schema xmlns:xsd="http://www.w3.org/2001/XMLSchema" xmlns:xs="http://www.w3.org/2001/XMLSchema" xmlns:p="http://schemas.microsoft.com/office/2006/metadata/properties" xmlns:ns2="bab6e117-48b4-483b-8b15-51f2d219e836" xmlns:ns3="05deaae1-2cfc-40aa-9eeb-331c1b924451" targetNamespace="http://schemas.microsoft.com/office/2006/metadata/properties" ma:root="true" ma:fieldsID="8d1936e5c9136efe93ebfb2b9f073d65" ns2:_="" ns3:_="">
    <xsd:import namespace="bab6e117-48b4-483b-8b15-51f2d219e836"/>
    <xsd:import namespace="05deaae1-2cfc-40aa-9eeb-331c1b9244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b6e117-48b4-483b-8b15-51f2d219e8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cd924c1-5f23-4f50-835c-ee5cc989aa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deaae1-2cfc-40aa-9eeb-331c1b92445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30c1ac8-b466-42e7-84d6-04eae6690555}" ma:internalName="TaxCatchAll" ma:showField="CatchAllData" ma:web="05deaae1-2cfc-40aa-9eeb-331c1b9244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5deaae1-2cfc-40aa-9eeb-331c1b924451" xsi:nil="true"/>
    <lcf76f155ced4ddcb4097134ff3c332f xmlns="bab6e117-48b4-483b-8b15-51f2d219e83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DE0A9C9-C79D-471D-B2AA-7122DC0F8919}"/>
</file>

<file path=customXml/itemProps2.xml><?xml version="1.0" encoding="utf-8"?>
<ds:datastoreItem xmlns:ds="http://schemas.openxmlformats.org/officeDocument/2006/customXml" ds:itemID="{3A90CB9A-0945-40CE-B5C5-E7934B0DEB46}"/>
</file>

<file path=customXml/itemProps3.xml><?xml version="1.0" encoding="utf-8"?>
<ds:datastoreItem xmlns:ds="http://schemas.openxmlformats.org/officeDocument/2006/customXml" ds:itemID="{4F7F3B6A-FAAF-4566-BB56-0DF3806BFBD1}"/>
</file>

<file path=docMetadata/LabelInfo.xml><?xml version="1.0" encoding="utf-8"?>
<clbl:labelList xmlns:clbl="http://schemas.microsoft.com/office/2020/mipLabelMetadata">
  <clbl:label id="{5dac48a7-13dd-4a80-99f6-4ae26cf3edb3}" enabled="0" method="" siteId="{5dac48a7-13dd-4a80-99f6-4ae26cf3edb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631</Words>
  <Application>Microsoft Office PowerPoint</Application>
  <PresentationFormat>Widescreen</PresentationFormat>
  <Paragraphs>140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McCabe, Robin</dc:creator>
  <cp:lastModifiedBy>Reese, Theodore</cp:lastModifiedBy>
  <cp:revision>280</cp:revision>
  <dcterms:created xsi:type="dcterms:W3CDTF">2025-08-21T19:59:19Z</dcterms:created>
  <dcterms:modified xsi:type="dcterms:W3CDTF">2025-08-25T15:00:36Z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0x010100DD203AC2C176D945BB57FD613CD76F44</vt:lpwstr>
  </property>
</Properties>
</file>