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8"/>
  </p:notesMasterIdLst>
  <p:handoutMasterIdLst>
    <p:handoutMasterId r:id="rId19"/>
  </p:handoutMasterIdLst>
  <p:sldIdLst>
    <p:sldId id="301" r:id="rId5"/>
    <p:sldId id="304" r:id="rId6"/>
    <p:sldId id="308" r:id="rId7"/>
    <p:sldId id="312" r:id="rId8"/>
    <p:sldId id="311" r:id="rId9"/>
    <p:sldId id="307" r:id="rId10"/>
    <p:sldId id="302" r:id="rId11"/>
    <p:sldId id="303" r:id="rId12"/>
    <p:sldId id="316" r:id="rId13"/>
    <p:sldId id="315" r:id="rId14"/>
    <p:sldId id="313" r:id="rId15"/>
    <p:sldId id="314" r:id="rId16"/>
    <p:sldId id="318" r:id="rId17"/>
  </p:sldIdLst>
  <p:sldSz cx="12192000" cy="6858000"/>
  <p:notesSz cx="6858000" cy="9144000"/>
  <p:defaultText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userDrawn="1">
          <p15:clr>
            <a:srgbClr val="A4A3A4"/>
          </p15:clr>
        </p15:guide>
        <p15:guide id="4" pos="7680" userDrawn="1">
          <p15:clr>
            <a:srgbClr val="A4A3A4"/>
          </p15:clr>
        </p15:guide>
        <p15:guide id="6" pos="5568" userDrawn="1">
          <p15:clr>
            <a:srgbClr val="A4A3A4"/>
          </p15:clr>
        </p15:guide>
        <p15:guide id="7" orient="horz" pos="32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82CE68-00A1-FC28-09A1-10B1017FBC00}" name="Rebecca E. Kasparek" initials="" userId="S::rebecca.kasparek@everence.com::b481598c-9118-4aa3-bc43-07f59595c3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1DF154-1391-A57C-BA68-8DF23EB0B0CB}" v="15" dt="2025-09-19T15:12:16.1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83"/>
    <p:restoredTop sz="86395"/>
  </p:normalViewPr>
  <p:slideViewPr>
    <p:cSldViewPr snapToGrid="0" snapToObjects="1" showGuides="1">
      <p:cViewPr varScale="1">
        <p:scale>
          <a:sx n="88" d="100"/>
          <a:sy n="88" d="100"/>
        </p:scale>
        <p:origin x="1296" y="306"/>
      </p:cViewPr>
      <p:guideLst>
        <p:guide orient="horz" pos="2160"/>
        <p:guide pos="3840"/>
        <p:guide/>
        <p:guide pos="7680"/>
        <p:guide pos="5568"/>
        <p:guide orient="horz" pos="3216"/>
      </p:guideLst>
    </p:cSldViewPr>
  </p:slideViewPr>
  <p:outlineViewPr>
    <p:cViewPr>
      <p:scale>
        <a:sx n="33" d="100"/>
        <a:sy n="33" d="100"/>
      </p:scale>
      <p:origin x="0" y="-896"/>
    </p:cViewPr>
  </p:outlin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97" d="100"/>
          <a:sy n="97" d="100"/>
        </p:scale>
        <p:origin x="3920"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y King" userId="S::abby.king@everence.com::a5eae45b-b8a7-44e6-a860-0674ceae9a73" providerId="AD" clId="Web-{051DF154-1391-A57C-BA68-8DF23EB0B0CB}"/>
    <pc:docChg chg="modSld">
      <pc:chgData name="Abby King" userId="S::abby.king@everence.com::a5eae45b-b8a7-44e6-a860-0674ceae9a73" providerId="AD" clId="Web-{051DF154-1391-A57C-BA68-8DF23EB0B0CB}" dt="2025-09-19T15:12:14.923" v="9" actId="20577"/>
      <pc:docMkLst>
        <pc:docMk/>
      </pc:docMkLst>
      <pc:sldChg chg="modSp">
        <pc:chgData name="Abby King" userId="S::abby.king@everence.com::a5eae45b-b8a7-44e6-a860-0674ceae9a73" providerId="AD" clId="Web-{051DF154-1391-A57C-BA68-8DF23EB0B0CB}" dt="2025-09-19T15:12:14.923" v="9" actId="20577"/>
        <pc:sldMkLst>
          <pc:docMk/>
          <pc:sldMk cId="920101486" sldId="302"/>
        </pc:sldMkLst>
        <pc:spChg chg="mod">
          <ac:chgData name="Abby King" userId="S::abby.king@everence.com::a5eae45b-b8a7-44e6-a860-0674ceae9a73" providerId="AD" clId="Web-{051DF154-1391-A57C-BA68-8DF23EB0B0CB}" dt="2025-09-19T15:12:14.923" v="9" actId="20577"/>
          <ac:spMkLst>
            <pc:docMk/>
            <pc:sldMk cId="920101486" sldId="302"/>
            <ac:spMk id="2" creationId="{87D63818-4280-C656-CFA9-988AD51C967F}"/>
          </ac:spMkLst>
        </pc:spChg>
      </pc:sldChg>
      <pc:sldChg chg="modSp">
        <pc:chgData name="Abby King" userId="S::abby.king@everence.com::a5eae45b-b8a7-44e6-a860-0674ceae9a73" providerId="AD" clId="Web-{051DF154-1391-A57C-BA68-8DF23EB0B0CB}" dt="2025-09-19T15:09:32.907" v="2" actId="20577"/>
        <pc:sldMkLst>
          <pc:docMk/>
          <pc:sldMk cId="3885908492" sldId="303"/>
        </pc:sldMkLst>
        <pc:spChg chg="mod">
          <ac:chgData name="Abby King" userId="S::abby.king@everence.com::a5eae45b-b8a7-44e6-a860-0674ceae9a73" providerId="AD" clId="Web-{051DF154-1391-A57C-BA68-8DF23EB0B0CB}" dt="2025-09-19T15:09:32.907" v="2" actId="20577"/>
          <ac:spMkLst>
            <pc:docMk/>
            <pc:sldMk cId="3885908492" sldId="303"/>
            <ac:spMk id="2" creationId="{DF0073C6-41C8-16E4-373B-0F0D3B177B6D}"/>
          </ac:spMkLst>
        </pc:spChg>
      </pc:sldChg>
      <pc:sldChg chg="modSp">
        <pc:chgData name="Abby King" userId="S::abby.king@everence.com::a5eae45b-b8a7-44e6-a860-0674ceae9a73" providerId="AD" clId="Web-{051DF154-1391-A57C-BA68-8DF23EB0B0CB}" dt="2025-09-19T15:10:26.188" v="8" actId="20577"/>
        <pc:sldMkLst>
          <pc:docMk/>
          <pc:sldMk cId="3399793694" sldId="307"/>
        </pc:sldMkLst>
        <pc:spChg chg="mod">
          <ac:chgData name="Abby King" userId="S::abby.king@everence.com::a5eae45b-b8a7-44e6-a860-0674ceae9a73" providerId="AD" clId="Web-{051DF154-1391-A57C-BA68-8DF23EB0B0CB}" dt="2025-09-19T15:10:26.188" v="8" actId="20577"/>
          <ac:spMkLst>
            <pc:docMk/>
            <pc:sldMk cId="3399793694" sldId="307"/>
            <ac:spMk id="2" creationId="{4DCE6EE8-F1F6-2D95-A80B-A80461C7C223}"/>
          </ac:spMkLst>
        </pc:spChg>
      </pc:sldChg>
      <pc:sldChg chg="modSp">
        <pc:chgData name="Abby King" userId="S::abby.king@everence.com::a5eae45b-b8a7-44e6-a860-0674ceae9a73" providerId="AD" clId="Web-{051DF154-1391-A57C-BA68-8DF23EB0B0CB}" dt="2025-09-19T15:10:04.360" v="3" actId="20577"/>
        <pc:sldMkLst>
          <pc:docMk/>
          <pc:sldMk cId="1129135653" sldId="312"/>
        </pc:sldMkLst>
        <pc:spChg chg="mod">
          <ac:chgData name="Abby King" userId="S::abby.king@everence.com::a5eae45b-b8a7-44e6-a860-0674ceae9a73" providerId="AD" clId="Web-{051DF154-1391-A57C-BA68-8DF23EB0B0CB}" dt="2025-09-19T15:10:04.360" v="3" actId="20577"/>
          <ac:spMkLst>
            <pc:docMk/>
            <pc:sldMk cId="1129135653" sldId="312"/>
            <ac:spMk id="2" creationId="{AFCE39CE-4D03-0028-64D9-2AEC0060F5A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9C128A-F1F8-9646-81DB-6EB4E10992D4}" type="datetimeFigureOut">
              <a:rPr lang="en-US" smtClean="0"/>
              <a:t>9/19/2025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38B029-FDCC-3F44-B765-4ABAA808675E}" type="slidenum">
              <a:rPr lang="en-US" smtClean="0"/>
              <a:t>‹#›</a:t>
            </a:fld>
            <a:endParaRPr lang="en-US"/>
          </a:p>
        </p:txBody>
      </p:sp>
    </p:spTree>
    <p:extLst>
      <p:ext uri="{BB962C8B-B14F-4D97-AF65-F5344CB8AC3E}">
        <p14:creationId xmlns:p14="http://schemas.microsoft.com/office/powerpoint/2010/main" val="333621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CCE7B7-8E96-CB41-8932-C8820A8016AC}" type="datetimeFigureOut">
              <a:rPr lang="en-US" smtClean="0"/>
              <a:t>9/19/2025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9ED932-9210-7E43-A2AB-013C1B6A2CC1}" type="slidenum">
              <a:rPr lang="en-US" smtClean="0"/>
              <a:t>‹#›</a:t>
            </a:fld>
            <a:endParaRPr lang="en-US"/>
          </a:p>
        </p:txBody>
      </p:sp>
    </p:spTree>
    <p:extLst>
      <p:ext uri="{BB962C8B-B14F-4D97-AF65-F5344CB8AC3E}">
        <p14:creationId xmlns:p14="http://schemas.microsoft.com/office/powerpoint/2010/main" val="258653776"/>
      </p:ext>
    </p:extLst>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usinessinitiative.org/statistics/non-profit/philanthropic-landscape-2025/?utm_source=chatgpt.co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ccsfundraising.com/insights/ccs-releases-2025-philanthropic-landscape/?utm_source=chatgpt.co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2</a:t>
            </a:fld>
            <a:endParaRPr lang="en-US"/>
          </a:p>
        </p:txBody>
      </p:sp>
    </p:spTree>
    <p:extLst>
      <p:ext uri="{BB962C8B-B14F-4D97-AF65-F5344CB8AC3E}">
        <p14:creationId xmlns:p14="http://schemas.microsoft.com/office/powerpoint/2010/main" val="2057756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4</a:t>
            </a:fld>
            <a:endParaRPr lang="en-US"/>
          </a:p>
        </p:txBody>
      </p:sp>
    </p:spTree>
    <p:extLst>
      <p:ext uri="{BB962C8B-B14F-4D97-AF65-F5344CB8AC3E}">
        <p14:creationId xmlns:p14="http://schemas.microsoft.com/office/powerpoint/2010/main" val="171296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5</a:t>
            </a:fld>
            <a:endParaRPr lang="en-US"/>
          </a:p>
        </p:txBody>
      </p:sp>
    </p:spTree>
    <p:extLst>
      <p:ext uri="{BB962C8B-B14F-4D97-AF65-F5344CB8AC3E}">
        <p14:creationId xmlns:p14="http://schemas.microsoft.com/office/powerpoint/2010/main" val="3573091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6</a:t>
            </a:fld>
            <a:endParaRPr lang="en-US"/>
          </a:p>
        </p:txBody>
      </p:sp>
    </p:spTree>
    <p:extLst>
      <p:ext uri="{BB962C8B-B14F-4D97-AF65-F5344CB8AC3E}">
        <p14:creationId xmlns:p14="http://schemas.microsoft.com/office/powerpoint/2010/main" val="691831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Organizations have missions. They tend to go through –advancing said mission with a hyper focus on it- how do we grow, how do we serve, how do we do more, because the need is definitely out there – Pause. Stop. Breathe. Who is behind all of this growth, this service? Our donors. But are we listening to them? How often, in our excitement to ‘communicate’ do we just talk ‘at’  our donors, so much to share, so much to build, do,… stop. Pause. </a:t>
            </a:r>
          </a:p>
          <a:p>
            <a:endParaRPr lang="en-US" b="1" dirty="0"/>
          </a:p>
          <a:p>
            <a:r>
              <a:rPr lang="en-US" b="1" dirty="0"/>
              <a:t>Retention vs. Acquisition</a:t>
            </a:r>
            <a:r>
              <a:rPr lang="en-US" dirty="0"/>
              <a:t>: Studies (e.g., from the Association of Fundraising Professionals [AFP] and the Fundraising Effectiveness Project) show that the average first-year donor retention rate in the U.S. is only ~45%. Listening to donors boosts loyalty and lifetime value. –</a:t>
            </a:r>
            <a:r>
              <a:rPr lang="en-US" b="1" dirty="0"/>
              <a:t>Trust &amp; Transparency</a:t>
            </a:r>
            <a:r>
              <a:rPr lang="en-US" dirty="0"/>
              <a:t>: In the wake of rising donor skepticism, organizations that listen and respond transparently enjoy higher trust and unrestricted giving.</a:t>
            </a:r>
          </a:p>
          <a:p>
            <a:endParaRPr lang="en-US" dirty="0"/>
          </a:p>
          <a:p>
            <a:r>
              <a:rPr lang="en-US" dirty="0"/>
              <a:t>“By the end of this keynote, you’ll know how to capture, understand, and act on your donors’ voices in a way that grows loyalty and impact.”</a:t>
            </a:r>
          </a:p>
          <a:p>
            <a:r>
              <a:rPr lang="en-US" b="1" dirty="0"/>
              <a:t>Alignment</a:t>
            </a:r>
            <a:r>
              <a:rPr lang="en-US" dirty="0"/>
              <a:t>: Donor voice data can surface priorities that align (or conflict) with your mission, guiding both messaging and program design.</a:t>
            </a:r>
          </a:p>
          <a:p>
            <a:endParaRPr lang="en-US" dirty="0"/>
          </a:p>
          <a:p>
            <a:r>
              <a:rPr lang="en-US" dirty="0"/>
              <a:t>Faith-based/religious giving is seeing a big shift: one of the striking trends is a “Gen Z faith-based giving surge” — very strong growth in religious giving among younger generations.</a:t>
            </a:r>
          </a:p>
          <a:p>
            <a:endParaRPr lang="en-US" dirty="0"/>
          </a:p>
          <a:p>
            <a:pPr marL="0" marR="0" lvl="0" indent="0" algn="l" defTabSz="914354" rtl="0" eaLnBrk="1" fontAlgn="auto" latinLnBrk="0" hangingPunct="1">
              <a:lnSpc>
                <a:spcPct val="100000"/>
              </a:lnSpc>
              <a:spcBef>
                <a:spcPts val="0"/>
              </a:spcBef>
              <a:spcAft>
                <a:spcPts val="0"/>
              </a:spcAft>
              <a:buClrTx/>
              <a:buSzTx/>
              <a:buFontTx/>
              <a:buNone/>
              <a:tabLst/>
              <a:defRPr/>
            </a:pPr>
            <a:r>
              <a:rPr lang="en-US" dirty="0"/>
              <a:t>The “Great Wealth Transfer” (~$124 trillion over coming decades) is pushing nonprofits to rethink how they engage younger donors (Millennials, Gen Z) including via digital channels. </a:t>
            </a:r>
            <a:r>
              <a:rPr lang="en-US" dirty="0">
                <a:hlinkClick r:id="rId3"/>
              </a:rPr>
              <a:t>Business Initiative+1</a:t>
            </a:r>
            <a:endParaRPr lang="en-US" dirty="0"/>
          </a:p>
          <a:p>
            <a:pPr marL="0" marR="0" lvl="0" indent="0" algn="l" defTabSz="914354"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354" rtl="0" eaLnBrk="1" fontAlgn="auto" latinLnBrk="0" hangingPunct="1">
              <a:lnSpc>
                <a:spcPct val="100000"/>
              </a:lnSpc>
              <a:spcBef>
                <a:spcPts val="0"/>
              </a:spcBef>
              <a:spcAft>
                <a:spcPts val="0"/>
              </a:spcAft>
              <a:buClrTx/>
              <a:buSzTx/>
              <a:buFontTx/>
              <a:buNone/>
              <a:tabLst/>
              <a:defRPr/>
            </a:pPr>
            <a:r>
              <a:rPr lang="en-US" b="1" dirty="0"/>
              <a:t>Technology / AI Readiness</a:t>
            </a:r>
            <a:r>
              <a:rPr lang="en-US" dirty="0"/>
              <a:t>~77% of nonprofits plan to adopt AI in the next 3–5 years (for predictive analytics, personalized communication, etc.). Digital giving, mobile giving are especially more common among younger generations. </a:t>
            </a:r>
            <a:r>
              <a:rPr lang="en-US" dirty="0">
                <a:hlinkClick r:id="rId4"/>
              </a:rPr>
              <a:t>CCS Fundraising+1</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7</a:t>
            </a:fld>
            <a:endParaRPr lang="en-US"/>
          </a:p>
        </p:txBody>
      </p:sp>
    </p:spTree>
    <p:extLst>
      <p:ext uri="{BB962C8B-B14F-4D97-AF65-F5344CB8AC3E}">
        <p14:creationId xmlns:p14="http://schemas.microsoft.com/office/powerpoint/2010/main" val="411739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8</a:t>
            </a:fld>
            <a:endParaRPr lang="en-US"/>
          </a:p>
        </p:txBody>
      </p:sp>
    </p:spTree>
    <p:extLst>
      <p:ext uri="{BB962C8B-B14F-4D97-AF65-F5344CB8AC3E}">
        <p14:creationId xmlns:p14="http://schemas.microsoft.com/office/powerpoint/2010/main" val="1856997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21E35F-6C9F-F77D-566F-FFEB58B38FD2}"/>
              </a:ext>
            </a:extLst>
          </p:cNvPr>
          <p:cNvPicPr>
            <a:picLocks noChangeAspect="1"/>
          </p:cNvPicPr>
          <p:nvPr userDrawn="1"/>
        </p:nvPicPr>
        <p:blipFill>
          <a:blip r:embed="rId2"/>
          <a:stretch>
            <a:fillRect/>
          </a:stretch>
        </p:blipFill>
        <p:spPr>
          <a:xfrm>
            <a:off x="1" y="0"/>
            <a:ext cx="12192000" cy="6871213"/>
          </a:xfrm>
          <a:prstGeom prst="rect">
            <a:avLst/>
          </a:prstGeom>
        </p:spPr>
      </p:pic>
      <p:sp>
        <p:nvSpPr>
          <p:cNvPr id="7" name="Text Placeholder 5">
            <a:extLst>
              <a:ext uri="{FF2B5EF4-FFF2-40B4-BE49-F238E27FC236}">
                <a16:creationId xmlns:a16="http://schemas.microsoft.com/office/drawing/2014/main" id="{DDE304BB-D822-C546-9CFD-BF8DA9A3DA0C}"/>
              </a:ext>
            </a:extLst>
          </p:cNvPr>
          <p:cNvSpPr>
            <a:spLocks noGrp="1"/>
          </p:cNvSpPr>
          <p:nvPr>
            <p:ph type="body" sz="quarter" idx="10" hasCustomPrompt="1"/>
          </p:nvPr>
        </p:nvSpPr>
        <p:spPr>
          <a:xfrm>
            <a:off x="1541012" y="4396036"/>
            <a:ext cx="9361019" cy="1187599"/>
          </a:xfrm>
          <a:prstGeom prst="rect">
            <a:avLst/>
          </a:prstGeom>
        </p:spPr>
        <p:txBody>
          <a:bodyPr/>
          <a:lstStyle>
            <a:lvl1pPr marL="0" indent="0" algn="l">
              <a:buNone/>
              <a:defRPr sz="1800"/>
            </a:lvl1pPr>
          </a:lstStyle>
          <a:p>
            <a:r>
              <a:rPr lang="en-US" b="1" i="0" dirty="0">
                <a:solidFill>
                  <a:schemeClr val="bg1"/>
                </a:solidFill>
                <a:latin typeface="Verdana" panose="020B0604030504040204" pitchFamily="34" charset="0"/>
              </a:rPr>
              <a:t>Presenter name, title</a:t>
            </a:r>
          </a:p>
          <a:p>
            <a:r>
              <a:rPr lang="en-US" b="0" i="0" dirty="0">
                <a:solidFill>
                  <a:schemeClr val="bg1"/>
                </a:solidFill>
                <a:latin typeface="Verdana" panose="020B0604030504040204" pitchFamily="34" charset="0"/>
              </a:rPr>
              <a:t>Supplementary information</a:t>
            </a:r>
          </a:p>
        </p:txBody>
      </p:sp>
      <p:sp>
        <p:nvSpPr>
          <p:cNvPr id="8" name="Title 1">
            <a:extLst>
              <a:ext uri="{FF2B5EF4-FFF2-40B4-BE49-F238E27FC236}">
                <a16:creationId xmlns:a16="http://schemas.microsoft.com/office/drawing/2014/main" id="{E4124FE4-E419-D03F-FF2C-437AC1EB68F8}"/>
              </a:ext>
            </a:extLst>
          </p:cNvPr>
          <p:cNvSpPr>
            <a:spLocks noGrp="1"/>
          </p:cNvSpPr>
          <p:nvPr>
            <p:ph type="ctrTitle"/>
          </p:nvPr>
        </p:nvSpPr>
        <p:spPr>
          <a:xfrm>
            <a:off x="1449571" y="1995636"/>
            <a:ext cx="9452461" cy="1028722"/>
          </a:xfrm>
          <a:prstGeom prst="rect">
            <a:avLst/>
          </a:prstGeom>
        </p:spPr>
        <p:txBody>
          <a:bodyPr>
            <a:noAutofit/>
          </a:bodyPr>
          <a:lstStyle>
            <a:lvl1pPr>
              <a:defRPr sz="4400" baseline="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E39A4BA7-E54A-3085-52D9-E51B12C19593}"/>
              </a:ext>
            </a:extLst>
          </p:cNvPr>
          <p:cNvSpPr>
            <a:spLocks noGrp="1"/>
          </p:cNvSpPr>
          <p:nvPr>
            <p:ph type="subTitle" idx="1"/>
          </p:nvPr>
        </p:nvSpPr>
        <p:spPr>
          <a:xfrm>
            <a:off x="1449570" y="3024356"/>
            <a:ext cx="9452461" cy="729417"/>
          </a:xfrm>
          <a:prstGeom prst="rect">
            <a:avLst/>
          </a:prstGeom>
        </p:spPr>
        <p:txBody>
          <a:bodyPr>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dirty="0"/>
              <a:t>Click to edit Master subtitle style</a:t>
            </a:r>
          </a:p>
        </p:txBody>
      </p:sp>
    </p:spTree>
    <p:extLst>
      <p:ext uri="{BB962C8B-B14F-4D97-AF65-F5344CB8AC3E}">
        <p14:creationId xmlns:p14="http://schemas.microsoft.com/office/powerpoint/2010/main" val="3274509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nimated vert logo on black-01">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18205" y="1128448"/>
            <a:ext cx="5822595" cy="400303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Full imag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90BF97-9F90-9562-ECCC-FACC6C9DB41A}"/>
              </a:ext>
            </a:extLst>
          </p:cNvPr>
          <p:cNvPicPr>
            <a:picLocks noChangeAspect="1"/>
          </p:cNvPicPr>
          <p:nvPr userDrawn="1"/>
        </p:nvPicPr>
        <p:blipFill>
          <a:blip r:embed="rId2"/>
          <a:stretch>
            <a:fillRect/>
          </a:stretch>
        </p:blipFill>
        <p:spPr>
          <a:xfrm>
            <a:off x="1" y="0"/>
            <a:ext cx="12192000" cy="6884122"/>
          </a:xfrm>
          <a:prstGeom prst="rect">
            <a:avLst/>
          </a:prstGeom>
        </p:spPr>
      </p:pic>
      <p:sp>
        <p:nvSpPr>
          <p:cNvPr id="3" name="Round Single Corner Rectangle 2">
            <a:extLst>
              <a:ext uri="{FF2B5EF4-FFF2-40B4-BE49-F238E27FC236}">
                <a16:creationId xmlns:a16="http://schemas.microsoft.com/office/drawing/2014/main" id="{0D2A5905-31AF-9B47-B084-1139E34B7389}"/>
              </a:ext>
            </a:extLst>
          </p:cNvPr>
          <p:cNvSpPr/>
          <p:nvPr userDrawn="1"/>
        </p:nvSpPr>
        <p:spPr>
          <a:xfrm rot="5400000">
            <a:off x="678799" y="645694"/>
            <a:ext cx="5556545" cy="5566612"/>
          </a:xfrm>
          <a:prstGeom prst="round1Rect">
            <a:avLst>
              <a:gd name="adj" fmla="val 991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4" name="Text Placeholder 17">
            <a:extLst>
              <a:ext uri="{FF2B5EF4-FFF2-40B4-BE49-F238E27FC236}">
                <a16:creationId xmlns:a16="http://schemas.microsoft.com/office/drawing/2014/main" id="{44E22943-F21B-354D-ABA7-86357B6182BC}"/>
              </a:ext>
            </a:extLst>
          </p:cNvPr>
          <p:cNvSpPr>
            <a:spLocks noGrp="1"/>
          </p:cNvSpPr>
          <p:nvPr>
            <p:ph type="body" sz="quarter" idx="10"/>
          </p:nvPr>
        </p:nvSpPr>
        <p:spPr>
          <a:xfrm>
            <a:off x="1067446" y="2500109"/>
            <a:ext cx="4951404" cy="3121938"/>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sp>
        <p:nvSpPr>
          <p:cNvPr id="5" name="Title 1">
            <a:extLst>
              <a:ext uri="{FF2B5EF4-FFF2-40B4-BE49-F238E27FC236}">
                <a16:creationId xmlns:a16="http://schemas.microsoft.com/office/drawing/2014/main" id="{FDF00B9F-B500-1546-97AF-C42EFBB0F56C}"/>
              </a:ext>
            </a:extLst>
          </p:cNvPr>
          <p:cNvSpPr>
            <a:spLocks noGrp="1"/>
          </p:cNvSpPr>
          <p:nvPr>
            <p:ph type="title"/>
          </p:nvPr>
        </p:nvSpPr>
        <p:spPr>
          <a:xfrm>
            <a:off x="1067446" y="1123660"/>
            <a:ext cx="4791490" cy="991448"/>
          </a:xfrm>
          <a:prstGeom prst="rect">
            <a:avLst/>
          </a:prstGeom>
        </p:spPr>
        <p:txBody>
          <a:bodyPr/>
          <a:lstStyle>
            <a:lvl1pPr>
              <a:defRPr sz="3600" baseline="0">
                <a:solidFill>
                  <a:schemeClr val="accent6"/>
                </a:solidFill>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69EE1B71-8CA5-D14D-A777-9E5D000DADE2}"/>
              </a:ext>
            </a:extLst>
          </p:cNvPr>
          <p:cNvCxnSpPr>
            <a:cxnSpLocks/>
          </p:cNvCxnSpPr>
          <p:nvPr userDrawn="1"/>
        </p:nvCxnSpPr>
        <p:spPr>
          <a:xfrm>
            <a:off x="1067446" y="1069872"/>
            <a:ext cx="479149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8324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52-Green side bar-animate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7834547-3608-0A41-AA04-81FE31AE8300}"/>
              </a:ext>
            </a:extLst>
          </p:cNvPr>
          <p:cNvSpPr>
            <a:spLocks noGrp="1"/>
          </p:cNvSpPr>
          <p:nvPr>
            <p:ph idx="1"/>
          </p:nvPr>
        </p:nvSpPr>
        <p:spPr>
          <a:xfrm>
            <a:off x="482137" y="1681774"/>
            <a:ext cx="7583339" cy="3641876"/>
          </a:xfrm>
        </p:spPr>
        <p:txBody>
          <a:bodyPr/>
          <a:lstStyle>
            <a:lvl1pPr>
              <a:defRPr b="0" i="0">
                <a:solidFill>
                  <a:schemeClr val="tx2"/>
                </a:solidFill>
                <a:latin typeface="Frutiger LT Std 45 Light" panose="020B0402020204020204" pitchFamily="34" charset="77"/>
              </a:defRPr>
            </a:lvl1pPr>
            <a:lvl2pPr>
              <a:defRPr b="0" i="0">
                <a:solidFill>
                  <a:schemeClr val="tx2"/>
                </a:solidFill>
                <a:latin typeface="Frutiger LT Std 45 Light" panose="020B0402020204020204" pitchFamily="34" charset="77"/>
              </a:defRPr>
            </a:lvl2pPr>
            <a:lvl3pPr>
              <a:defRPr b="0" i="0" baseline="0">
                <a:solidFill>
                  <a:schemeClr val="tx2"/>
                </a:solidFill>
                <a:latin typeface="Frutiger LT Std 45 Light" panose="020B0402020204020204" pitchFamily="34" charset="77"/>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9" name="Title 1">
            <a:extLst>
              <a:ext uri="{FF2B5EF4-FFF2-40B4-BE49-F238E27FC236}">
                <a16:creationId xmlns:a16="http://schemas.microsoft.com/office/drawing/2014/main" id="{3EF69DA1-48DD-FF4A-937E-325977358568}"/>
              </a:ext>
            </a:extLst>
          </p:cNvPr>
          <p:cNvSpPr>
            <a:spLocks noGrp="1"/>
          </p:cNvSpPr>
          <p:nvPr>
            <p:ph type="title"/>
          </p:nvPr>
        </p:nvSpPr>
        <p:spPr>
          <a:xfrm>
            <a:off x="482138" y="536181"/>
            <a:ext cx="7583339" cy="1073876"/>
          </a:xfrm>
          <a:prstGeom prst="rect">
            <a:avLst/>
          </a:prstGeom>
        </p:spPr>
        <p:txBody>
          <a:bodyPr/>
          <a:lstStyle>
            <a:lvl1pPr>
              <a:defRPr sz="4000" baseline="0">
                <a:solidFill>
                  <a:schemeClr val="accent6"/>
                </a:solidFill>
              </a:defRPr>
            </a:lvl1pPr>
          </a:lstStyle>
          <a:p>
            <a:r>
              <a:rPr lang="en-US" dirty="0"/>
              <a:t>Click to edit Master title style</a:t>
            </a:r>
          </a:p>
        </p:txBody>
      </p:sp>
      <p:cxnSp>
        <p:nvCxnSpPr>
          <p:cNvPr id="11" name="Straight Connector 10">
            <a:extLst>
              <a:ext uri="{FF2B5EF4-FFF2-40B4-BE49-F238E27FC236}">
                <a16:creationId xmlns:a16="http://schemas.microsoft.com/office/drawing/2014/main" id="{374560D8-8BC2-F648-A56A-30E1A3E943DA}"/>
              </a:ext>
            </a:extLst>
          </p:cNvPr>
          <p:cNvCxnSpPr>
            <a:cxnSpLocks/>
          </p:cNvCxnSpPr>
          <p:nvPr userDrawn="1"/>
        </p:nvCxnSpPr>
        <p:spPr>
          <a:xfrm>
            <a:off x="482137" y="464463"/>
            <a:ext cx="7583339"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4E8375B3-F2D0-D10D-3DF7-061A649C2E27}"/>
              </a:ext>
            </a:extLst>
          </p:cNvPr>
          <p:cNvPicPr>
            <a:picLocks noChangeAspect="1"/>
          </p:cNvPicPr>
          <p:nvPr userDrawn="1"/>
        </p:nvPicPr>
        <p:blipFill>
          <a:blip r:embed="rId2"/>
          <a:srcRect l="60980" t="7126" r="9228"/>
          <a:stretch>
            <a:fillRect/>
          </a:stretch>
        </p:blipFill>
        <p:spPr>
          <a:xfrm flipH="1">
            <a:off x="8559800" y="464462"/>
            <a:ext cx="3632200" cy="6393537"/>
          </a:xfrm>
          <a:prstGeom prst="round1Rect">
            <a:avLst>
              <a:gd name="adj" fmla="val 14459"/>
            </a:avLst>
          </a:prstGeom>
        </p:spPr>
      </p:pic>
    </p:spTree>
    <p:extLst>
      <p:ext uri="{BB962C8B-B14F-4D97-AF65-F5344CB8AC3E}">
        <p14:creationId xmlns:p14="http://schemas.microsoft.com/office/powerpoint/2010/main" val="2135329225"/>
      </p:ext>
    </p:extLst>
  </p:cSld>
  <p:clrMapOvr>
    <a:masterClrMapping/>
  </p:clrMapOvr>
  <p:extLst>
    <p:ext uri="{DCECCB84-F9BA-43D5-87BE-67443E8EF086}">
      <p15:sldGuideLst xmlns:p15="http://schemas.microsoft.com/office/powerpoint/2012/main">
        <p15:guide id="1" pos="1536" userDrawn="1">
          <p15:clr>
            <a:srgbClr val="FBAE40"/>
          </p15:clr>
        </p15:guide>
        <p15:guide id="2" pos="115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slid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0D4C66-03F2-58CD-C170-7D4847180F7C}"/>
              </a:ext>
            </a:extLst>
          </p:cNvPr>
          <p:cNvPicPr>
            <a:picLocks noChangeAspect="1"/>
          </p:cNvPicPr>
          <p:nvPr userDrawn="1"/>
        </p:nvPicPr>
        <p:blipFill>
          <a:blip r:embed="rId2"/>
          <a:stretch>
            <a:fillRect/>
          </a:stretch>
        </p:blipFill>
        <p:spPr>
          <a:xfrm>
            <a:off x="7192816" y="0"/>
            <a:ext cx="4999182" cy="4260273"/>
          </a:xfrm>
          <a:prstGeom prst="rect">
            <a:avLst/>
          </a:prstGeom>
        </p:spPr>
      </p:pic>
      <p:sp>
        <p:nvSpPr>
          <p:cNvPr id="6" name="Text Placeholder 17">
            <a:extLst>
              <a:ext uri="{FF2B5EF4-FFF2-40B4-BE49-F238E27FC236}">
                <a16:creationId xmlns:a16="http://schemas.microsoft.com/office/drawing/2014/main" id="{34C2E9C0-BF20-BF43-BCA3-678F5B69729D}"/>
              </a:ext>
            </a:extLst>
          </p:cNvPr>
          <p:cNvSpPr>
            <a:spLocks noGrp="1"/>
          </p:cNvSpPr>
          <p:nvPr>
            <p:ph type="body" sz="quarter" idx="11"/>
          </p:nvPr>
        </p:nvSpPr>
        <p:spPr>
          <a:xfrm>
            <a:off x="535445" y="1887274"/>
            <a:ext cx="6240493" cy="4386706"/>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cxnSp>
        <p:nvCxnSpPr>
          <p:cNvPr id="7" name="Straight Connector 6">
            <a:extLst>
              <a:ext uri="{FF2B5EF4-FFF2-40B4-BE49-F238E27FC236}">
                <a16:creationId xmlns:a16="http://schemas.microsoft.com/office/drawing/2014/main" id="{297D3FEA-5875-0B40-B56B-04C7391DC07A}"/>
              </a:ext>
            </a:extLst>
          </p:cNvPr>
          <p:cNvCxnSpPr>
            <a:cxnSpLocks/>
          </p:cNvCxnSpPr>
          <p:nvPr userDrawn="1"/>
        </p:nvCxnSpPr>
        <p:spPr>
          <a:xfrm>
            <a:off x="535443" y="555091"/>
            <a:ext cx="6240493"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E865AD54-3BB6-1540-B8EA-95BA9CEAE329}"/>
              </a:ext>
            </a:extLst>
          </p:cNvPr>
          <p:cNvSpPr>
            <a:spLocks noGrp="1"/>
          </p:cNvSpPr>
          <p:nvPr>
            <p:ph type="title"/>
          </p:nvPr>
        </p:nvSpPr>
        <p:spPr>
          <a:xfrm>
            <a:off x="535443" y="607254"/>
            <a:ext cx="6323223" cy="1263969"/>
          </a:xfrm>
          <a:prstGeom prst="rect">
            <a:avLst/>
          </a:prstGeom>
        </p:spPr>
        <p:txBody>
          <a:bodyPr/>
          <a:lstStyle>
            <a:lvl1pPr>
              <a:defRPr sz="4000" baseline="0">
                <a:solidFill>
                  <a:schemeClr val="accent6"/>
                </a:solidFill>
              </a:defRPr>
            </a:lvl1pPr>
          </a:lstStyle>
          <a:p>
            <a:r>
              <a:rPr lang="en-US" dirty="0"/>
              <a:t>Click to edit Master title style</a:t>
            </a:r>
          </a:p>
        </p:txBody>
      </p:sp>
      <p:sp>
        <p:nvSpPr>
          <p:cNvPr id="4" name="Rectangle 3">
            <a:extLst>
              <a:ext uri="{FF2B5EF4-FFF2-40B4-BE49-F238E27FC236}">
                <a16:creationId xmlns:a16="http://schemas.microsoft.com/office/drawing/2014/main" id="{50AF8E11-1C17-8047-BCDB-F877CB76CBD7}"/>
              </a:ext>
            </a:extLst>
          </p:cNvPr>
          <p:cNvSpPr/>
          <p:nvPr userDrawn="1"/>
        </p:nvSpPr>
        <p:spPr>
          <a:xfrm>
            <a:off x="7514996" y="1055615"/>
            <a:ext cx="4453762" cy="1631216"/>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mission. </a:t>
            </a:r>
          </a:p>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fundraising.</a:t>
            </a:r>
          </a:p>
          <a:p>
            <a:pPr algn="ctr">
              <a:lnSpc>
                <a:spcPct val="100000"/>
              </a:lnSpc>
            </a:pPr>
            <a:r>
              <a:rPr lang="en-US" sz="2800" b="0" i="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7_Full imag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341E3-4E3B-C29A-5D2B-5BBAB5E9861A}"/>
              </a:ext>
            </a:extLst>
          </p:cNvPr>
          <p:cNvPicPr>
            <a:picLocks noChangeAspect="1"/>
          </p:cNvPicPr>
          <p:nvPr userDrawn="1"/>
        </p:nvPicPr>
        <p:blipFill>
          <a:blip r:embed="rId2"/>
          <a:stretch>
            <a:fillRect/>
          </a:stretch>
        </p:blipFill>
        <p:spPr>
          <a:xfrm>
            <a:off x="1" y="0"/>
            <a:ext cx="12192000" cy="6884122"/>
          </a:xfrm>
          <a:prstGeom prst="rect">
            <a:avLst/>
          </a:prstGeom>
        </p:spPr>
      </p:pic>
    </p:spTree>
    <p:extLst>
      <p:ext uri="{BB962C8B-B14F-4D97-AF65-F5344CB8AC3E}">
        <p14:creationId xmlns:p14="http://schemas.microsoft.com/office/powerpoint/2010/main" val="3563073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Full image slid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4A1044-EBD3-E945-5F71-4A4F09871F65}"/>
              </a:ext>
            </a:extLst>
          </p:cNvPr>
          <p:cNvPicPr>
            <a:picLocks noChangeAspect="1"/>
          </p:cNvPicPr>
          <p:nvPr userDrawn="1"/>
        </p:nvPicPr>
        <p:blipFill>
          <a:blip r:embed="rId2"/>
          <a:stretch>
            <a:fillRect/>
          </a:stretch>
        </p:blipFill>
        <p:spPr>
          <a:xfrm>
            <a:off x="1" y="0"/>
            <a:ext cx="12192000" cy="6884122"/>
          </a:xfrm>
          <a:prstGeom prst="rect">
            <a:avLst/>
          </a:prstGeom>
        </p:spPr>
      </p:pic>
      <p:sp>
        <p:nvSpPr>
          <p:cNvPr id="16" name="Round Single Corner Rectangle 15">
            <a:extLst>
              <a:ext uri="{FF2B5EF4-FFF2-40B4-BE49-F238E27FC236}">
                <a16:creationId xmlns:a16="http://schemas.microsoft.com/office/drawing/2014/main" id="{AADC5BA5-2394-7D49-996B-080033E75C3B}"/>
              </a:ext>
            </a:extLst>
          </p:cNvPr>
          <p:cNvSpPr/>
          <p:nvPr userDrawn="1"/>
        </p:nvSpPr>
        <p:spPr>
          <a:xfrm rot="10800000" flipH="1">
            <a:off x="609600" y="577516"/>
            <a:ext cx="10956758" cy="5759116"/>
          </a:xfrm>
          <a:prstGeom prst="round1Rect">
            <a:avLst>
              <a:gd name="adj" fmla="val 7607"/>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17" name="Title 1">
            <a:extLst>
              <a:ext uri="{FF2B5EF4-FFF2-40B4-BE49-F238E27FC236}">
                <a16:creationId xmlns:a16="http://schemas.microsoft.com/office/drawing/2014/main" id="{B6D7199A-0A98-C942-A87F-1211EE6DE35F}"/>
              </a:ext>
            </a:extLst>
          </p:cNvPr>
          <p:cNvSpPr>
            <a:spLocks noGrp="1"/>
          </p:cNvSpPr>
          <p:nvPr>
            <p:ph type="title"/>
          </p:nvPr>
        </p:nvSpPr>
        <p:spPr>
          <a:xfrm>
            <a:off x="1005240" y="1159640"/>
            <a:ext cx="10111885" cy="815991"/>
          </a:xfrm>
          <a:prstGeom prst="rect">
            <a:avLst/>
          </a:prstGeom>
        </p:spPr>
        <p:txBody>
          <a:bodyPr/>
          <a:lstStyle>
            <a:lvl1pPr>
              <a:defRPr sz="3600" baseline="0">
                <a:solidFill>
                  <a:schemeClr val="accent6"/>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137A936E-F99D-2645-84FB-4BBE9A7E75B1}"/>
              </a:ext>
            </a:extLst>
          </p:cNvPr>
          <p:cNvSpPr>
            <a:spLocks noGrp="1"/>
          </p:cNvSpPr>
          <p:nvPr>
            <p:ph type="body" sz="quarter" idx="10"/>
          </p:nvPr>
        </p:nvSpPr>
        <p:spPr>
          <a:xfrm>
            <a:off x="1004509" y="2188974"/>
            <a:ext cx="10112670" cy="3616325"/>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cxnSp>
        <p:nvCxnSpPr>
          <p:cNvPr id="19" name="Straight Connector 18">
            <a:extLst>
              <a:ext uri="{FF2B5EF4-FFF2-40B4-BE49-F238E27FC236}">
                <a16:creationId xmlns:a16="http://schemas.microsoft.com/office/drawing/2014/main" id="{E0A8072D-D488-8447-8967-252E404D266F}"/>
              </a:ext>
            </a:extLst>
          </p:cNvPr>
          <p:cNvCxnSpPr>
            <a:cxnSpLocks/>
          </p:cNvCxnSpPr>
          <p:nvPr userDrawn="1"/>
        </p:nvCxnSpPr>
        <p:spPr>
          <a:xfrm>
            <a:off x="1004510" y="1084383"/>
            <a:ext cx="1011267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058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slide">
    <p:bg>
      <p:bgPr>
        <a:solidFill>
          <a:schemeClr val="tx1"/>
        </a:solidFill>
        <a:effectLst/>
      </p:bgPr>
    </p:bg>
    <p:spTree>
      <p:nvGrpSpPr>
        <p:cNvPr id="1" name=""/>
        <p:cNvGrpSpPr/>
        <p:nvPr/>
      </p:nvGrpSpPr>
      <p:grpSpPr>
        <a:xfrm>
          <a:off x="0" y="0"/>
          <a:ext cx="0" cy="0"/>
          <a:chOff x="0" y="0"/>
          <a:chExt cx="0" cy="0"/>
        </a:xfrm>
      </p:grpSpPr>
      <p:sp>
        <p:nvSpPr>
          <p:cNvPr id="5" name="Freeform 3">
            <a:extLst>
              <a:ext uri="{FF2B5EF4-FFF2-40B4-BE49-F238E27FC236}">
                <a16:creationId xmlns:a16="http://schemas.microsoft.com/office/drawing/2014/main" id="{A0287F5C-CAE2-7197-6367-931E88F30802}"/>
              </a:ext>
            </a:extLst>
          </p:cNvPr>
          <p:cNvSpPr/>
          <p:nvPr userDrawn="1"/>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sp>
      <p:sp>
        <p:nvSpPr>
          <p:cNvPr id="2" name="Title 1"/>
          <p:cNvSpPr>
            <a:spLocks noGrp="1"/>
          </p:cNvSpPr>
          <p:nvPr>
            <p:ph type="title"/>
          </p:nvPr>
        </p:nvSpPr>
        <p:spPr>
          <a:xfrm>
            <a:off x="768355" y="888202"/>
            <a:ext cx="10655300" cy="979487"/>
          </a:xfrm>
        </p:spPr>
        <p:txBody>
          <a:bodyPr/>
          <a:lstStyle>
            <a:lvl1pPr>
              <a:defRPr sz="48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768355" y="2191995"/>
            <a:ext cx="10655300" cy="399097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cxnSp>
        <p:nvCxnSpPr>
          <p:cNvPr id="4" name="Straight Connector 3">
            <a:extLst>
              <a:ext uri="{FF2B5EF4-FFF2-40B4-BE49-F238E27FC236}">
                <a16:creationId xmlns:a16="http://schemas.microsoft.com/office/drawing/2014/main" id="{131906AB-3242-F458-558C-44430A7D912D}"/>
              </a:ext>
            </a:extLst>
          </p:cNvPr>
          <p:cNvCxnSpPr>
            <a:cxnSpLocks/>
          </p:cNvCxnSpPr>
          <p:nvPr userDrawn="1"/>
        </p:nvCxnSpPr>
        <p:spPr>
          <a:xfrm>
            <a:off x="738358" y="728988"/>
            <a:ext cx="10685297"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6605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slide">
    <p:bg>
      <p:bgPr>
        <a:solidFill>
          <a:schemeClr val="tx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5FD2F90-1108-8933-D22B-7F228A92F773}"/>
              </a:ext>
            </a:extLst>
          </p:cNvPr>
          <p:cNvSpPr/>
          <p:nvPr userDrawn="1"/>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sp>
      <p:sp>
        <p:nvSpPr>
          <p:cNvPr id="2" name="Title 1"/>
          <p:cNvSpPr>
            <a:spLocks noGrp="1"/>
          </p:cNvSpPr>
          <p:nvPr>
            <p:ph type="title"/>
          </p:nvPr>
        </p:nvSpPr>
        <p:spPr/>
        <p:txBody>
          <a:bodyPr/>
          <a:lstStyle>
            <a:lvl1pPr>
              <a:defRPr sz="4800">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pic>
        <p:nvPicPr>
          <p:cNvPr id="7" name="Picture 6" descr="A picture containing drawing&#10;&#10;Description automatically generated">
            <a:extLst>
              <a:ext uri="{FF2B5EF4-FFF2-40B4-BE49-F238E27FC236}">
                <a16:creationId xmlns:a16="http://schemas.microsoft.com/office/drawing/2014/main" id="{AB1D6163-1CC0-2B4C-B3D8-A365864BB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49355" y="-1"/>
            <a:ext cx="1142645" cy="115990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nimated horizontal logo on black-02">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419930" y="2315028"/>
            <a:ext cx="7462981" cy="21322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Title Placeholder 1"/>
          <p:cNvSpPr>
            <a:spLocks noGrp="1"/>
          </p:cNvSpPr>
          <p:nvPr>
            <p:ph type="title"/>
          </p:nvPr>
        </p:nvSpPr>
        <p:spPr bwMode="auto">
          <a:xfrm>
            <a:off x="768355" y="547237"/>
            <a:ext cx="10655300" cy="979487"/>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title style</a:t>
            </a:r>
          </a:p>
        </p:txBody>
      </p:sp>
      <p:sp>
        <p:nvSpPr>
          <p:cNvPr id="18435" name="Text Placeholder 2"/>
          <p:cNvSpPr>
            <a:spLocks noGrp="1"/>
          </p:cNvSpPr>
          <p:nvPr>
            <p:ph type="body" idx="1"/>
          </p:nvPr>
        </p:nvSpPr>
        <p:spPr bwMode="auto">
          <a:xfrm>
            <a:off x="768355" y="1851030"/>
            <a:ext cx="10655300" cy="39909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TextBox 5"/>
          <p:cNvSpPr txBox="1"/>
          <p:nvPr userDrawn="1"/>
        </p:nvSpPr>
        <p:spPr>
          <a:xfrm>
            <a:off x="11049000" y="7103391"/>
            <a:ext cx="1143000" cy="230832"/>
          </a:xfrm>
          <a:prstGeom prst="rect">
            <a:avLst/>
          </a:prstGeom>
          <a:noFill/>
        </p:spPr>
        <p:txBody>
          <a:bodyPr wrap="square" rtlCol="0">
            <a:spAutoFit/>
          </a:bodyPr>
          <a:lstStyle/>
          <a:p>
            <a:pPr algn="r"/>
            <a:r>
              <a:rPr lang="en-US" sz="900" dirty="0">
                <a:latin typeface="Verdana"/>
                <a:cs typeface="Verdana"/>
              </a:rPr>
              <a:t>0000000</a:t>
            </a:r>
          </a:p>
        </p:txBody>
      </p:sp>
    </p:spTree>
    <p:extLst>
      <p:ext uri="{BB962C8B-B14F-4D97-AF65-F5344CB8AC3E}">
        <p14:creationId xmlns:p14="http://schemas.microsoft.com/office/powerpoint/2010/main" val="319831631"/>
      </p:ext>
    </p:extLst>
  </p:cSld>
  <p:clrMap bg1="lt1" tx1="dk1" bg2="lt2" tx2="dk2" accent1="accent1" accent2="accent2" accent3="accent3" accent4="accent4" accent5="accent5" accent6="accent6" hlink="hlink" folHlink="folHlink"/>
  <p:sldLayoutIdLst>
    <p:sldLayoutId id="2147483769" r:id="rId1"/>
    <p:sldLayoutId id="2147483765" r:id="rId2"/>
    <p:sldLayoutId id="2147483761" r:id="rId3"/>
    <p:sldLayoutId id="2147483705" r:id="rId4"/>
    <p:sldLayoutId id="2147483767" r:id="rId5"/>
    <p:sldLayoutId id="2147483763" r:id="rId6"/>
    <p:sldLayoutId id="2147483770" r:id="rId7"/>
    <p:sldLayoutId id="2147483678" r:id="rId8"/>
    <p:sldLayoutId id="2147483751" r:id="rId9"/>
    <p:sldLayoutId id="2147483755" r:id="rId10"/>
  </p:sldLayoutIdLst>
  <p:txStyles>
    <p:titleStyle>
      <a:lvl1pPr algn="l" defTabSz="609555" rtl="0" eaLnBrk="1" fontAlgn="base" hangingPunct="1">
        <a:spcBef>
          <a:spcPct val="0"/>
        </a:spcBef>
        <a:spcAft>
          <a:spcPct val="0"/>
        </a:spcAft>
        <a:defRPr sz="4800" b="1" i="0" kern="1200">
          <a:solidFill>
            <a:schemeClr val="tx2"/>
          </a:solidFill>
          <a:latin typeface="Frutiger LT Std 45 Light" panose="020B0402020204020204" pitchFamily="34" charset="77"/>
          <a:ea typeface="ＭＳ Ｐゴシック" charset="0"/>
          <a:cs typeface="Verdana"/>
        </a:defRPr>
      </a:lvl1pPr>
      <a:lvl2pPr algn="l" defTabSz="609555" rtl="0" eaLnBrk="1" fontAlgn="base" hangingPunct="1">
        <a:spcBef>
          <a:spcPct val="0"/>
        </a:spcBef>
        <a:spcAft>
          <a:spcPct val="0"/>
        </a:spcAft>
        <a:defRPr sz="3200" b="1">
          <a:solidFill>
            <a:schemeClr val="tx2"/>
          </a:solidFill>
          <a:latin typeface="Verdana" charset="0"/>
          <a:ea typeface="ＭＳ Ｐゴシック" charset="0"/>
        </a:defRPr>
      </a:lvl2pPr>
      <a:lvl3pPr algn="l" defTabSz="609555" rtl="0" eaLnBrk="1" fontAlgn="base" hangingPunct="1">
        <a:spcBef>
          <a:spcPct val="0"/>
        </a:spcBef>
        <a:spcAft>
          <a:spcPct val="0"/>
        </a:spcAft>
        <a:defRPr sz="3200" b="1">
          <a:solidFill>
            <a:schemeClr val="tx2"/>
          </a:solidFill>
          <a:latin typeface="Verdana" charset="0"/>
          <a:ea typeface="ＭＳ Ｐゴシック" charset="0"/>
        </a:defRPr>
      </a:lvl3pPr>
      <a:lvl4pPr algn="l" defTabSz="609555" rtl="0" eaLnBrk="1" fontAlgn="base" hangingPunct="1">
        <a:spcBef>
          <a:spcPct val="0"/>
        </a:spcBef>
        <a:spcAft>
          <a:spcPct val="0"/>
        </a:spcAft>
        <a:defRPr sz="3200" b="1">
          <a:solidFill>
            <a:schemeClr val="tx2"/>
          </a:solidFill>
          <a:latin typeface="Verdana" charset="0"/>
          <a:ea typeface="ＭＳ Ｐゴシック" charset="0"/>
        </a:defRPr>
      </a:lvl4pPr>
      <a:lvl5pPr algn="l" defTabSz="609555" rtl="0" eaLnBrk="1" fontAlgn="base" hangingPunct="1">
        <a:spcBef>
          <a:spcPct val="0"/>
        </a:spcBef>
        <a:spcAft>
          <a:spcPct val="0"/>
        </a:spcAft>
        <a:defRPr sz="3200" b="1">
          <a:solidFill>
            <a:schemeClr val="tx2"/>
          </a:solidFill>
          <a:latin typeface="Verdana" charset="0"/>
          <a:ea typeface="ＭＳ Ｐゴシック" charset="0"/>
        </a:defRPr>
      </a:lvl5pPr>
      <a:lvl6pPr marL="609555" algn="l" defTabSz="609555" rtl="0" eaLnBrk="1" fontAlgn="base" hangingPunct="1">
        <a:spcBef>
          <a:spcPct val="0"/>
        </a:spcBef>
        <a:spcAft>
          <a:spcPct val="0"/>
        </a:spcAft>
        <a:defRPr sz="3200" b="1">
          <a:solidFill>
            <a:schemeClr val="tx2"/>
          </a:solidFill>
          <a:latin typeface="Verdana" charset="0"/>
          <a:ea typeface="ＭＳ Ｐゴシック" charset="0"/>
        </a:defRPr>
      </a:lvl6pPr>
      <a:lvl7pPr marL="1219110" algn="l" defTabSz="609555" rtl="0" eaLnBrk="1" fontAlgn="base" hangingPunct="1">
        <a:spcBef>
          <a:spcPct val="0"/>
        </a:spcBef>
        <a:spcAft>
          <a:spcPct val="0"/>
        </a:spcAft>
        <a:defRPr sz="3200" b="1">
          <a:solidFill>
            <a:schemeClr val="tx2"/>
          </a:solidFill>
          <a:latin typeface="Verdana" charset="0"/>
          <a:ea typeface="ＭＳ Ｐゴシック" charset="0"/>
        </a:defRPr>
      </a:lvl7pPr>
      <a:lvl8pPr marL="1828664" algn="l" defTabSz="609555" rtl="0" eaLnBrk="1" fontAlgn="base" hangingPunct="1">
        <a:spcBef>
          <a:spcPct val="0"/>
        </a:spcBef>
        <a:spcAft>
          <a:spcPct val="0"/>
        </a:spcAft>
        <a:defRPr sz="3200" b="1">
          <a:solidFill>
            <a:schemeClr val="tx2"/>
          </a:solidFill>
          <a:latin typeface="Verdana" charset="0"/>
          <a:ea typeface="ＭＳ Ｐゴシック" charset="0"/>
        </a:defRPr>
      </a:lvl8pPr>
      <a:lvl9pPr marL="2438218" algn="l" defTabSz="609555" rtl="0" eaLnBrk="1" fontAlgn="base" hangingPunct="1">
        <a:spcBef>
          <a:spcPct val="0"/>
        </a:spcBef>
        <a:spcAft>
          <a:spcPct val="0"/>
        </a:spcAft>
        <a:defRPr sz="3200" b="1">
          <a:solidFill>
            <a:schemeClr val="tx2"/>
          </a:solidFill>
          <a:latin typeface="Verdana" charset="0"/>
          <a:ea typeface="ＭＳ Ｐゴシック" charset="0"/>
        </a:defRPr>
      </a:lvl9pPr>
    </p:titleStyle>
    <p:bodyStyle>
      <a:lvl1pPr marL="457167" indent="-457167" algn="l" defTabSz="609555" rtl="0" eaLnBrk="1" fontAlgn="base" hangingPunct="1">
        <a:spcBef>
          <a:spcPct val="20000"/>
        </a:spcBef>
        <a:spcAft>
          <a:spcPct val="0"/>
        </a:spcAft>
        <a:defRPr sz="3200" b="0" i="0" kern="1200">
          <a:solidFill>
            <a:schemeClr val="tx2"/>
          </a:solidFill>
          <a:latin typeface="Frutiger LT Std 45 Light" panose="020B0402020204020204" pitchFamily="34" charset="77"/>
          <a:ea typeface="ＭＳ Ｐゴシック" charset="0"/>
          <a:cs typeface="Verdana"/>
        </a:defRPr>
      </a:lvl1pPr>
      <a:lvl2pPr marL="311127" indent="-311127" algn="l" defTabSz="609555" rtl="0" eaLnBrk="1" fontAlgn="base" hangingPunct="1">
        <a:spcBef>
          <a:spcPct val="20000"/>
        </a:spcBef>
        <a:spcAft>
          <a:spcPct val="0"/>
        </a:spcAft>
        <a:buFont typeface="Arial" charset="0"/>
        <a:buChar char="•"/>
        <a:defRPr sz="2667" b="0" i="0" kern="1200">
          <a:solidFill>
            <a:schemeClr val="tx2"/>
          </a:solidFill>
          <a:latin typeface="Frutiger LT Std 45 Light" panose="020B0402020204020204" pitchFamily="34" charset="77"/>
          <a:ea typeface="ＭＳ Ｐゴシック" charset="0"/>
          <a:cs typeface="Verdana"/>
        </a:defRPr>
      </a:lvl2pPr>
      <a:lvl3pPr marL="607439" indent="-296311" algn="l" defTabSz="609555" rtl="0" eaLnBrk="1" fontAlgn="base" hangingPunct="1">
        <a:spcBef>
          <a:spcPct val="20000"/>
        </a:spcBef>
        <a:spcAft>
          <a:spcPct val="0"/>
        </a:spcAft>
        <a:buSzPct val="100000"/>
        <a:buFont typeface="Lucida Grande" charset="0"/>
        <a:buChar char="−"/>
        <a:defRPr b="0" i="0" kern="1200">
          <a:solidFill>
            <a:schemeClr val="tx2"/>
          </a:solidFill>
          <a:latin typeface="Frutiger LT Std 45 Light" panose="020B0402020204020204" pitchFamily="34" charset="77"/>
          <a:ea typeface="ＭＳ Ｐゴシック" charset="0"/>
          <a:cs typeface="Verdana"/>
        </a:defRPr>
      </a:lvl3pPr>
      <a:lvl4pPr marL="2133440" indent="-304776" algn="l" defTabSz="609555" rtl="0" eaLnBrk="1" fontAlgn="base" hangingPunct="1">
        <a:spcBef>
          <a:spcPct val="20000"/>
        </a:spcBef>
        <a:spcAft>
          <a:spcPct val="0"/>
        </a:spcAft>
        <a:buFont typeface="Arial" charset="0"/>
        <a:buChar char="–"/>
        <a:defRPr sz="2667" kern="1200">
          <a:solidFill>
            <a:schemeClr val="tx2"/>
          </a:solidFill>
          <a:latin typeface="Arial"/>
          <a:ea typeface="ＭＳ Ｐゴシック" charset="0"/>
          <a:cs typeface="Arial"/>
        </a:defRPr>
      </a:lvl4pPr>
      <a:lvl5pPr marL="2742994" indent="-304776" algn="l" defTabSz="609555" rtl="0" eaLnBrk="1" fontAlgn="base" hangingPunct="1">
        <a:spcBef>
          <a:spcPct val="20000"/>
        </a:spcBef>
        <a:spcAft>
          <a:spcPct val="0"/>
        </a:spcAft>
        <a:buFont typeface="Arial"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7197" userDrawn="1">
          <p15:clr>
            <a:srgbClr val="F26B43"/>
          </p15:clr>
        </p15:guide>
        <p15:guide id="3" pos="483" userDrawn="1">
          <p15:clr>
            <a:srgbClr val="F26B43"/>
          </p15:clr>
        </p15:guide>
        <p15:guide id="4" orient="horz" pos="1232" userDrawn="1">
          <p15:clr>
            <a:srgbClr val="F26B43"/>
          </p15:clr>
        </p15:guide>
        <p15:guide id="5" orient="horz" pos="1000" userDrawn="1">
          <p15:clr>
            <a:srgbClr val="F26B43"/>
          </p15:clr>
        </p15:guide>
        <p15:guide id="6" orient="horz" pos="2293"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www.ccsfundraising.com/insights/ccs-releases-2025-philanthropic-landscape?utm_source=chatgpt.com" TargetMode="External"/><Relationship Id="rId2" Type="http://schemas.openxmlformats.org/officeDocument/2006/relationships/hyperlink" Target="https://givingusa.org/?utm_source=chatgpt.com"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EBA68-7FD8-5792-31AF-8DE338208C1D}"/>
              </a:ext>
            </a:extLst>
          </p:cNvPr>
          <p:cNvSpPr>
            <a:spLocks noGrp="1"/>
          </p:cNvSpPr>
          <p:nvPr>
            <p:ph type="ctrTitle"/>
          </p:nvPr>
        </p:nvSpPr>
        <p:spPr/>
        <p:txBody>
          <a:bodyPr/>
          <a:lstStyle/>
          <a:p>
            <a:r>
              <a:rPr lang="en-US" dirty="0"/>
              <a:t>The Voice of the Donor	</a:t>
            </a:r>
          </a:p>
        </p:txBody>
      </p:sp>
      <p:sp>
        <p:nvSpPr>
          <p:cNvPr id="3" name="Subtitle 2">
            <a:extLst>
              <a:ext uri="{FF2B5EF4-FFF2-40B4-BE49-F238E27FC236}">
                <a16:creationId xmlns:a16="http://schemas.microsoft.com/office/drawing/2014/main" id="{EB2DF649-0193-9823-0C90-EED81ADD618B}"/>
              </a:ext>
            </a:extLst>
          </p:cNvPr>
          <p:cNvSpPr>
            <a:spLocks noGrp="1"/>
          </p:cNvSpPr>
          <p:nvPr>
            <p:ph type="subTitle" idx="1"/>
          </p:nvPr>
        </p:nvSpPr>
        <p:spPr/>
        <p:txBody>
          <a:bodyPr/>
          <a:lstStyle/>
          <a:p>
            <a:r>
              <a:rPr lang="en-US" dirty="0"/>
              <a:t>Turning Feedback into Fuel for Impact</a:t>
            </a:r>
          </a:p>
        </p:txBody>
      </p:sp>
      <p:sp>
        <p:nvSpPr>
          <p:cNvPr id="7" name="Text Placeholder 5">
            <a:extLst>
              <a:ext uri="{FF2B5EF4-FFF2-40B4-BE49-F238E27FC236}">
                <a16:creationId xmlns:a16="http://schemas.microsoft.com/office/drawing/2014/main" id="{007F78B8-21B7-D44F-A153-F135AD16C59F}"/>
              </a:ext>
            </a:extLst>
          </p:cNvPr>
          <p:cNvSpPr>
            <a:spLocks noGrp="1"/>
          </p:cNvSpPr>
          <p:nvPr>
            <p:ph type="body" sz="quarter" idx="10" hasCustomPrompt="1"/>
          </p:nvPr>
        </p:nvSpPr>
        <p:spPr>
          <a:xfrm>
            <a:off x="1541012" y="4396036"/>
            <a:ext cx="9361019" cy="1187599"/>
          </a:xfrm>
          <a:prstGeom prst="rect">
            <a:avLst/>
          </a:prstGeom>
        </p:spPr>
        <p:txBody>
          <a:bodyPr/>
          <a:lstStyle>
            <a:lvl1pPr marL="0" indent="0" algn="l">
              <a:buNone/>
              <a:defRPr sz="1800"/>
            </a:lvl1pPr>
          </a:lstStyle>
          <a:p>
            <a:r>
              <a:rPr lang="en-US" b="1" i="0" dirty="0">
                <a:solidFill>
                  <a:schemeClr val="bg1"/>
                </a:solidFill>
                <a:latin typeface="Verdana" panose="020B0604030504040204" pitchFamily="34" charset="0"/>
              </a:rPr>
              <a:t>Michelle S. Gollapalli, MBA, CFRE, CAP</a:t>
            </a:r>
          </a:p>
          <a:p>
            <a:r>
              <a:rPr lang="en-US" b="1" dirty="0">
                <a:solidFill>
                  <a:schemeClr val="bg1"/>
                </a:solidFill>
                <a:latin typeface="Verdana" panose="020B0604030504040204" pitchFamily="34" charset="0"/>
              </a:rPr>
              <a:t>President, Distinction Dialogue</a:t>
            </a:r>
            <a:endParaRPr lang="en-US" b="1" i="0" dirty="0">
              <a:solidFill>
                <a:schemeClr val="bg1"/>
              </a:solidFill>
              <a:latin typeface="Verdana" panose="020B0604030504040204" pitchFamily="34" charset="0"/>
            </a:endParaRPr>
          </a:p>
          <a:p>
            <a:endParaRPr lang="en-US" b="0" i="0" dirty="0">
              <a:solidFill>
                <a:schemeClr val="bg1"/>
              </a:solidFill>
              <a:latin typeface="Verdana" panose="020B0604030504040204" pitchFamily="34" charset="0"/>
            </a:endParaRPr>
          </a:p>
        </p:txBody>
      </p:sp>
    </p:spTree>
    <p:extLst>
      <p:ext uri="{BB962C8B-B14F-4D97-AF65-F5344CB8AC3E}">
        <p14:creationId xmlns:p14="http://schemas.microsoft.com/office/powerpoint/2010/main" val="1016640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F19C3-05E6-53A8-42AC-4CB6F9E390B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69E68BD-2C9F-1D96-7EF0-9C7B04A82B61}"/>
              </a:ext>
            </a:extLst>
          </p:cNvPr>
          <p:cNvPicPr>
            <a:picLocks noChangeAspect="1"/>
          </p:cNvPicPr>
          <p:nvPr/>
        </p:nvPicPr>
        <p:blipFill>
          <a:blip r:embed="rId2"/>
          <a:stretch>
            <a:fillRect/>
          </a:stretch>
        </p:blipFill>
        <p:spPr>
          <a:xfrm>
            <a:off x="3332154" y="658398"/>
            <a:ext cx="5529943" cy="5529943"/>
          </a:xfrm>
          <a:prstGeom prst="rect">
            <a:avLst/>
          </a:prstGeom>
        </p:spPr>
      </p:pic>
    </p:spTree>
    <p:extLst>
      <p:ext uri="{BB962C8B-B14F-4D97-AF65-F5344CB8AC3E}">
        <p14:creationId xmlns:p14="http://schemas.microsoft.com/office/powerpoint/2010/main" val="1977135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3AA78-71D7-62F4-ECE0-0901C90373C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C939B06-40D2-5E31-1695-6123F2020052}"/>
              </a:ext>
            </a:extLst>
          </p:cNvPr>
          <p:cNvPicPr>
            <a:picLocks noChangeAspect="1"/>
          </p:cNvPicPr>
          <p:nvPr/>
        </p:nvPicPr>
        <p:blipFill>
          <a:blip r:embed="rId2"/>
          <a:stretch>
            <a:fillRect/>
          </a:stretch>
        </p:blipFill>
        <p:spPr>
          <a:xfrm>
            <a:off x="1142079" y="445691"/>
            <a:ext cx="9907841" cy="6281681"/>
          </a:xfrm>
          <a:prstGeom prst="rect">
            <a:avLst/>
          </a:prstGeom>
        </p:spPr>
      </p:pic>
    </p:spTree>
    <p:extLst>
      <p:ext uri="{BB962C8B-B14F-4D97-AF65-F5344CB8AC3E}">
        <p14:creationId xmlns:p14="http://schemas.microsoft.com/office/powerpoint/2010/main" val="2433640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1877D-0D3C-4176-5033-02C3614EC63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3AAC61-F8B4-5086-E5F0-614AFC90D51A}"/>
              </a:ext>
            </a:extLst>
          </p:cNvPr>
          <p:cNvSpPr>
            <a:spLocks noGrp="1"/>
          </p:cNvSpPr>
          <p:nvPr>
            <p:ph idx="1"/>
          </p:nvPr>
        </p:nvSpPr>
        <p:spPr>
          <a:xfrm>
            <a:off x="482137" y="1458685"/>
            <a:ext cx="7583339" cy="5298562"/>
          </a:xfrm>
        </p:spPr>
        <p:txBody>
          <a:bodyPr/>
          <a:lstStyle/>
          <a:p>
            <a:r>
              <a:rPr lang="en-US" sz="1200" b="1" dirty="0"/>
              <a:t>National Philanthropy Data</a:t>
            </a:r>
            <a:br>
              <a:rPr lang="en-US" sz="1200" dirty="0"/>
            </a:br>
            <a:r>
              <a:rPr lang="en-US" sz="1200" dirty="0"/>
              <a:t>– </a:t>
            </a:r>
            <a:r>
              <a:rPr lang="en-US" sz="1200" i="1" dirty="0"/>
              <a:t>Giving USA 2025: The Annual Report on Philanthropy for the Year 2024</a:t>
            </a:r>
            <a:r>
              <a:rPr lang="en-US" sz="1200" dirty="0"/>
              <a:t>. Giving USA Foundation. Total U.S. giving $592.5 B; individuals ~66%; corporate giving up ~9%; religion largest sector. </a:t>
            </a:r>
            <a:r>
              <a:rPr lang="en-US" sz="1200" dirty="0">
                <a:hlinkClick r:id="rId2"/>
              </a:rPr>
              <a:t>givingusa.org</a:t>
            </a:r>
            <a:br>
              <a:rPr lang="en-US" sz="1200" dirty="0"/>
            </a:br>
            <a:r>
              <a:rPr lang="en-US" sz="1200" dirty="0"/>
              <a:t>– </a:t>
            </a:r>
            <a:r>
              <a:rPr lang="en-US" sz="1200" i="1" dirty="0"/>
              <a:t>CCS Fundraising – The Philanthropic Landscape 2025</a:t>
            </a:r>
            <a:r>
              <a:rPr lang="en-US" sz="1200" dirty="0"/>
              <a:t>. Gen Z growth in faith-based giving; $124 T wealth transfer; 77% nonprofits plan AI adoption. </a:t>
            </a:r>
            <a:r>
              <a:rPr lang="en-US" sz="1200" dirty="0">
                <a:hlinkClick r:id="rId3"/>
              </a:rPr>
              <a:t>ccsfundraising.com</a:t>
            </a:r>
            <a:endParaRPr lang="en-US" sz="1200" dirty="0"/>
          </a:p>
          <a:p>
            <a:r>
              <a:rPr lang="en-US" sz="1200" b="1" dirty="0"/>
              <a:t>Diversity &amp; Generational Giving</a:t>
            </a:r>
            <a:br>
              <a:rPr lang="en-US" sz="1200" dirty="0"/>
            </a:br>
            <a:r>
              <a:rPr lang="en-US" sz="1200" dirty="0"/>
              <a:t>– Urban Institute / W.K. Kellogg Foundation reports on Black &amp; Hispanic philanthropy: Black households give ~18% more; Hispanic giving participation fell faster 2008-2018.</a:t>
            </a:r>
            <a:br>
              <a:rPr lang="en-US" sz="1200" dirty="0"/>
            </a:br>
            <a:r>
              <a:rPr lang="en-US" sz="1200" dirty="0"/>
              <a:t>– Fidelity Charitable and other DAF reports on secular donor pools.</a:t>
            </a:r>
          </a:p>
          <a:p>
            <a:r>
              <a:rPr lang="en-US" sz="1200" b="1" dirty="0"/>
              <a:t>Religious Affiliation &amp; Participation (National &amp; Pennsylvania)</a:t>
            </a:r>
            <a:br>
              <a:rPr lang="en-US" sz="1200" dirty="0"/>
            </a:br>
            <a:r>
              <a:rPr lang="en-US" sz="1200" dirty="0"/>
              <a:t>– Pew Research Center – Religious Landscape Study (2023–24): National unaffiliated 28–30%; Pennsylvania 62% Christian (down from 73% in 2014); &gt;50% rarely/never attend services. pewresearch.org/religion</a:t>
            </a:r>
            <a:br>
              <a:rPr lang="en-US" sz="1200" dirty="0"/>
            </a:br>
            <a:r>
              <a:rPr lang="en-US" sz="1200" dirty="0"/>
              <a:t>– Axios Local Philadelphia report on church attendance (2024).</a:t>
            </a:r>
          </a:p>
          <a:p>
            <a:r>
              <a:rPr lang="en-US" sz="1200" b="1" dirty="0"/>
              <a:t>Pennsylvania Nonprofit Sector &amp; Philanthropy</a:t>
            </a:r>
            <a:br>
              <a:rPr lang="en-US" sz="1200" dirty="0"/>
            </a:br>
            <a:r>
              <a:rPr lang="en-US" sz="1200" dirty="0"/>
              <a:t>– Pennsylvania Association of Nonprofit Organizations (PANO) – </a:t>
            </a:r>
            <a:r>
              <a:rPr lang="en-US" sz="1200" i="1" dirty="0"/>
              <a:t>2025 Economic Impact of Pennsylvania’s Nonprofits</a:t>
            </a:r>
            <a:r>
              <a:rPr lang="en-US" sz="1200" dirty="0"/>
              <a:t>: ~64,800 active nonprofits; ~49,000 are 501(c)(3); nonprofits drive ~$139.8 B state economy. pano.org</a:t>
            </a:r>
            <a:br>
              <a:rPr lang="en-US" sz="1200" dirty="0"/>
            </a:br>
            <a:r>
              <a:rPr lang="en-US" sz="1200" dirty="0"/>
              <a:t>– Archdiocese of Philadelphia – Catholic Charities Appeal Annual Report 2024: ~$8.8 M from 37,111 gifts.</a:t>
            </a:r>
            <a:br>
              <a:rPr lang="en-US" sz="1200" dirty="0"/>
            </a:br>
            <a:r>
              <a:rPr lang="en-US" sz="1200" dirty="0"/>
              <a:t>– Richard King Mellon Foundation, The Heinz Endowments – 2023 annual reports/990 filings (RK Mellon grants ~$175 M; Heinz revenue ~$93.9 M).</a:t>
            </a:r>
          </a:p>
          <a:p>
            <a:r>
              <a:rPr lang="en-US" sz="1200" b="1" dirty="0"/>
              <a:t>Other</a:t>
            </a:r>
            <a:br>
              <a:rPr lang="en-US" sz="1200" dirty="0"/>
            </a:br>
            <a:r>
              <a:rPr lang="en-US" sz="1200" dirty="0"/>
              <a:t>– BBB Wise Giving Alliance – Give.org Donor Trust Report (trust factors across donor groups). give.org/</a:t>
            </a:r>
            <a:r>
              <a:rPr lang="en-US" sz="1200" dirty="0" err="1"/>
              <a:t>donortrust</a:t>
            </a:r>
            <a:br>
              <a:rPr lang="en-US" sz="1200" dirty="0"/>
            </a:br>
            <a:r>
              <a:rPr lang="en-US" sz="1200" dirty="0"/>
              <a:t>– Lilly Family School of Philanthropy – Lake Institute on Faith &amp; Giving reports.</a:t>
            </a:r>
          </a:p>
          <a:p>
            <a:endParaRPr lang="en-US" dirty="0"/>
          </a:p>
        </p:txBody>
      </p:sp>
      <p:sp>
        <p:nvSpPr>
          <p:cNvPr id="3" name="Title 2">
            <a:extLst>
              <a:ext uri="{FF2B5EF4-FFF2-40B4-BE49-F238E27FC236}">
                <a16:creationId xmlns:a16="http://schemas.microsoft.com/office/drawing/2014/main" id="{9B71D03F-7AC9-2A15-38CC-650DA0034A66}"/>
              </a:ext>
            </a:extLst>
          </p:cNvPr>
          <p:cNvSpPr>
            <a:spLocks noGrp="1"/>
          </p:cNvSpPr>
          <p:nvPr>
            <p:ph type="title"/>
          </p:nvPr>
        </p:nvSpPr>
        <p:spPr>
          <a:xfrm>
            <a:off x="482138" y="564709"/>
            <a:ext cx="7583339" cy="487076"/>
          </a:xfrm>
        </p:spPr>
        <p:txBody>
          <a:bodyPr/>
          <a:lstStyle/>
          <a:p>
            <a:r>
              <a:rPr lang="en-US" dirty="0"/>
              <a:t>References</a:t>
            </a:r>
          </a:p>
        </p:txBody>
      </p:sp>
    </p:spTree>
    <p:extLst>
      <p:ext uri="{BB962C8B-B14F-4D97-AF65-F5344CB8AC3E}">
        <p14:creationId xmlns:p14="http://schemas.microsoft.com/office/powerpoint/2010/main" val="1842059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C3FB0-5183-B50C-E34A-3E7BB38F89F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15D8F9F-02B9-7F06-22D6-FB22C7B76858}"/>
              </a:ext>
            </a:extLst>
          </p:cNvPr>
          <p:cNvSpPr>
            <a:spLocks noGrp="1"/>
          </p:cNvSpPr>
          <p:nvPr>
            <p:ph idx="1"/>
          </p:nvPr>
        </p:nvSpPr>
        <p:spPr/>
        <p:txBody>
          <a:bodyPr/>
          <a:lstStyle/>
          <a:p>
            <a:endParaRPr lang="en-US" dirty="0"/>
          </a:p>
          <a:p>
            <a:endParaRPr lang="en-US" dirty="0"/>
          </a:p>
          <a:p>
            <a:endParaRPr lang="en-US" dirty="0"/>
          </a:p>
          <a:p>
            <a:pPr algn="ctr"/>
            <a:r>
              <a:rPr lang="en-US" dirty="0"/>
              <a:t>Michelle S. Gollapalli. MBA, CFRE, CAP</a:t>
            </a:r>
          </a:p>
          <a:p>
            <a:pPr algn="ctr"/>
            <a:r>
              <a:rPr lang="en-US" dirty="0"/>
              <a:t>msgollapalli@outlook.com</a:t>
            </a:r>
          </a:p>
        </p:txBody>
      </p:sp>
      <p:pic>
        <p:nvPicPr>
          <p:cNvPr id="3074" name="Picture 2" descr="Colorful Thank You Typography 182326 Vector Art at Vecteezy">
            <a:extLst>
              <a:ext uri="{FF2B5EF4-FFF2-40B4-BE49-F238E27FC236}">
                <a16:creationId xmlns:a16="http://schemas.microsoft.com/office/drawing/2014/main" id="{A4AF43DA-C207-CF65-1AC0-8C4DB255AD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4727" y="649964"/>
            <a:ext cx="3407229" cy="2433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266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iving USA 2025 Report: What the Data Tells Us and Where We Go from Here">
            <a:extLst>
              <a:ext uri="{FF2B5EF4-FFF2-40B4-BE49-F238E27FC236}">
                <a16:creationId xmlns:a16="http://schemas.microsoft.com/office/drawing/2014/main" id="{8F3FEB88-527D-9A6E-5044-B94D2A6BC62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6485" y="764720"/>
            <a:ext cx="6825343" cy="5119007"/>
          </a:xfrm>
          <a:prstGeom prst="rect">
            <a:avLst/>
          </a:prstGeom>
          <a:noFill/>
          <a:ln>
            <a:noFill/>
          </a:ln>
        </p:spPr>
      </p:pic>
    </p:spTree>
    <p:extLst>
      <p:ext uri="{BB962C8B-B14F-4D97-AF65-F5344CB8AC3E}">
        <p14:creationId xmlns:p14="http://schemas.microsoft.com/office/powerpoint/2010/main" val="2822625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28686-1D09-AE76-9D2E-6545847A493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105C560-04C6-D8E1-A0E4-E7F213C503CF}"/>
              </a:ext>
            </a:extLst>
          </p:cNvPr>
          <p:cNvPicPr>
            <a:picLocks noChangeAspect="1"/>
          </p:cNvPicPr>
          <p:nvPr/>
        </p:nvPicPr>
        <p:blipFill>
          <a:blip r:embed="rId2"/>
          <a:stretch>
            <a:fillRect/>
          </a:stretch>
        </p:blipFill>
        <p:spPr>
          <a:xfrm>
            <a:off x="1122276" y="1023257"/>
            <a:ext cx="9947447" cy="4811486"/>
          </a:xfrm>
          <a:prstGeom prst="rect">
            <a:avLst/>
          </a:prstGeom>
        </p:spPr>
      </p:pic>
    </p:spTree>
    <p:extLst>
      <p:ext uri="{BB962C8B-B14F-4D97-AF65-F5344CB8AC3E}">
        <p14:creationId xmlns:p14="http://schemas.microsoft.com/office/powerpoint/2010/main" val="1523697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9B7BA-805A-361E-3C29-315D3A7F9EA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CE39CE-4D03-0028-64D9-2AEC0060F5A3}"/>
              </a:ext>
            </a:extLst>
          </p:cNvPr>
          <p:cNvSpPr>
            <a:spLocks noGrp="1"/>
          </p:cNvSpPr>
          <p:nvPr>
            <p:ph idx="1"/>
          </p:nvPr>
        </p:nvSpPr>
        <p:spPr>
          <a:xfrm>
            <a:off x="482137" y="1681774"/>
            <a:ext cx="7583339" cy="4272712"/>
          </a:xfrm>
        </p:spPr>
        <p:txBody>
          <a:bodyPr/>
          <a:lstStyle/>
          <a:p>
            <a:pPr marL="457200" indent="-457200">
              <a:buFont typeface="Arial" panose="020B0604020202020204" pitchFamily="34" charset="0"/>
              <a:buChar char="•"/>
            </a:pPr>
            <a:r>
              <a:rPr lang="en-US" sz="2400" dirty="0"/>
              <a:t>Philanthropy at a record high</a:t>
            </a:r>
          </a:p>
          <a:p>
            <a:pPr marL="457200" indent="-457200">
              <a:buFont typeface="Arial" panose="020B0604020202020204" pitchFamily="34" charset="0"/>
              <a:buChar char="•"/>
            </a:pPr>
            <a:r>
              <a:rPr lang="en-US" sz="2400" dirty="0"/>
              <a:t>All sectors saw an increase</a:t>
            </a:r>
          </a:p>
          <a:p>
            <a:pPr marL="607060" lvl="2" indent="-457200">
              <a:buFont typeface="Arial" panose="020B0604020202020204" pitchFamily="34" charset="0"/>
              <a:buChar char="•"/>
            </a:pPr>
            <a:r>
              <a:rPr lang="en-US" sz="1600" dirty="0"/>
              <a:t>Religion remains the largest sector of US giving ($145B) – but declining</a:t>
            </a:r>
          </a:p>
          <a:p>
            <a:pPr marL="457200" indent="-457200">
              <a:buFont typeface="Arial" panose="020B0604020202020204" pitchFamily="34" charset="0"/>
              <a:buChar char="•"/>
            </a:pPr>
            <a:r>
              <a:rPr lang="en-US" sz="2400" dirty="0"/>
              <a:t>Transformational Gifts make headlines</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latin typeface="Frutiger LT Std 45 Light"/>
                <a:ea typeface="ＭＳ Ｐゴシック"/>
              </a:rPr>
              <a:t>Fewer donors are giving – attrition high (66% - 49%)</a:t>
            </a:r>
          </a:p>
          <a:p>
            <a:pPr marL="457200" indent="-457200">
              <a:buFont typeface="Arial" panose="020B0604020202020204" pitchFamily="34" charset="0"/>
              <a:buChar char="•"/>
            </a:pPr>
            <a:r>
              <a:rPr lang="en-US" sz="2400" dirty="0"/>
              <a:t>Micro donors (&lt;$100) are the most impacted</a:t>
            </a:r>
          </a:p>
          <a:p>
            <a:pPr marL="457200" indent="-457200">
              <a:buFont typeface="Arial" panose="020B0604020202020204" pitchFamily="34" charset="0"/>
              <a:buChar char="•"/>
            </a:pPr>
            <a:r>
              <a:rPr lang="en-US" sz="2400" dirty="0">
                <a:latin typeface="Frutiger LT Std 45 Light"/>
                <a:ea typeface="ＭＳ Ｐゴシック"/>
              </a:rPr>
              <a:t>Declining religiosity, economy, trust, </a:t>
            </a:r>
            <a:br>
              <a:rPr lang="en-US" sz="2400" dirty="0">
                <a:latin typeface="Frutiger LT Std 45 Light"/>
                <a:ea typeface="ＭＳ Ｐゴシック"/>
              </a:rPr>
            </a:br>
            <a:r>
              <a:rPr lang="en-US" sz="2400" dirty="0">
                <a:latin typeface="Frutiger LT Std 45 Light"/>
                <a:ea typeface="ＭＳ Ｐゴシック"/>
              </a:rPr>
              <a:t>social disconnection</a:t>
            </a:r>
          </a:p>
          <a:p>
            <a:pPr marL="457200" indent="-457200">
              <a:buFont typeface="Arial" panose="020B0604020202020204" pitchFamily="34" charset="0"/>
              <a:buChar char="•"/>
            </a:pPr>
            <a:r>
              <a:rPr lang="en-US" sz="2400" dirty="0"/>
              <a:t>Generational Divide</a:t>
            </a:r>
          </a:p>
          <a:p>
            <a:pPr marL="457200" indent="-457200">
              <a:buFont typeface="Arial" panose="020B0604020202020204" pitchFamily="34" charset="0"/>
              <a:buChar char="•"/>
            </a:pPr>
            <a:endParaRPr lang="en-US" sz="2800" dirty="0"/>
          </a:p>
        </p:txBody>
      </p:sp>
      <p:sp>
        <p:nvSpPr>
          <p:cNvPr id="3" name="Title 2">
            <a:extLst>
              <a:ext uri="{FF2B5EF4-FFF2-40B4-BE49-F238E27FC236}">
                <a16:creationId xmlns:a16="http://schemas.microsoft.com/office/drawing/2014/main" id="{08F070F6-9928-3A11-7F43-EAE7932B05EC}"/>
              </a:ext>
            </a:extLst>
          </p:cNvPr>
          <p:cNvSpPr>
            <a:spLocks noGrp="1"/>
          </p:cNvSpPr>
          <p:nvPr>
            <p:ph type="title"/>
          </p:nvPr>
        </p:nvSpPr>
        <p:spPr/>
        <p:txBody>
          <a:bodyPr/>
          <a:lstStyle/>
          <a:p>
            <a:r>
              <a:rPr lang="en-US" dirty="0"/>
              <a:t>Good News vs. Bad News</a:t>
            </a:r>
          </a:p>
        </p:txBody>
      </p:sp>
    </p:spTree>
    <p:extLst>
      <p:ext uri="{BB962C8B-B14F-4D97-AF65-F5344CB8AC3E}">
        <p14:creationId xmlns:p14="http://schemas.microsoft.com/office/powerpoint/2010/main" val="1129135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BE1B1-5085-0FA7-110C-0D3BF44B6E44}"/>
            </a:ext>
          </a:extLst>
        </p:cNvPr>
        <p:cNvGrpSpPr/>
        <p:nvPr/>
      </p:nvGrpSpPr>
      <p:grpSpPr>
        <a:xfrm>
          <a:off x="0" y="0"/>
          <a:ext cx="0" cy="0"/>
          <a:chOff x="0" y="0"/>
          <a:chExt cx="0" cy="0"/>
        </a:xfrm>
      </p:grpSpPr>
      <p:pic>
        <p:nvPicPr>
          <p:cNvPr id="2" name="Picture 1" descr="A graph of a number of people&#10;&#10;AI-generated content may be incorrect.">
            <a:extLst>
              <a:ext uri="{FF2B5EF4-FFF2-40B4-BE49-F238E27FC236}">
                <a16:creationId xmlns:a16="http://schemas.microsoft.com/office/drawing/2014/main" id="{24421677-05B3-3C49-AEA1-FF9C9710D1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4169" y="1084068"/>
            <a:ext cx="9029161" cy="4701927"/>
          </a:xfrm>
          <a:prstGeom prst="rect">
            <a:avLst/>
          </a:prstGeom>
          <a:noFill/>
          <a:ln>
            <a:noFill/>
          </a:ln>
        </p:spPr>
      </p:pic>
    </p:spTree>
    <p:extLst>
      <p:ext uri="{BB962C8B-B14F-4D97-AF65-F5344CB8AC3E}">
        <p14:creationId xmlns:p14="http://schemas.microsoft.com/office/powerpoint/2010/main" val="3896253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259EA-6EAB-BD34-16D1-A7183B18EEE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CE6EE8-F1F6-2D95-A80B-A80461C7C223}"/>
              </a:ext>
            </a:extLst>
          </p:cNvPr>
          <p:cNvSpPr>
            <a:spLocks noGrp="1"/>
          </p:cNvSpPr>
          <p:nvPr>
            <p:ph idx="1"/>
          </p:nvPr>
        </p:nvSpPr>
        <p:spPr>
          <a:xfrm>
            <a:off x="482137" y="1471567"/>
            <a:ext cx="7583339" cy="5176226"/>
          </a:xfrm>
        </p:spPr>
        <p:txBody>
          <a:bodyPr/>
          <a:lstStyle/>
          <a:p>
            <a:pPr marL="457200" indent="-457200">
              <a:buFont typeface="Arial" panose="020B0604020202020204" pitchFamily="34" charset="0"/>
              <a:buChar char="•"/>
            </a:pPr>
            <a:r>
              <a:rPr lang="en-US" sz="2670" dirty="0"/>
              <a:t>Religious affiliation to spiritual</a:t>
            </a:r>
          </a:p>
          <a:p>
            <a:pPr marL="607060" lvl="2" indent="-457200">
              <a:buFont typeface="Arial" panose="020B0604020202020204" pitchFamily="34" charset="0"/>
              <a:buChar char="•"/>
            </a:pPr>
            <a:r>
              <a:rPr lang="en-US" dirty="0">
                <a:latin typeface="Frutiger LT Std 45 Light"/>
                <a:ea typeface="ＭＳ Ｐゴシック"/>
              </a:rPr>
              <a:t>44% say they pray at least once a day (62% Christian, </a:t>
            </a:r>
            <a:br>
              <a:rPr lang="en-US" dirty="0">
                <a:latin typeface="Frutiger LT Std 45 Light"/>
                <a:ea typeface="ＭＳ Ｐゴシック"/>
              </a:rPr>
            </a:br>
            <a:r>
              <a:rPr lang="en-US" dirty="0">
                <a:latin typeface="Frutiger LT Std 45 Light"/>
                <a:ea typeface="ＭＳ Ｐゴシック"/>
              </a:rPr>
              <a:t>29% unaffiliated)</a:t>
            </a:r>
          </a:p>
          <a:p>
            <a:pPr marL="607060" lvl="2" indent="-457200">
              <a:buFont typeface="Arial" panose="020B0604020202020204" pitchFamily="34" charset="0"/>
              <a:buChar char="•"/>
            </a:pPr>
            <a:r>
              <a:rPr lang="en-US" dirty="0"/>
              <a:t>83% believe in a God or Universal Spirit</a:t>
            </a:r>
          </a:p>
          <a:p>
            <a:pPr marL="311150" lvl="1" indent="-457200">
              <a:buFont typeface="Arial" panose="020B0604020202020204" pitchFamily="34" charset="0"/>
              <a:buChar char="•"/>
            </a:pPr>
            <a:r>
              <a:rPr lang="en-US" dirty="0"/>
              <a:t>Generational Divide</a:t>
            </a:r>
          </a:p>
          <a:p>
            <a:pPr marL="607060" lvl="2" indent="-457200">
              <a:buFont typeface="Arial" panose="020B0604020202020204" pitchFamily="34" charset="0"/>
              <a:buChar char="•"/>
            </a:pPr>
            <a:r>
              <a:rPr lang="en-US" dirty="0"/>
              <a:t>Young adults far less religious – nonreligious upbringing on the rise</a:t>
            </a:r>
          </a:p>
          <a:p>
            <a:pPr marL="457200" indent="-457200">
              <a:buFont typeface="Arial" panose="020B0604020202020204" pitchFamily="34" charset="0"/>
              <a:buChar char="•"/>
            </a:pPr>
            <a:r>
              <a:rPr lang="en-US" sz="2670" dirty="0"/>
              <a:t>Gender</a:t>
            </a:r>
          </a:p>
          <a:p>
            <a:pPr marL="607060" lvl="2" indent="-457200">
              <a:buFont typeface="Arial" panose="020B0604020202020204" pitchFamily="34" charset="0"/>
              <a:buChar char="•"/>
            </a:pPr>
            <a:r>
              <a:rPr lang="en-US" dirty="0"/>
              <a:t>Women more religious</a:t>
            </a:r>
          </a:p>
          <a:p>
            <a:pPr marL="457200" indent="-457200">
              <a:buFont typeface="Arial" panose="020B0604020202020204" pitchFamily="34" charset="0"/>
              <a:buChar char="•"/>
            </a:pPr>
            <a:r>
              <a:rPr lang="en-US" sz="2670" dirty="0"/>
              <a:t>Race and Ethnicity</a:t>
            </a:r>
          </a:p>
          <a:p>
            <a:pPr marL="607060" lvl="2" indent="-457200">
              <a:buFont typeface="Arial" panose="020B0604020202020204" pitchFamily="34" charset="0"/>
              <a:buChar char="•"/>
            </a:pPr>
            <a:r>
              <a:rPr lang="en-US" dirty="0">
                <a:latin typeface="Frutiger LT Std 45 Light"/>
                <a:ea typeface="ＭＳ Ｐゴシック"/>
              </a:rPr>
              <a:t>66% – Worship with their own race or ethnicity (down from 78%)</a:t>
            </a:r>
          </a:p>
          <a:p>
            <a:pPr marL="457200" indent="-457200">
              <a:buFont typeface="Arial" panose="020B0604020202020204" pitchFamily="34" charset="0"/>
              <a:buChar char="•"/>
            </a:pPr>
            <a:r>
              <a:rPr lang="en-US" sz="2670" dirty="0"/>
              <a:t>Immigration Status</a:t>
            </a:r>
          </a:p>
          <a:p>
            <a:pPr marL="607060" lvl="2" indent="-457200">
              <a:buFont typeface="Arial" panose="020B0604020202020204" pitchFamily="34" charset="0"/>
              <a:buChar char="•"/>
            </a:pPr>
            <a:r>
              <a:rPr lang="en-US" dirty="0">
                <a:latin typeface="Frutiger LT Std 45 Light"/>
                <a:ea typeface="ＭＳ Ｐゴシック"/>
              </a:rPr>
              <a:t>58% Christian, 14% other religions</a:t>
            </a:r>
          </a:p>
          <a:p>
            <a:pPr marL="149860" lvl="2" indent="0">
              <a:buNone/>
            </a:pPr>
            <a:r>
              <a:rPr lang="en-US" dirty="0"/>
              <a:t>* </a:t>
            </a:r>
            <a:r>
              <a:rPr lang="en-US" sz="1400" dirty="0"/>
              <a:t>Religious Landscape Study – Pew Research</a:t>
            </a:r>
          </a:p>
          <a:p>
            <a:pPr marL="607060" lvl="2" indent="-457200">
              <a:buFont typeface="Arial" panose="020B0604020202020204" pitchFamily="34" charset="0"/>
              <a:buChar char="•"/>
            </a:pPr>
            <a:endParaRPr lang="en-US" dirty="0"/>
          </a:p>
          <a:p>
            <a:pPr marL="149860" lvl="2" indent="0">
              <a:buNone/>
            </a:pPr>
            <a:endParaRPr lang="en-US" dirty="0"/>
          </a:p>
        </p:txBody>
      </p:sp>
      <p:sp>
        <p:nvSpPr>
          <p:cNvPr id="3" name="Title 2">
            <a:extLst>
              <a:ext uri="{FF2B5EF4-FFF2-40B4-BE49-F238E27FC236}">
                <a16:creationId xmlns:a16="http://schemas.microsoft.com/office/drawing/2014/main" id="{74440C53-DF79-D310-71AB-BAA6B35E7C54}"/>
              </a:ext>
            </a:extLst>
          </p:cNvPr>
          <p:cNvSpPr>
            <a:spLocks noGrp="1"/>
          </p:cNvSpPr>
          <p:nvPr>
            <p:ph type="title"/>
          </p:nvPr>
        </p:nvSpPr>
        <p:spPr>
          <a:xfrm>
            <a:off x="482138" y="536181"/>
            <a:ext cx="7583339" cy="706014"/>
          </a:xfrm>
        </p:spPr>
        <p:txBody>
          <a:bodyPr/>
          <a:lstStyle/>
          <a:p>
            <a:r>
              <a:rPr lang="en-US" dirty="0"/>
              <a:t>Shifting Donor Demographics*</a:t>
            </a:r>
          </a:p>
        </p:txBody>
      </p:sp>
    </p:spTree>
    <p:extLst>
      <p:ext uri="{BB962C8B-B14F-4D97-AF65-F5344CB8AC3E}">
        <p14:creationId xmlns:p14="http://schemas.microsoft.com/office/powerpoint/2010/main" val="3399793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D63818-4280-C656-CFA9-988AD51C967F}"/>
              </a:ext>
            </a:extLst>
          </p:cNvPr>
          <p:cNvSpPr>
            <a:spLocks noGrp="1"/>
          </p:cNvSpPr>
          <p:nvPr>
            <p:ph type="body" sz="quarter" idx="10"/>
          </p:nvPr>
        </p:nvSpPr>
        <p:spPr>
          <a:xfrm>
            <a:off x="622278" y="2068365"/>
            <a:ext cx="5240439" cy="3161351"/>
          </a:xfrm>
        </p:spPr>
        <p:txBody>
          <a:bodyPr/>
          <a:lstStyle/>
          <a:p>
            <a:pPr marL="914400" indent="-457200">
              <a:spcBef>
                <a:spcPts val="0"/>
              </a:spcBef>
              <a:spcAft>
                <a:spcPts val="0"/>
              </a:spcAft>
              <a:buFont typeface="Arial"/>
              <a:buChar char="•"/>
            </a:pPr>
            <a:r>
              <a:rPr lang="en-US" sz="3000" dirty="0">
                <a:latin typeface="Frutiger LT Std 45 Light"/>
                <a:ea typeface="Verdana"/>
              </a:rPr>
              <a:t>Retention – Harsh Reality</a:t>
            </a:r>
            <a:endParaRPr lang="en-US" sz="3000"/>
          </a:p>
          <a:p>
            <a:pPr marL="914400" indent="-457200">
              <a:spcBef>
                <a:spcPts val="0"/>
              </a:spcBef>
              <a:spcAft>
                <a:spcPts val="0"/>
              </a:spcAft>
              <a:buFont typeface="Arial"/>
              <a:buChar char="•"/>
            </a:pPr>
            <a:r>
              <a:rPr lang="en-US" sz="3000" dirty="0">
                <a:latin typeface="Frutiger LT Std 45 Light"/>
                <a:ea typeface="Verdana"/>
              </a:rPr>
              <a:t>The Case of the Invisible Donor</a:t>
            </a:r>
            <a:endParaRPr lang="en-US" sz="3000" dirty="0">
              <a:latin typeface="Frutiger LT Std 45 Light"/>
            </a:endParaRPr>
          </a:p>
          <a:p>
            <a:pPr marL="914400" indent="-457200">
              <a:spcBef>
                <a:spcPts val="0"/>
              </a:spcBef>
              <a:spcAft>
                <a:spcPts val="0"/>
              </a:spcAft>
              <a:buFont typeface="Arial"/>
              <a:buChar char="•"/>
            </a:pPr>
            <a:r>
              <a:rPr lang="en-US" sz="3000" dirty="0">
                <a:latin typeface="Frutiger LT Std 45 Light"/>
                <a:ea typeface="Verdana"/>
              </a:rPr>
              <a:t>Donor expectations –shifting</a:t>
            </a:r>
          </a:p>
          <a:p>
            <a:pPr marL="914400" indent="-457200">
              <a:spcBef>
                <a:spcPts val="0"/>
              </a:spcBef>
              <a:spcAft>
                <a:spcPts val="0"/>
              </a:spcAft>
              <a:buFont typeface="Arial"/>
              <a:buChar char="•"/>
            </a:pPr>
            <a:r>
              <a:rPr lang="en-US" sz="3000" dirty="0">
                <a:latin typeface="Frutiger LT Std 45 Light"/>
                <a:ea typeface="Verdana"/>
              </a:rPr>
              <a:t>Input shapes strategy</a:t>
            </a:r>
            <a:endParaRPr lang="en-US" sz="3000" dirty="0">
              <a:latin typeface="Frutiger LT Std 45 Light"/>
            </a:endParaRPr>
          </a:p>
          <a:p>
            <a:pPr marL="914400" indent="-457200">
              <a:spcBef>
                <a:spcPts val="0"/>
              </a:spcBef>
              <a:spcAft>
                <a:spcPts val="0"/>
              </a:spcAft>
              <a:buFont typeface="Arial"/>
              <a:buChar char="•"/>
            </a:pPr>
            <a:r>
              <a:rPr lang="en-US" sz="3000" dirty="0">
                <a:latin typeface="Frutiger LT Std 45 Light"/>
                <a:ea typeface="Verdana"/>
              </a:rPr>
              <a:t>Secular world relevance</a:t>
            </a:r>
            <a:endParaRPr lang="en-US" sz="3000" dirty="0">
              <a:latin typeface="Frutiger LT Std 45 Light"/>
            </a:endParaRPr>
          </a:p>
          <a:p>
            <a:pPr marL="457200" indent="-457200">
              <a:spcBef>
                <a:spcPts val="0"/>
              </a:spcBef>
              <a:spcAft>
                <a:spcPts val="0"/>
              </a:spcAft>
              <a:buFont typeface="Arial"/>
              <a:buChar char="•"/>
            </a:pPr>
            <a:endParaRPr lang="en-US" sz="3000" dirty="0">
              <a:latin typeface="Frutiger LT Std 45 Light"/>
            </a:endParaRPr>
          </a:p>
        </p:txBody>
      </p:sp>
      <p:sp>
        <p:nvSpPr>
          <p:cNvPr id="3" name="Title 2">
            <a:extLst>
              <a:ext uri="{FF2B5EF4-FFF2-40B4-BE49-F238E27FC236}">
                <a16:creationId xmlns:a16="http://schemas.microsoft.com/office/drawing/2014/main" id="{5A225812-CF4E-CB82-7BA2-585A860AE91B}"/>
              </a:ext>
            </a:extLst>
          </p:cNvPr>
          <p:cNvSpPr>
            <a:spLocks noGrp="1"/>
          </p:cNvSpPr>
          <p:nvPr>
            <p:ph type="title"/>
          </p:nvPr>
        </p:nvSpPr>
        <p:spPr>
          <a:xfrm>
            <a:off x="1067446" y="1215626"/>
            <a:ext cx="5027972" cy="991448"/>
          </a:xfrm>
        </p:spPr>
        <p:txBody>
          <a:bodyPr/>
          <a:lstStyle/>
          <a:p>
            <a:r>
              <a:rPr lang="en-US" sz="3000" dirty="0">
                <a:latin typeface="Frutiger LT Std 45 Light"/>
                <a:ea typeface="ＭＳ Ｐゴシック"/>
              </a:rPr>
              <a:t>Why Donor Voice Matters</a:t>
            </a:r>
          </a:p>
        </p:txBody>
      </p:sp>
    </p:spTree>
    <p:extLst>
      <p:ext uri="{BB962C8B-B14F-4D97-AF65-F5344CB8AC3E}">
        <p14:creationId xmlns:p14="http://schemas.microsoft.com/office/powerpoint/2010/main" val="920101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0073C6-41C8-16E4-373B-0F0D3B177B6D}"/>
              </a:ext>
            </a:extLst>
          </p:cNvPr>
          <p:cNvSpPr>
            <a:spLocks noGrp="1"/>
          </p:cNvSpPr>
          <p:nvPr>
            <p:ph idx="1"/>
          </p:nvPr>
        </p:nvSpPr>
        <p:spPr/>
        <p:txBody>
          <a:bodyPr/>
          <a:lstStyle/>
          <a:p>
            <a:pPr marL="457200" indent="-457200">
              <a:buFont typeface="Arial" panose="020B0604020202020204" pitchFamily="34" charset="0"/>
              <a:buChar char="•"/>
            </a:pPr>
            <a:r>
              <a:rPr lang="en-US" dirty="0"/>
              <a:t>Who are our donors?</a:t>
            </a:r>
          </a:p>
          <a:p>
            <a:pPr marL="457200" indent="-457200">
              <a:buFont typeface="Arial" panose="020B0604020202020204" pitchFamily="34" charset="0"/>
              <a:buChar char="•"/>
            </a:pPr>
            <a:r>
              <a:rPr lang="en-US" dirty="0"/>
              <a:t>Hopes, concerns, expectations</a:t>
            </a:r>
          </a:p>
          <a:p>
            <a:pPr marL="457200" indent="-457200">
              <a:buFont typeface="Arial" panose="020B0604020202020204" pitchFamily="34" charset="0"/>
              <a:buChar char="•"/>
            </a:pPr>
            <a:r>
              <a:rPr lang="en-US" dirty="0"/>
              <a:t>How do we listen?</a:t>
            </a:r>
          </a:p>
          <a:p>
            <a:pPr marL="457200" indent="-457200">
              <a:buFont typeface="Arial" panose="020B0604020202020204" pitchFamily="34" charset="0"/>
              <a:buChar char="•"/>
            </a:pPr>
            <a:r>
              <a:rPr lang="en-US" dirty="0">
                <a:latin typeface="Frutiger LT Std 45 Light"/>
                <a:ea typeface="ＭＳ Ｐゴシック"/>
              </a:rPr>
              <a:t>Not a fundraising tactic – it's ministry</a:t>
            </a:r>
          </a:p>
        </p:txBody>
      </p:sp>
      <p:sp>
        <p:nvSpPr>
          <p:cNvPr id="3" name="Title 2">
            <a:extLst>
              <a:ext uri="{FF2B5EF4-FFF2-40B4-BE49-F238E27FC236}">
                <a16:creationId xmlns:a16="http://schemas.microsoft.com/office/drawing/2014/main" id="{0E4876D9-A6C6-AE7A-C8D6-49B87F369DA3}"/>
              </a:ext>
            </a:extLst>
          </p:cNvPr>
          <p:cNvSpPr>
            <a:spLocks noGrp="1"/>
          </p:cNvSpPr>
          <p:nvPr>
            <p:ph type="title"/>
          </p:nvPr>
        </p:nvSpPr>
        <p:spPr>
          <a:xfrm>
            <a:off x="482138" y="536181"/>
            <a:ext cx="7938063" cy="1139565"/>
          </a:xfrm>
        </p:spPr>
        <p:txBody>
          <a:bodyPr/>
          <a:lstStyle/>
          <a:p>
            <a:r>
              <a:rPr lang="en-US" dirty="0"/>
              <a:t>Defining the Voice of the Donor</a:t>
            </a:r>
          </a:p>
        </p:txBody>
      </p:sp>
    </p:spTree>
    <p:extLst>
      <p:ext uri="{BB962C8B-B14F-4D97-AF65-F5344CB8AC3E}">
        <p14:creationId xmlns:p14="http://schemas.microsoft.com/office/powerpoint/2010/main" val="388590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CF1D0-6F81-F1D8-A086-111F9A0561AB}"/>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FC992E2-E958-87A1-59C2-42DE31ADFD18}"/>
              </a:ext>
            </a:extLst>
          </p:cNvPr>
          <p:cNvGraphicFramePr>
            <a:graphicFrameLocks noGrp="1"/>
          </p:cNvGraphicFramePr>
          <p:nvPr>
            <p:extLst>
              <p:ext uri="{D42A27DB-BD31-4B8C-83A1-F6EECF244321}">
                <p14:modId xmlns:p14="http://schemas.microsoft.com/office/powerpoint/2010/main" val="1846232939"/>
              </p:ext>
            </p:extLst>
          </p:nvPr>
        </p:nvGraphicFramePr>
        <p:xfrm>
          <a:off x="566057" y="1077685"/>
          <a:ext cx="11092543" cy="4898572"/>
        </p:xfrm>
        <a:graphic>
          <a:graphicData uri="http://schemas.openxmlformats.org/drawingml/2006/table">
            <a:tbl>
              <a:tblPr firstRow="1" firstCol="1" bandRow="1"/>
              <a:tblGrid>
                <a:gridCol w="4469692">
                  <a:extLst>
                    <a:ext uri="{9D8B030D-6E8A-4147-A177-3AD203B41FA5}">
                      <a16:colId xmlns:a16="http://schemas.microsoft.com/office/drawing/2014/main" val="1987905794"/>
                    </a:ext>
                  </a:extLst>
                </a:gridCol>
                <a:gridCol w="6622851">
                  <a:extLst>
                    <a:ext uri="{9D8B030D-6E8A-4147-A177-3AD203B41FA5}">
                      <a16:colId xmlns:a16="http://schemas.microsoft.com/office/drawing/2014/main" val="2102052605"/>
                    </a:ext>
                  </a:extLst>
                </a:gridCol>
              </a:tblGrid>
              <a:tr h="479858">
                <a:tc>
                  <a:txBody>
                    <a:bodyPr/>
                    <a:lstStyle/>
                    <a:p>
                      <a:pPr marL="0" marR="0">
                        <a:lnSpc>
                          <a:spcPct val="115000"/>
                        </a:lnSpc>
                        <a:spcAft>
                          <a:spcPts val="800"/>
                        </a:spcAft>
                        <a:buNone/>
                      </a:pPr>
                      <a:r>
                        <a:rPr lang="en-US" sz="1800" b="1" kern="100">
                          <a:solidFill>
                            <a:srgbClr val="FFFFFF"/>
                          </a:solidFill>
                          <a:effectLst/>
                          <a:latin typeface="Aptos" panose="020B0004020202020204" pitchFamily="34" charset="0"/>
                          <a:ea typeface="Aptos" panose="020B0004020202020204" pitchFamily="34" charset="0"/>
                          <a:cs typeface="Times New Roman" panose="02020603050405020304" pitchFamily="18" charset="0"/>
                        </a:rPr>
                        <a:t>Source</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marL="0" marR="0">
                        <a:lnSpc>
                          <a:spcPct val="115000"/>
                        </a:lnSpc>
                        <a:spcAft>
                          <a:spcPts val="800"/>
                        </a:spcAft>
                        <a:buNone/>
                      </a:pPr>
                      <a:r>
                        <a:rPr lang="en-US" sz="18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Key Insight on Donor Voice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extLst>
                  <a:ext uri="{0D108BD9-81ED-4DB2-BD59-A6C34878D82A}">
                    <a16:rowId xmlns:a16="http://schemas.microsoft.com/office/drawing/2014/main" val="742004917"/>
                  </a:ext>
                </a:extLst>
              </a:tr>
              <a:tr h="479858">
                <a:tc>
                  <a:txBody>
                    <a:bodyPr/>
                    <a:lstStyle/>
                    <a:p>
                      <a:pPr marL="0" marR="0">
                        <a:lnSpc>
                          <a:spcPct val="115000"/>
                        </a:lnSpc>
                        <a:spcAft>
                          <a:spcPts val="800"/>
                        </a:spcAft>
                        <a:buNone/>
                      </a:pPr>
                      <a:r>
                        <a:rPr lang="en-US" sz="1200" b="1" kern="100">
                          <a:solidFill>
                            <a:srgbClr val="FFFFFF"/>
                          </a:solidFill>
                          <a:effectLst/>
                          <a:latin typeface="Aptos" panose="020B0004020202020204" pitchFamily="34" charset="0"/>
                          <a:ea typeface="Aptos" panose="020B0004020202020204" pitchFamily="34" charset="0"/>
                          <a:cs typeface="Times New Roman" panose="02020603050405020304" pitchFamily="18" charset="0"/>
                        </a:rPr>
                        <a:t>Giving USA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marL="0" marR="0">
                        <a:lnSpc>
                          <a:spcPct val="115000"/>
                        </a:lnSpc>
                        <a:spcAft>
                          <a:spcPts val="800"/>
                        </a:spcAft>
                        <a:buNone/>
                      </a:pPr>
                      <a:r>
                        <a:rPr lang="en-US" sz="12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Trend reports show donors increasingly expect impact reporting and personalized stewardship.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extLst>
                  <a:ext uri="{0D108BD9-81ED-4DB2-BD59-A6C34878D82A}">
                    <a16:rowId xmlns:a16="http://schemas.microsoft.com/office/drawing/2014/main" val="976055253"/>
                  </a:ext>
                </a:extLst>
              </a:tr>
              <a:tr h="984714">
                <a:tc>
                  <a:txBody>
                    <a:bodyPr/>
                    <a:lstStyle/>
                    <a:p>
                      <a:pPr marL="0" marR="0">
                        <a:lnSpc>
                          <a:spcPct val="115000"/>
                        </a:lnSpc>
                        <a:spcAft>
                          <a:spcPts val="800"/>
                        </a:spcAft>
                        <a:buNone/>
                      </a:pPr>
                      <a:r>
                        <a:rPr lang="en-US" sz="1200" b="1" kern="100">
                          <a:solidFill>
                            <a:srgbClr val="FFFFFF"/>
                          </a:solidFill>
                          <a:effectLst/>
                          <a:latin typeface="Aptos" panose="020B0004020202020204" pitchFamily="34" charset="0"/>
                          <a:ea typeface="Aptos" panose="020B0004020202020204" pitchFamily="34" charset="0"/>
                          <a:cs typeface="Times New Roman" panose="02020603050405020304" pitchFamily="18" charset="0"/>
                        </a:rPr>
                        <a:t>Center for Effective Philanthropy (CEP)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marL="0" marR="0">
                        <a:lnSpc>
                          <a:spcPct val="115000"/>
                        </a:lnSpc>
                        <a:spcAft>
                          <a:spcPts val="800"/>
                        </a:spcAft>
                        <a:buNone/>
                      </a:pPr>
                      <a:r>
                        <a:rPr lang="en-US" sz="12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For institutional donors/foundations, CEP surveys grantees to measure “voice of the grantee,” and similarly encourages funders to treat donors as partners whose input shapes strategy.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extLst>
                  <a:ext uri="{0D108BD9-81ED-4DB2-BD59-A6C34878D82A}">
                    <a16:rowId xmlns:a16="http://schemas.microsoft.com/office/drawing/2014/main" val="1606088434"/>
                  </a:ext>
                </a:extLst>
              </a:tr>
              <a:tr h="984714">
                <a:tc>
                  <a:txBody>
                    <a:bodyPr/>
                    <a:lstStyle/>
                    <a:p>
                      <a:pPr marL="0" marR="0">
                        <a:lnSpc>
                          <a:spcPct val="115000"/>
                        </a:lnSpc>
                        <a:spcAft>
                          <a:spcPts val="800"/>
                        </a:spcAft>
                        <a:buNone/>
                      </a:pPr>
                      <a:r>
                        <a:rPr lang="en-US" sz="1200" b="1" kern="100">
                          <a:solidFill>
                            <a:srgbClr val="FFFFFF"/>
                          </a:solidFill>
                          <a:effectLst/>
                          <a:latin typeface="Aptos" panose="020B0004020202020204" pitchFamily="34" charset="0"/>
                          <a:ea typeface="Aptos" panose="020B0004020202020204" pitchFamily="34" charset="0"/>
                          <a:cs typeface="Times New Roman" panose="02020603050405020304" pitchFamily="18" charset="0"/>
                        </a:rPr>
                        <a:t>Donor-Centered Fundraising (Penelope Burk)</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marL="0" marR="0">
                        <a:lnSpc>
                          <a:spcPct val="115000"/>
                        </a:lnSpc>
                        <a:spcAft>
                          <a:spcPts val="800"/>
                        </a:spcAft>
                        <a:buNone/>
                      </a:pPr>
                      <a:r>
                        <a:rPr lang="en-US" sz="12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Classic research: donors give more and stay longer when thanked promptly, told how their gift was used, and offered meaningful opportunities for input.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extLst>
                  <a:ext uri="{0D108BD9-81ED-4DB2-BD59-A6C34878D82A}">
                    <a16:rowId xmlns:a16="http://schemas.microsoft.com/office/drawing/2014/main" val="3167304082"/>
                  </a:ext>
                </a:extLst>
              </a:tr>
              <a:tr h="984714">
                <a:tc>
                  <a:txBody>
                    <a:bodyPr/>
                    <a:lstStyle/>
                    <a:p>
                      <a:pPr marL="0" marR="0">
                        <a:lnSpc>
                          <a:spcPct val="115000"/>
                        </a:lnSpc>
                        <a:spcAft>
                          <a:spcPts val="800"/>
                        </a:spcAft>
                        <a:buNone/>
                      </a:pPr>
                      <a:r>
                        <a:rPr lang="en-US" sz="1200" b="1" kern="100">
                          <a:solidFill>
                            <a:srgbClr val="FFFFFF"/>
                          </a:solidFill>
                          <a:effectLst/>
                          <a:latin typeface="Aptos" panose="020B0004020202020204" pitchFamily="34" charset="0"/>
                          <a:ea typeface="Aptos" panose="020B0004020202020204" pitchFamily="34" charset="0"/>
                          <a:cs typeface="Times New Roman" panose="02020603050405020304" pitchFamily="18" charset="0"/>
                        </a:rPr>
                        <a:t>Adrian Sargeant &amp; the Institute for Sustainable Philanthropy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marL="0" marR="0">
                        <a:lnSpc>
                          <a:spcPct val="115000"/>
                        </a:lnSpc>
                        <a:spcAft>
                          <a:spcPts val="800"/>
                        </a:spcAft>
                        <a:buNone/>
                      </a:pPr>
                      <a:r>
                        <a:rPr lang="en-US" sz="12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Emotional connection and feedback loops drive donor loyalty; collecting “donor commitment” data is as important as financial metrics.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extLst>
                  <a:ext uri="{0D108BD9-81ED-4DB2-BD59-A6C34878D82A}">
                    <a16:rowId xmlns:a16="http://schemas.microsoft.com/office/drawing/2014/main" val="1840916380"/>
                  </a:ext>
                </a:extLst>
              </a:tr>
              <a:tr h="984714">
                <a:tc>
                  <a:txBody>
                    <a:bodyPr/>
                    <a:lstStyle/>
                    <a:p>
                      <a:pPr marL="0" marR="0">
                        <a:lnSpc>
                          <a:spcPct val="115000"/>
                        </a:lnSpc>
                        <a:spcAft>
                          <a:spcPts val="800"/>
                        </a:spcAft>
                        <a:buNone/>
                      </a:pPr>
                      <a:r>
                        <a:rPr lang="en-US"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Blackbaud Institute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marL="0" marR="0">
                        <a:lnSpc>
                          <a:spcPct val="115000"/>
                        </a:lnSpc>
                        <a:spcAft>
                          <a:spcPts val="800"/>
                        </a:spcAft>
                        <a:buNone/>
                      </a:pPr>
                      <a:r>
                        <a:rPr lang="en-US" sz="12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“Donor journey mapping” and segmenting communications based on donor preferences increases retention and average gift size.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extLst>
                  <a:ext uri="{0D108BD9-81ED-4DB2-BD59-A6C34878D82A}">
                    <a16:rowId xmlns:a16="http://schemas.microsoft.com/office/drawing/2014/main" val="1462730678"/>
                  </a:ext>
                </a:extLst>
              </a:tr>
            </a:tbl>
          </a:graphicData>
        </a:graphic>
      </p:graphicFrame>
    </p:spTree>
    <p:extLst>
      <p:ext uri="{BB962C8B-B14F-4D97-AF65-F5344CB8AC3E}">
        <p14:creationId xmlns:p14="http://schemas.microsoft.com/office/powerpoint/2010/main" val="2096478075"/>
      </p:ext>
    </p:extLst>
  </p:cSld>
  <p:clrMapOvr>
    <a:masterClrMapping/>
  </p:clrMapOvr>
</p:sld>
</file>

<file path=ppt/theme/theme1.xml><?xml version="1.0" encoding="utf-8"?>
<a:theme xmlns:a="http://schemas.openxmlformats.org/drawingml/2006/main" name="Everence_ppt_16x9">
  <a:themeElements>
    <a:clrScheme name="Everence">
      <a:dk1>
        <a:srgbClr val="000000"/>
      </a:dk1>
      <a:lt1>
        <a:srgbClr val="FFFFFF"/>
      </a:lt1>
      <a:dk2>
        <a:srgbClr val="4B5457"/>
      </a:dk2>
      <a:lt2>
        <a:srgbClr val="EEECE1"/>
      </a:lt2>
      <a:accent1>
        <a:srgbClr val="F3AE00"/>
      </a:accent1>
      <a:accent2>
        <a:srgbClr val="CC4F00"/>
      </a:accent2>
      <a:accent3>
        <a:srgbClr val="B5BF00"/>
      </a:accent3>
      <a:accent4>
        <a:srgbClr val="719500"/>
      </a:accent4>
      <a:accent5>
        <a:srgbClr val="4DC5E2"/>
      </a:accent5>
      <a:accent6>
        <a:srgbClr val="0080BD"/>
      </a:accent6>
      <a:hlink>
        <a:srgbClr val="F1F9FF"/>
      </a:hlink>
      <a:folHlink>
        <a:srgbClr val="B5BF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8 Everence temp" id="{FE88CC1B-1627-794C-8CCC-A11D59B25722}" vid="{B64126E3-B8F4-064F-A927-311914EF9E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CA57129-8481-4CE4-9064-02762A6E17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6e117-48b4-483b-8b15-51f2d219e836"/>
    <ds:schemaRef ds:uri="05deaae1-2cfc-40aa-9eeb-331c1b924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6BAD6F-899B-4432-A64E-FD17339B7407}">
  <ds:schemaRefs>
    <ds:schemaRef ds:uri="http://schemas.microsoft.com/sharepoint/v3/contenttype/forms"/>
  </ds:schemaRefs>
</ds:datastoreItem>
</file>

<file path=customXml/itemProps3.xml><?xml version="1.0" encoding="utf-8"?>
<ds:datastoreItem xmlns:ds="http://schemas.openxmlformats.org/officeDocument/2006/customXml" ds:itemID="{CF70651A-22AC-4D88-BE0D-614F299BE7DB}">
  <ds:schemaRefs>
    <ds:schemaRef ds:uri="http://schemas.microsoft.com/office/2006/metadata/properties"/>
    <ds:schemaRef ds:uri="http://schemas.microsoft.com/office/infopath/2007/PartnerControls"/>
    <ds:schemaRef ds:uri="05deaae1-2cfc-40aa-9eeb-331c1b924451"/>
    <ds:schemaRef ds:uri="bab6e117-48b4-483b-8b15-51f2d219e836"/>
  </ds:schemaRefs>
</ds:datastoreItem>
</file>

<file path=docProps/app.xml><?xml version="1.0" encoding="utf-8"?>
<Properties xmlns="http://schemas.openxmlformats.org/officeDocument/2006/extended-properties" xmlns:vt="http://schemas.openxmlformats.org/officeDocument/2006/docPropsVTypes">
  <Template/>
  <TotalTime>3929</TotalTime>
  <Words>1092</Words>
  <Application>Microsoft Office PowerPoint</Application>
  <PresentationFormat>Widescreen</PresentationFormat>
  <Paragraphs>84</Paragraphs>
  <Slides>13</Slides>
  <Notes>6</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Everence_ppt_16x9</vt:lpstr>
      <vt:lpstr>The Voice of the Donor </vt:lpstr>
      <vt:lpstr>PowerPoint Presentation</vt:lpstr>
      <vt:lpstr>PowerPoint Presentation</vt:lpstr>
      <vt:lpstr>Good News vs. Bad News</vt:lpstr>
      <vt:lpstr>PowerPoint Presentation</vt:lpstr>
      <vt:lpstr>Shifting Donor Demographics*</vt:lpstr>
      <vt:lpstr>Why Donor Voice Matters</vt:lpstr>
      <vt:lpstr>Defining the Voice of the Donor</vt:lpstr>
      <vt:lpstr>PowerPoint Presentation</vt:lpstr>
      <vt:lpstr>PowerPoint Presentation</vt:lpstr>
      <vt:lpstr>PowerPoint Presentation</vt:lpstr>
      <vt:lpstr>References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Tom Duckworth</dc:creator>
  <cp:keywords/>
  <dc:description/>
  <cp:lastModifiedBy>Michelle Gollapalli</cp:lastModifiedBy>
  <cp:revision>121</cp:revision>
  <dcterms:created xsi:type="dcterms:W3CDTF">2017-12-11T13:08:55Z</dcterms:created>
  <dcterms:modified xsi:type="dcterms:W3CDTF">2025-09-19T15:12:24Z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